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91" d="100"/>
          <a:sy n="91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4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7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8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3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5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1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7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60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5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3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4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112BF-4C55-4CFE-9678-4B71CF21FB2F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2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nces.ed.gov/ipeds/cipcode/Default.aspx?y=55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 Graduate Certificate (GRCT or PMCT)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i="1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77287" y="5645850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7045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82152" y="832513"/>
            <a:ext cx="32004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You </a:t>
            </a:r>
            <a:r>
              <a:rPr lang="en-US" sz="1200" dirty="0" smtClean="0"/>
              <a:t>should see your institution’s name at the top of the screen. If you manage academic program approvals for multiple institutions, confirm that you are submitting for the correct institution.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282152" y="2187209"/>
            <a:ext cx="32004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Choose the CIP code for your new certificate</a:t>
            </a:r>
            <a:r>
              <a:rPr lang="en-US" sz="1200" dirty="0"/>
              <a:t>. CIP codes are in alphabetical order. CIP code titles can be looked up: </a:t>
            </a:r>
            <a:r>
              <a:rPr lang="en-US" sz="1200" dirty="0">
                <a:hlinkClick r:id="rId2"/>
              </a:rPr>
              <a:t>https://nces.ed.gov/ipeds/cipcode/Default.aspx?y=55</a:t>
            </a:r>
            <a:r>
              <a:rPr lang="en-US" sz="12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82152" y="3666425"/>
            <a:ext cx="32004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Select the type of certificate you are adding.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420413" y="5468807"/>
            <a:ext cx="7577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Graduate Certificate</a:t>
            </a:r>
            <a:endParaRPr lang="en-US" dirty="0"/>
          </a:p>
        </p:txBody>
      </p:sp>
      <p:pic>
        <p:nvPicPr>
          <p:cNvPr id="15" name="Picture 1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9121" y="556176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50392" t="8442" r="883" b="4878"/>
          <a:stretch/>
        </p:blipFill>
        <p:spPr>
          <a:xfrm>
            <a:off x="420413" y="708258"/>
            <a:ext cx="6858000" cy="3431327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3" idx="1"/>
          </p:cNvCxnSpPr>
          <p:nvPr/>
        </p:nvCxnSpPr>
        <p:spPr>
          <a:xfrm flipH="1" flipV="1">
            <a:off x="4414345" y="1282262"/>
            <a:ext cx="3867807" cy="580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1"/>
          </p:cNvCxnSpPr>
          <p:nvPr/>
        </p:nvCxnSpPr>
        <p:spPr>
          <a:xfrm flipH="1" flipV="1">
            <a:off x="4719145" y="1848176"/>
            <a:ext cx="3563007" cy="8468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1"/>
          </p:cNvCxnSpPr>
          <p:nvPr/>
        </p:nvCxnSpPr>
        <p:spPr>
          <a:xfrm flipH="1" flipV="1">
            <a:off x="4414345" y="2806262"/>
            <a:ext cx="3867807" cy="9986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486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413" y="5468807"/>
            <a:ext cx="7577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Graduate Certificate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56133" y="866495"/>
            <a:ext cx="32004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 parent program is required for GRCTs and PMCTs. If your new certificate does not have a parent program, you must submit it as a new program.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8156133" y="2644571"/>
            <a:ext cx="3200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If your certificate </a:t>
            </a:r>
            <a:r>
              <a:rPr lang="en-US" sz="1200" dirty="0" smtClean="0"/>
              <a:t>has options, enter the title and click </a:t>
            </a:r>
            <a:r>
              <a:rPr lang="en-US" sz="1200" b="1" dirty="0" smtClean="0"/>
              <a:t>Add Option</a:t>
            </a:r>
            <a:r>
              <a:rPr lang="en-US" sz="1200" dirty="0" smtClean="0"/>
              <a:t>. You will be directed to upload the curriculum for each option.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156133" y="3611665"/>
            <a:ext cx="32004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Choose how the program will be delivered.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8177469" y="1862143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Choose the parent program and click </a:t>
            </a:r>
            <a:r>
              <a:rPr lang="en-US" sz="1200" b="1" dirty="0" smtClean="0"/>
              <a:t>Add</a:t>
            </a:r>
            <a:r>
              <a:rPr lang="en-US" sz="1200" dirty="0" smtClean="0"/>
              <a:t> </a:t>
            </a:r>
            <a:r>
              <a:rPr lang="en-US" sz="1200" b="1" dirty="0" smtClean="0"/>
              <a:t>Program</a:t>
            </a:r>
            <a:r>
              <a:rPr lang="en-US" sz="1200" dirty="0"/>
              <a:t>.</a:t>
            </a:r>
          </a:p>
        </p:txBody>
      </p:sp>
      <p:pic>
        <p:nvPicPr>
          <p:cNvPr id="13" name="Picture 1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9121" y="556176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0229" t="8410" r="793" b="3829"/>
          <a:stretch/>
        </p:blipFill>
        <p:spPr>
          <a:xfrm>
            <a:off x="304800" y="893511"/>
            <a:ext cx="7589520" cy="3824852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5" idx="1"/>
          </p:cNvCxnSpPr>
          <p:nvPr/>
        </p:nvCxnSpPr>
        <p:spPr>
          <a:xfrm flipH="1">
            <a:off x="4099560" y="1281994"/>
            <a:ext cx="4056573" cy="1041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1"/>
          </p:cNvCxnSpPr>
          <p:nvPr/>
        </p:nvCxnSpPr>
        <p:spPr>
          <a:xfrm flipH="1">
            <a:off x="4498428" y="2092976"/>
            <a:ext cx="3679041" cy="4154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1"/>
          </p:cNvCxnSpPr>
          <p:nvPr/>
        </p:nvCxnSpPr>
        <p:spPr>
          <a:xfrm flipH="1" flipV="1">
            <a:off x="4498428" y="2722179"/>
            <a:ext cx="3657705" cy="2455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1"/>
          </p:cNvCxnSpPr>
          <p:nvPr/>
        </p:nvCxnSpPr>
        <p:spPr>
          <a:xfrm flipH="1" flipV="1">
            <a:off x="3626069" y="3222247"/>
            <a:ext cx="4530064" cy="5279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27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413" y="5468807"/>
            <a:ext cx="7577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Graduate Certificate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60978" y="818099"/>
            <a:ext cx="3200400" cy="12311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Select </a:t>
            </a:r>
            <a:r>
              <a:rPr lang="en-US" sz="1200" dirty="0" smtClean="0"/>
              <a:t>the site</a:t>
            </a:r>
            <a:r>
              <a:rPr lang="en-US" sz="1200" dirty="0" smtClean="0"/>
              <a:t> </a:t>
            </a:r>
            <a:r>
              <a:rPr lang="en-US" sz="1200" dirty="0" smtClean="0"/>
              <a:t>where the </a:t>
            </a:r>
            <a:r>
              <a:rPr lang="en-US" sz="1200" dirty="0" smtClean="0"/>
              <a:t>certificate</a:t>
            </a:r>
            <a:r>
              <a:rPr lang="en-US" sz="1200" dirty="0" smtClean="0"/>
              <a:t> </a:t>
            </a:r>
            <a:r>
              <a:rPr lang="en-US" sz="1200" dirty="0" smtClean="0"/>
              <a:t>will be offered. You may choose multiple sites. </a:t>
            </a:r>
            <a:r>
              <a:rPr lang="en-US" sz="1200" dirty="0"/>
              <a:t>If you are proposing a new </a:t>
            </a:r>
            <a:r>
              <a:rPr lang="en-US" sz="1200" dirty="0" smtClean="0"/>
              <a:t>certificate</a:t>
            </a:r>
            <a:r>
              <a:rPr lang="en-US" sz="1200" dirty="0" smtClean="0"/>
              <a:t> </a:t>
            </a:r>
            <a:r>
              <a:rPr lang="en-US" sz="1200" dirty="0"/>
              <a:t>at a new location, use the </a:t>
            </a:r>
            <a:r>
              <a:rPr lang="en-US" sz="1200" b="1" dirty="0"/>
              <a:t>New Program New Site </a:t>
            </a:r>
            <a:r>
              <a:rPr lang="en-US" sz="1200" dirty="0"/>
              <a:t>process.</a:t>
            </a:r>
          </a:p>
          <a:p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360978" y="2172616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Select the program’s implementation date (month and year only).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8360978" y="2829456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Upload a PDF of the new certificate’s curriculum.</a:t>
            </a:r>
            <a:endParaRPr lang="en-US" sz="1200" dirty="0"/>
          </a:p>
        </p:txBody>
      </p:sp>
      <p:pic>
        <p:nvPicPr>
          <p:cNvPr id="14" name="Picture 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9121" y="556176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091" t="8772" r="425" b="3901"/>
          <a:stretch/>
        </p:blipFill>
        <p:spPr>
          <a:xfrm>
            <a:off x="420413" y="851680"/>
            <a:ext cx="7132320" cy="3539935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5" idx="1"/>
          </p:cNvCxnSpPr>
          <p:nvPr/>
        </p:nvCxnSpPr>
        <p:spPr>
          <a:xfrm flipH="1">
            <a:off x="4834759" y="1433652"/>
            <a:ext cx="3526219" cy="6155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1"/>
          </p:cNvCxnSpPr>
          <p:nvPr/>
        </p:nvCxnSpPr>
        <p:spPr>
          <a:xfrm flipH="1">
            <a:off x="4698124" y="2403449"/>
            <a:ext cx="3662854" cy="206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1"/>
          </p:cNvCxnSpPr>
          <p:nvPr/>
        </p:nvCxnSpPr>
        <p:spPr>
          <a:xfrm flipH="1">
            <a:off x="3986573" y="3060289"/>
            <a:ext cx="4374405" cy="661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374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7645" y="5889221"/>
            <a:ext cx="7577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Graduate Certificate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50013" y="1282262"/>
            <a:ext cx="32004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Before submitting the new certificate, you will see a summary. If you need to make corrections, hit the </a:t>
            </a:r>
            <a:r>
              <a:rPr lang="en-US" sz="1200" b="1" dirty="0" smtClean="0"/>
              <a:t>Previous</a:t>
            </a:r>
            <a:r>
              <a:rPr lang="en-US" sz="1200" dirty="0" smtClean="0"/>
              <a:t> screen. </a:t>
            </a:r>
            <a:r>
              <a:rPr lang="en-US" sz="1200" b="1" dirty="0" smtClean="0"/>
              <a:t>Cancel </a:t>
            </a:r>
            <a:r>
              <a:rPr lang="en-US" sz="1200" dirty="0" smtClean="0"/>
              <a:t>will cause you to lose all information.</a:t>
            </a:r>
            <a:endParaRPr lang="en-US" sz="1200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9121" y="556176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482" t="9055" r="840" b="5735"/>
          <a:stretch/>
        </p:blipFill>
        <p:spPr>
          <a:xfrm>
            <a:off x="0" y="634700"/>
            <a:ext cx="8412480" cy="414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92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6537" y="6288614"/>
            <a:ext cx="7577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</a:t>
            </a:r>
            <a:r>
              <a:rPr lang="en-US" dirty="0" smtClean="0"/>
              <a:t>Graduate Certificate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5036" t="8425" r="15480" b="4399"/>
          <a:stretch/>
        </p:blipFill>
        <p:spPr>
          <a:xfrm>
            <a:off x="546537" y="570155"/>
            <a:ext cx="3864098" cy="48624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4772" y="1145627"/>
            <a:ext cx="32004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After submission, you can save or print a copy of the report for your records. This report will be stored electronically with your program in the MDHE inventory. Upon approval the new certificate will be assigned a unique identifier number.</a:t>
            </a:r>
            <a:endParaRPr lang="en-US" sz="1200" dirty="0"/>
          </a:p>
        </p:txBody>
      </p:sp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9121" y="556176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864772" y="2539718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After submission, choose the </a:t>
            </a:r>
            <a:r>
              <a:rPr lang="en-US" sz="1200" b="1" dirty="0" smtClean="0"/>
              <a:t>Print &amp; Preview </a:t>
            </a:r>
            <a:r>
              <a:rPr lang="en-US" sz="1200" dirty="0" smtClean="0"/>
              <a:t>button to save a copy for your records. 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864772" y="3245932"/>
            <a:ext cx="32004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Close</a:t>
            </a:r>
            <a:r>
              <a:rPr lang="en-US" sz="1200" dirty="0" smtClean="0"/>
              <a:t> takes you back to the main menu.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13192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324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Add Graduate Certificate (GRCT or PMCT)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Prichett, Angelette</dc:creator>
  <cp:lastModifiedBy>Erickson, Alicia</cp:lastModifiedBy>
  <cp:revision>32</cp:revision>
  <dcterms:created xsi:type="dcterms:W3CDTF">2018-08-29T16:10:51Z</dcterms:created>
  <dcterms:modified xsi:type="dcterms:W3CDTF">2018-09-26T21:47:06Z</dcterms:modified>
</cp:coreProperties>
</file>