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3" r:id="rId7"/>
    <p:sldId id="262" r:id="rId8"/>
    <p:sldId id="263" r:id="rId9"/>
    <p:sldId id="284" r:id="rId10"/>
    <p:sldId id="285" r:id="rId11"/>
    <p:sldId id="266" r:id="rId12"/>
    <p:sldId id="286" r:id="rId13"/>
    <p:sldId id="287" r:id="rId14"/>
    <p:sldId id="277" r:id="rId15"/>
    <p:sldId id="278" r:id="rId16"/>
    <p:sldId id="279" r:id="rId17"/>
    <p:sldId id="280" r:id="rId18"/>
    <p:sldId id="281"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42084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39547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134538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172423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3112BF-4C55-4CFE-9678-4B71CF21FB2F}"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25105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112BF-4C55-4CFE-9678-4B71CF21FB2F}"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11601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112BF-4C55-4CFE-9678-4B71CF21FB2F}"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392397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112BF-4C55-4CFE-9678-4B71CF21FB2F}"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338386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112BF-4C55-4CFE-9678-4B71CF21FB2F}"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420985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112BF-4C55-4CFE-9678-4B71CF21FB2F}"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97703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112BF-4C55-4CFE-9678-4B71CF21FB2F}"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419244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112BF-4C55-4CFE-9678-4B71CF21FB2F}" type="datetimeFigureOut">
              <a:rPr lang="en-US" smtClean="0"/>
              <a:t>9/19/2018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18ECF-72E6-432E-82B6-CEC00D89410D}" type="slidenum">
              <a:rPr lang="en-US" smtClean="0"/>
              <a:t>‹#›</a:t>
            </a:fld>
            <a:endParaRPr lang="en-US"/>
          </a:p>
        </p:txBody>
      </p:sp>
    </p:spTree>
    <p:extLst>
      <p:ext uri="{BB962C8B-B14F-4D97-AF65-F5344CB8AC3E}">
        <p14:creationId xmlns:p14="http://schemas.microsoft.com/office/powerpoint/2010/main" val="97002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nces.ed.gov/ipeds/cipcode/Default.aspx?y=55"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Program New Site</a:t>
            </a:r>
            <a:endParaRPr lang="en-US" dirty="0"/>
          </a:p>
        </p:txBody>
      </p:sp>
      <p:sp>
        <p:nvSpPr>
          <p:cNvPr id="3" name="Subtitle 2"/>
          <p:cNvSpPr>
            <a:spLocks noGrp="1"/>
          </p:cNvSpPr>
          <p:nvPr>
            <p:ph type="subTitle" idx="1"/>
          </p:nvPr>
        </p:nvSpPr>
        <p:spPr/>
        <p:txBody>
          <a:bodyPr/>
          <a:lstStyle/>
          <a:p>
            <a:r>
              <a:rPr lang="en-US" b="1" i="1" dirty="0"/>
              <a:t>Use this process to add a new </a:t>
            </a:r>
            <a:r>
              <a:rPr lang="en-US" b="1" i="1" dirty="0" smtClean="0"/>
              <a:t>program to a </a:t>
            </a:r>
          </a:p>
          <a:p>
            <a:r>
              <a:rPr lang="en-US" b="1" i="1" dirty="0" smtClean="0"/>
              <a:t>location that has not yet been approved</a:t>
            </a:r>
            <a:endParaRPr lang="en-US" i="1" dirty="0"/>
          </a:p>
        </p:txBody>
      </p:sp>
      <p:sp>
        <p:nvSpPr>
          <p:cNvPr id="4" name="TextBox 3"/>
          <p:cNvSpPr txBox="1"/>
          <p:nvPr/>
        </p:nvSpPr>
        <p:spPr>
          <a:xfrm>
            <a:off x="2459421" y="5423338"/>
            <a:ext cx="7882758" cy="369332"/>
          </a:xfrm>
          <a:prstGeom prst="rect">
            <a:avLst/>
          </a:prstGeom>
          <a:noFill/>
        </p:spPr>
        <p:txBody>
          <a:bodyPr wrap="square" rtlCol="0">
            <a:spAutoFit/>
          </a:bodyPr>
          <a:lstStyle/>
          <a:p>
            <a:pPr algn="ctr"/>
            <a:r>
              <a:rPr lang="en-US" dirty="0" smtClean="0"/>
              <a:t>*</a:t>
            </a:r>
            <a:r>
              <a:rPr lang="en-US" sz="1400" i="1" dirty="0" smtClean="0"/>
              <a:t>Use the </a:t>
            </a:r>
            <a:r>
              <a:rPr lang="en-US" sz="1400" b="1" i="1" dirty="0" smtClean="0"/>
              <a:t>Existing Program </a:t>
            </a:r>
            <a:r>
              <a:rPr lang="en-US" sz="1400" i="1" dirty="0" smtClean="0"/>
              <a:t>tab to add a previously approved program to a new location</a:t>
            </a:r>
            <a:endParaRPr lang="en-US" sz="1400" i="1" dirty="0"/>
          </a:p>
        </p:txBody>
      </p:sp>
      <p:pic>
        <p:nvPicPr>
          <p:cNvPr id="5" name="Picture 4"/>
          <p:cNvPicPr/>
          <p:nvPr/>
        </p:nvPicPr>
        <p:blipFill>
          <a:blip r:embed="rId2"/>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4187045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409" t="8701" b="5062"/>
          <a:stretch/>
        </p:blipFill>
        <p:spPr>
          <a:xfrm>
            <a:off x="290787" y="154153"/>
            <a:ext cx="6997700" cy="5219700"/>
          </a:xfrm>
          <a:prstGeom prst="rect">
            <a:avLst/>
          </a:prstGeom>
        </p:spPr>
      </p:pic>
      <p:sp>
        <p:nvSpPr>
          <p:cNvPr id="3" name="TextBox 2"/>
          <p:cNvSpPr txBox="1"/>
          <p:nvPr/>
        </p:nvSpPr>
        <p:spPr>
          <a:xfrm>
            <a:off x="0" y="5948855"/>
            <a:ext cx="7157545" cy="369332"/>
          </a:xfrm>
          <a:prstGeom prst="rect">
            <a:avLst/>
          </a:prstGeom>
          <a:noFill/>
        </p:spPr>
        <p:txBody>
          <a:bodyPr wrap="square" rtlCol="0">
            <a:spAutoFit/>
          </a:bodyPr>
          <a:lstStyle/>
          <a:p>
            <a:pPr algn="ctr"/>
            <a:r>
              <a:rPr lang="en-US" dirty="0" smtClean="0"/>
              <a:t>New Program New Site</a:t>
            </a:r>
            <a:endParaRPr lang="en-US" dirty="0"/>
          </a:p>
        </p:txBody>
      </p:sp>
      <p:sp>
        <p:nvSpPr>
          <p:cNvPr id="4" name="TextBox 3"/>
          <p:cNvSpPr txBox="1"/>
          <p:nvPr/>
        </p:nvSpPr>
        <p:spPr>
          <a:xfrm>
            <a:off x="7651531" y="924910"/>
            <a:ext cx="3200400" cy="461665"/>
          </a:xfrm>
          <a:prstGeom prst="rect">
            <a:avLst/>
          </a:prstGeom>
          <a:noFill/>
          <a:ln>
            <a:solidFill>
              <a:schemeClr val="tx1"/>
            </a:solidFill>
          </a:ln>
        </p:spPr>
        <p:txBody>
          <a:bodyPr wrap="square" rtlCol="0">
            <a:spAutoFit/>
          </a:bodyPr>
          <a:lstStyle/>
          <a:p>
            <a:r>
              <a:rPr lang="en-US" sz="1200" dirty="0" smtClean="0"/>
              <a:t>Enter the projected number of students enrolled in years 1 – 5. </a:t>
            </a:r>
            <a:endParaRPr lang="en-US" sz="1200" dirty="0"/>
          </a:p>
        </p:txBody>
      </p:sp>
      <p:sp>
        <p:nvSpPr>
          <p:cNvPr id="6" name="TextBox 5"/>
          <p:cNvSpPr txBox="1"/>
          <p:nvPr/>
        </p:nvSpPr>
        <p:spPr>
          <a:xfrm>
            <a:off x="7651532" y="2081048"/>
            <a:ext cx="3200400" cy="461665"/>
          </a:xfrm>
          <a:prstGeom prst="rect">
            <a:avLst/>
          </a:prstGeom>
          <a:noFill/>
          <a:ln>
            <a:solidFill>
              <a:schemeClr val="tx1"/>
            </a:solidFill>
          </a:ln>
        </p:spPr>
        <p:txBody>
          <a:bodyPr wrap="square" rtlCol="0">
            <a:spAutoFit/>
          </a:bodyPr>
          <a:lstStyle/>
          <a:p>
            <a:r>
              <a:rPr lang="en-US" sz="1200" dirty="0" smtClean="0"/>
              <a:t>Enter the number of projected graduates in years 3 and 5.</a:t>
            </a:r>
            <a:endParaRPr lang="en-US" sz="1200" dirty="0"/>
          </a:p>
        </p:txBody>
      </p:sp>
      <p:sp>
        <p:nvSpPr>
          <p:cNvPr id="7" name="TextBox 6"/>
          <p:cNvSpPr txBox="1"/>
          <p:nvPr/>
        </p:nvSpPr>
        <p:spPr>
          <a:xfrm>
            <a:off x="7651531" y="3237186"/>
            <a:ext cx="3200400" cy="646331"/>
          </a:xfrm>
          <a:prstGeom prst="rect">
            <a:avLst/>
          </a:prstGeom>
          <a:noFill/>
          <a:ln>
            <a:solidFill>
              <a:schemeClr val="tx1"/>
            </a:solidFill>
          </a:ln>
        </p:spPr>
        <p:txBody>
          <a:bodyPr wrap="square" rtlCol="0">
            <a:spAutoFit/>
          </a:bodyPr>
          <a:lstStyle/>
          <a:p>
            <a:r>
              <a:rPr lang="en-US" sz="1200" dirty="0" smtClean="0"/>
              <a:t>Enter the percentage of students who are projected to achieve licensing, certification, or registration, if applicable.</a:t>
            </a:r>
            <a:endParaRPr lang="en-US" sz="1200" dirty="0"/>
          </a:p>
        </p:txBody>
      </p:sp>
      <p:cxnSp>
        <p:nvCxnSpPr>
          <p:cNvPr id="9" name="Straight Arrow Connector 8"/>
          <p:cNvCxnSpPr>
            <a:stCxn id="4" idx="1"/>
          </p:cNvCxnSpPr>
          <p:nvPr/>
        </p:nvCxnSpPr>
        <p:spPr>
          <a:xfrm flipH="1">
            <a:off x="4824249" y="1155743"/>
            <a:ext cx="2827282" cy="6835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a:off x="5286704" y="2311881"/>
            <a:ext cx="2364828" cy="641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p:cNvCxnSpPr>
          <p:nvPr/>
        </p:nvCxnSpPr>
        <p:spPr>
          <a:xfrm flipH="1">
            <a:off x="5318234" y="2311881"/>
            <a:ext cx="2333298" cy="1808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1"/>
          </p:cNvCxnSpPr>
          <p:nvPr/>
        </p:nvCxnSpPr>
        <p:spPr>
          <a:xfrm flipH="1">
            <a:off x="4593021" y="3560352"/>
            <a:ext cx="3058510" cy="1158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109292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056" t="8104"/>
          <a:stretch/>
        </p:blipFill>
        <p:spPr>
          <a:xfrm>
            <a:off x="537882" y="408789"/>
            <a:ext cx="7469393" cy="3865357"/>
          </a:xfrm>
          <a:prstGeom prst="rect">
            <a:avLst/>
          </a:prstGeom>
        </p:spPr>
      </p:pic>
      <p:sp>
        <p:nvSpPr>
          <p:cNvPr id="3" name="Rectangle 2"/>
          <p:cNvSpPr/>
          <p:nvPr/>
        </p:nvSpPr>
        <p:spPr>
          <a:xfrm>
            <a:off x="876984" y="5220278"/>
            <a:ext cx="2345066" cy="369332"/>
          </a:xfrm>
          <a:prstGeom prst="rect">
            <a:avLst/>
          </a:prstGeom>
        </p:spPr>
        <p:txBody>
          <a:bodyPr wrap="none">
            <a:spAutoFit/>
          </a:bodyPr>
          <a:lstStyle/>
          <a:p>
            <a:r>
              <a:rPr lang="en-US" dirty="0"/>
              <a:t>New Program New Site</a:t>
            </a:r>
          </a:p>
        </p:txBody>
      </p:sp>
      <p:sp>
        <p:nvSpPr>
          <p:cNvPr id="4" name="TextBox 3"/>
          <p:cNvSpPr txBox="1"/>
          <p:nvPr/>
        </p:nvSpPr>
        <p:spPr>
          <a:xfrm>
            <a:off x="8471338" y="966952"/>
            <a:ext cx="3200400" cy="1005840"/>
          </a:xfrm>
          <a:prstGeom prst="rect">
            <a:avLst/>
          </a:prstGeom>
          <a:noFill/>
          <a:ln>
            <a:solidFill>
              <a:schemeClr val="tx1"/>
            </a:solidFill>
          </a:ln>
        </p:spPr>
        <p:txBody>
          <a:bodyPr wrap="square" rtlCol="0">
            <a:spAutoFit/>
          </a:bodyPr>
          <a:lstStyle/>
          <a:p>
            <a:r>
              <a:rPr lang="en-US" sz="1200" dirty="0" smtClean="0"/>
              <a:t>Provide the plans for accreditation, or if no plans provide rationale. </a:t>
            </a:r>
            <a:r>
              <a:rPr lang="en-US" sz="1200" dirty="0"/>
              <a:t>Note that there is a feature to upload additional documents at the end of this process should you need more room to answer the question.</a:t>
            </a:r>
          </a:p>
          <a:p>
            <a:endParaRPr lang="en-US" sz="1400" dirty="0"/>
          </a:p>
        </p:txBody>
      </p:sp>
      <p:cxnSp>
        <p:nvCxnSpPr>
          <p:cNvPr id="6" name="Straight Arrow Connector 5"/>
          <p:cNvCxnSpPr>
            <a:stCxn id="4" idx="1"/>
          </p:cNvCxnSpPr>
          <p:nvPr/>
        </p:nvCxnSpPr>
        <p:spPr>
          <a:xfrm flipH="1">
            <a:off x="4855780" y="1469872"/>
            <a:ext cx="3615558" cy="958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56917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363" t="9386" b="12278"/>
          <a:stretch/>
        </p:blipFill>
        <p:spPr>
          <a:xfrm>
            <a:off x="307428" y="264072"/>
            <a:ext cx="7823200" cy="4953001"/>
          </a:xfrm>
          <a:prstGeom prst="rect">
            <a:avLst/>
          </a:prstGeom>
        </p:spPr>
      </p:pic>
      <p:sp>
        <p:nvSpPr>
          <p:cNvPr id="3" name="TextBox 2"/>
          <p:cNvSpPr txBox="1"/>
          <p:nvPr/>
        </p:nvSpPr>
        <p:spPr>
          <a:xfrm>
            <a:off x="8308428" y="930146"/>
            <a:ext cx="3200400" cy="457200"/>
          </a:xfrm>
          <a:prstGeom prst="rect">
            <a:avLst/>
          </a:prstGeom>
          <a:noFill/>
          <a:ln>
            <a:solidFill>
              <a:schemeClr val="tx1"/>
            </a:solidFill>
          </a:ln>
        </p:spPr>
        <p:txBody>
          <a:bodyPr wrap="square" rtlCol="0">
            <a:spAutoFit/>
          </a:bodyPr>
          <a:lstStyle/>
          <a:p>
            <a:r>
              <a:rPr lang="en-US" sz="1200" dirty="0" smtClean="0"/>
              <a:t>Enter the total number of credits in the program here. </a:t>
            </a:r>
            <a:endParaRPr lang="en-US" sz="1200" dirty="0"/>
          </a:p>
        </p:txBody>
      </p:sp>
      <p:sp>
        <p:nvSpPr>
          <p:cNvPr id="4" name="TextBox 3"/>
          <p:cNvSpPr txBox="1"/>
          <p:nvPr/>
        </p:nvSpPr>
        <p:spPr>
          <a:xfrm>
            <a:off x="8308428" y="1714335"/>
            <a:ext cx="3200400" cy="276999"/>
          </a:xfrm>
          <a:prstGeom prst="rect">
            <a:avLst/>
          </a:prstGeom>
          <a:noFill/>
          <a:ln>
            <a:solidFill>
              <a:schemeClr val="tx1"/>
            </a:solidFill>
          </a:ln>
        </p:spPr>
        <p:txBody>
          <a:bodyPr wrap="square" rtlCol="0">
            <a:spAutoFit/>
          </a:bodyPr>
          <a:lstStyle/>
          <a:p>
            <a:r>
              <a:rPr lang="en-US" sz="1200" dirty="0" smtClean="0"/>
              <a:t>Enter the residency requirements, or check N/A.</a:t>
            </a:r>
            <a:endParaRPr lang="en-US" sz="1200" dirty="0"/>
          </a:p>
        </p:txBody>
      </p:sp>
      <p:sp>
        <p:nvSpPr>
          <p:cNvPr id="5" name="TextBox 4"/>
          <p:cNvSpPr txBox="1"/>
          <p:nvPr/>
        </p:nvSpPr>
        <p:spPr>
          <a:xfrm>
            <a:off x="8308429" y="2816772"/>
            <a:ext cx="3200400" cy="646331"/>
          </a:xfrm>
          <a:prstGeom prst="rect">
            <a:avLst/>
          </a:prstGeom>
          <a:noFill/>
          <a:ln>
            <a:solidFill>
              <a:schemeClr val="tx1"/>
            </a:solidFill>
          </a:ln>
        </p:spPr>
        <p:txBody>
          <a:bodyPr wrap="square" rtlCol="0">
            <a:spAutoFit/>
          </a:bodyPr>
          <a:lstStyle/>
          <a:p>
            <a:r>
              <a:rPr lang="en-US" sz="1200" dirty="0" smtClean="0"/>
              <a:t>Enter the general education total credits. While the suggestion is 42, other totals can be entered here without disrupting the process.</a:t>
            </a:r>
            <a:endParaRPr lang="en-US" sz="1200" dirty="0"/>
          </a:p>
        </p:txBody>
      </p:sp>
      <p:cxnSp>
        <p:nvCxnSpPr>
          <p:cNvPr id="7" name="Straight Arrow Connector 6"/>
          <p:cNvCxnSpPr>
            <a:stCxn id="3" idx="1"/>
          </p:cNvCxnSpPr>
          <p:nvPr/>
        </p:nvCxnSpPr>
        <p:spPr>
          <a:xfrm flipH="1">
            <a:off x="4046484" y="1158746"/>
            <a:ext cx="4261944" cy="13637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1"/>
          </p:cNvCxnSpPr>
          <p:nvPr/>
        </p:nvCxnSpPr>
        <p:spPr>
          <a:xfrm flipH="1">
            <a:off x="4866290" y="1852835"/>
            <a:ext cx="3442138" cy="1552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p:cNvCxnSpPr>
          <p:nvPr/>
        </p:nvCxnSpPr>
        <p:spPr>
          <a:xfrm flipH="1">
            <a:off x="3899339" y="3139938"/>
            <a:ext cx="4409090" cy="1095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711" y="5880694"/>
            <a:ext cx="7157545" cy="369332"/>
          </a:xfrm>
          <a:prstGeom prst="rect">
            <a:avLst/>
          </a:prstGeom>
          <a:noFill/>
        </p:spPr>
        <p:txBody>
          <a:bodyPr wrap="square" rtlCol="0">
            <a:spAutoFit/>
          </a:bodyPr>
          <a:lstStyle/>
          <a:p>
            <a:pPr algn="ctr"/>
            <a:r>
              <a:rPr lang="en-US" dirty="0" smtClean="0"/>
              <a:t>New Program New Site</a:t>
            </a:r>
            <a:endParaRPr lang="en-US" dirty="0"/>
          </a:p>
        </p:txBody>
      </p:sp>
      <p:pic>
        <p:nvPicPr>
          <p:cNvPr id="10" name="Picture 9"/>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92150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660" t="8963" b="6378"/>
          <a:stretch/>
        </p:blipFill>
        <p:spPr>
          <a:xfrm>
            <a:off x="328011" y="279399"/>
            <a:ext cx="6642100" cy="4572001"/>
          </a:xfrm>
          <a:prstGeom prst="rect">
            <a:avLst/>
          </a:prstGeom>
        </p:spPr>
      </p:pic>
      <p:sp>
        <p:nvSpPr>
          <p:cNvPr id="3" name="TextBox 2"/>
          <p:cNvSpPr txBox="1"/>
          <p:nvPr/>
        </p:nvSpPr>
        <p:spPr>
          <a:xfrm>
            <a:off x="635875" y="5560114"/>
            <a:ext cx="7157545" cy="369332"/>
          </a:xfrm>
          <a:prstGeom prst="rect">
            <a:avLst/>
          </a:prstGeom>
          <a:noFill/>
        </p:spPr>
        <p:txBody>
          <a:bodyPr wrap="square" rtlCol="0">
            <a:spAutoFit/>
          </a:bodyPr>
          <a:lstStyle/>
          <a:p>
            <a:pPr algn="ctr"/>
            <a:r>
              <a:rPr lang="en-US" dirty="0" smtClean="0"/>
              <a:t>New Program New Site</a:t>
            </a:r>
            <a:endParaRPr lang="en-US" dirty="0"/>
          </a:p>
        </p:txBody>
      </p:sp>
      <p:sp>
        <p:nvSpPr>
          <p:cNvPr id="4" name="TextBox 3"/>
          <p:cNvSpPr txBox="1"/>
          <p:nvPr/>
        </p:nvSpPr>
        <p:spPr>
          <a:xfrm>
            <a:off x="7241627" y="488713"/>
            <a:ext cx="3200400" cy="461665"/>
          </a:xfrm>
          <a:prstGeom prst="rect">
            <a:avLst/>
          </a:prstGeom>
          <a:noFill/>
          <a:ln>
            <a:solidFill>
              <a:schemeClr val="tx1"/>
            </a:solidFill>
          </a:ln>
        </p:spPr>
        <p:txBody>
          <a:bodyPr wrap="square" rtlCol="0">
            <a:spAutoFit/>
          </a:bodyPr>
          <a:lstStyle/>
          <a:p>
            <a:r>
              <a:rPr lang="en-US" sz="1200" dirty="0" smtClean="0"/>
              <a:t>Enter the total number of major requirement credits in the program here. </a:t>
            </a:r>
            <a:endParaRPr lang="en-US" sz="1200" dirty="0"/>
          </a:p>
        </p:txBody>
      </p:sp>
      <p:sp>
        <p:nvSpPr>
          <p:cNvPr id="5" name="TextBox 4"/>
          <p:cNvSpPr txBox="1"/>
          <p:nvPr/>
        </p:nvSpPr>
        <p:spPr>
          <a:xfrm>
            <a:off x="7260020" y="1298794"/>
            <a:ext cx="3200400" cy="1005840"/>
          </a:xfrm>
          <a:prstGeom prst="rect">
            <a:avLst/>
          </a:prstGeom>
          <a:noFill/>
          <a:ln>
            <a:solidFill>
              <a:schemeClr val="tx1"/>
            </a:solidFill>
          </a:ln>
        </p:spPr>
        <p:txBody>
          <a:bodyPr wrap="square" rtlCol="0">
            <a:spAutoFit/>
          </a:bodyPr>
          <a:lstStyle/>
          <a:p>
            <a:r>
              <a:rPr lang="en-US" sz="1200" dirty="0" smtClean="0"/>
              <a:t>Enter each course in the major. When you are done entering a course, hit </a:t>
            </a:r>
            <a:r>
              <a:rPr lang="en-US" sz="1200" b="1" dirty="0" smtClean="0"/>
              <a:t>Add Course</a:t>
            </a:r>
            <a:r>
              <a:rPr lang="en-US" sz="1200" dirty="0" smtClean="0"/>
              <a:t>. Your fields will clear and then you can add the next course. Note that you will also have to upload a pdf of the curriculum at the end of this process.</a:t>
            </a:r>
            <a:endParaRPr lang="en-US" sz="1200" dirty="0"/>
          </a:p>
        </p:txBody>
      </p:sp>
      <p:sp>
        <p:nvSpPr>
          <p:cNvPr id="6" name="TextBox 5"/>
          <p:cNvSpPr txBox="1"/>
          <p:nvPr/>
        </p:nvSpPr>
        <p:spPr>
          <a:xfrm>
            <a:off x="7291554" y="2716975"/>
            <a:ext cx="3200400" cy="276999"/>
          </a:xfrm>
          <a:prstGeom prst="rect">
            <a:avLst/>
          </a:prstGeom>
          <a:noFill/>
          <a:ln>
            <a:solidFill>
              <a:schemeClr val="tx1"/>
            </a:solidFill>
          </a:ln>
        </p:spPr>
        <p:txBody>
          <a:bodyPr wrap="square" rtlCol="0">
            <a:spAutoFit/>
          </a:bodyPr>
          <a:lstStyle/>
          <a:p>
            <a:r>
              <a:rPr lang="en-US" sz="1200" dirty="0" smtClean="0"/>
              <a:t>Enter the number of elective credits.</a:t>
            </a:r>
            <a:endParaRPr lang="en-US" sz="1200" dirty="0"/>
          </a:p>
        </p:txBody>
      </p:sp>
      <p:sp>
        <p:nvSpPr>
          <p:cNvPr id="7" name="TextBox 6"/>
          <p:cNvSpPr txBox="1"/>
          <p:nvPr/>
        </p:nvSpPr>
        <p:spPr>
          <a:xfrm>
            <a:off x="7265278" y="3262491"/>
            <a:ext cx="3200400" cy="461665"/>
          </a:xfrm>
          <a:prstGeom prst="rect">
            <a:avLst/>
          </a:prstGeom>
          <a:noFill/>
          <a:ln>
            <a:solidFill>
              <a:schemeClr val="tx1"/>
            </a:solidFill>
          </a:ln>
        </p:spPr>
        <p:txBody>
          <a:bodyPr wrap="square" rtlCol="0">
            <a:spAutoFit/>
          </a:bodyPr>
          <a:lstStyle/>
          <a:p>
            <a:r>
              <a:rPr lang="en-US" sz="1200" dirty="0" smtClean="0"/>
              <a:t>If there is a thesis, internship, or capstone requirement, describe it here.</a:t>
            </a:r>
            <a:endParaRPr lang="en-US" sz="1200" dirty="0"/>
          </a:p>
        </p:txBody>
      </p:sp>
      <p:sp>
        <p:nvSpPr>
          <p:cNvPr id="8" name="TextBox 7"/>
          <p:cNvSpPr txBox="1"/>
          <p:nvPr/>
        </p:nvSpPr>
        <p:spPr>
          <a:xfrm>
            <a:off x="7260020" y="4085937"/>
            <a:ext cx="3200400" cy="461665"/>
          </a:xfrm>
          <a:prstGeom prst="rect">
            <a:avLst/>
          </a:prstGeom>
          <a:noFill/>
          <a:ln>
            <a:solidFill>
              <a:schemeClr val="tx1"/>
            </a:solidFill>
          </a:ln>
        </p:spPr>
        <p:txBody>
          <a:bodyPr wrap="square" rtlCol="0">
            <a:spAutoFit/>
          </a:bodyPr>
          <a:lstStyle/>
          <a:p>
            <a:r>
              <a:rPr lang="en-US" sz="1200" dirty="0" smtClean="0"/>
              <a:t>Any additional supporting information about the program structure can be attached here.</a:t>
            </a:r>
            <a:endParaRPr lang="en-US" sz="1200" dirty="0"/>
          </a:p>
        </p:txBody>
      </p:sp>
      <p:cxnSp>
        <p:nvCxnSpPr>
          <p:cNvPr id="10" name="Straight Arrow Connector 9"/>
          <p:cNvCxnSpPr>
            <a:stCxn id="4" idx="1"/>
          </p:cNvCxnSpPr>
          <p:nvPr/>
        </p:nvCxnSpPr>
        <p:spPr>
          <a:xfrm flipH="1">
            <a:off x="3058511" y="719546"/>
            <a:ext cx="4183116" cy="993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1"/>
          </p:cNvCxnSpPr>
          <p:nvPr/>
        </p:nvCxnSpPr>
        <p:spPr>
          <a:xfrm flipH="1">
            <a:off x="4981904" y="1801714"/>
            <a:ext cx="2278116" cy="25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1"/>
          </p:cNvCxnSpPr>
          <p:nvPr/>
        </p:nvCxnSpPr>
        <p:spPr>
          <a:xfrm flipH="1" flipV="1">
            <a:off x="3040118" y="2606567"/>
            <a:ext cx="4251436" cy="248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p:cNvCxnSpPr>
          <p:nvPr/>
        </p:nvCxnSpPr>
        <p:spPr>
          <a:xfrm flipH="1" flipV="1">
            <a:off x="4214648" y="3394842"/>
            <a:ext cx="3050630" cy="984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1"/>
          </p:cNvCxnSpPr>
          <p:nvPr/>
        </p:nvCxnSpPr>
        <p:spPr>
          <a:xfrm flipH="1">
            <a:off x="2858814" y="4316770"/>
            <a:ext cx="4401206" cy="29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359107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8268" r="50414" b="22375"/>
          <a:stretch/>
        </p:blipFill>
        <p:spPr>
          <a:xfrm>
            <a:off x="327153" y="207832"/>
            <a:ext cx="9334500" cy="5190210"/>
          </a:xfrm>
          <a:prstGeom prst="rect">
            <a:avLst/>
          </a:prstGeom>
        </p:spPr>
      </p:pic>
      <p:sp>
        <p:nvSpPr>
          <p:cNvPr id="2" name="TextBox 1"/>
          <p:cNvSpPr txBox="1"/>
          <p:nvPr/>
        </p:nvSpPr>
        <p:spPr>
          <a:xfrm>
            <a:off x="9753600" y="1267968"/>
            <a:ext cx="2231137" cy="1015663"/>
          </a:xfrm>
          <a:prstGeom prst="rect">
            <a:avLst/>
          </a:prstGeom>
          <a:noFill/>
          <a:ln>
            <a:solidFill>
              <a:schemeClr val="tx1"/>
            </a:solidFill>
          </a:ln>
        </p:spPr>
        <p:txBody>
          <a:bodyPr wrap="square" rtlCol="0">
            <a:spAutoFit/>
          </a:bodyPr>
          <a:lstStyle/>
          <a:p>
            <a:r>
              <a:rPr lang="en-US" sz="1200" dirty="0" smtClean="0"/>
              <a:t>Click to open the </a:t>
            </a:r>
            <a:r>
              <a:rPr lang="en-US" sz="1200" b="1" dirty="0" smtClean="0"/>
              <a:t>Financial </a:t>
            </a:r>
            <a:r>
              <a:rPr lang="en-US" sz="1200" b="1" dirty="0"/>
              <a:t>P</a:t>
            </a:r>
            <a:r>
              <a:rPr lang="en-US" sz="1200" b="1" dirty="0" smtClean="0"/>
              <a:t>rojections</a:t>
            </a:r>
            <a:r>
              <a:rPr lang="en-US" sz="1200" dirty="0" smtClean="0"/>
              <a:t> </a:t>
            </a:r>
            <a:r>
              <a:rPr lang="en-US" sz="1200" dirty="0" smtClean="0"/>
              <a:t>PDF. Save it on your computer, complete it, and then re-upload the document (public institutions only).</a:t>
            </a:r>
            <a:endParaRPr lang="en-US" sz="1200" dirty="0"/>
          </a:p>
        </p:txBody>
      </p:sp>
      <p:cxnSp>
        <p:nvCxnSpPr>
          <p:cNvPr id="6" name="Straight Arrow Connector 5"/>
          <p:cNvCxnSpPr>
            <a:stCxn id="2" idx="1"/>
          </p:cNvCxnSpPr>
          <p:nvPr/>
        </p:nvCxnSpPr>
        <p:spPr>
          <a:xfrm flipH="1">
            <a:off x="4413504" y="1775800"/>
            <a:ext cx="5340096" cy="979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1"/>
          </p:cNvCxnSpPr>
          <p:nvPr/>
        </p:nvCxnSpPr>
        <p:spPr>
          <a:xfrm flipH="1">
            <a:off x="3572256" y="1775800"/>
            <a:ext cx="6181344" cy="1869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29536" y="5787837"/>
            <a:ext cx="2345066" cy="369332"/>
          </a:xfrm>
          <a:prstGeom prst="rect">
            <a:avLst/>
          </a:prstGeom>
        </p:spPr>
        <p:txBody>
          <a:bodyPr wrap="square">
            <a:spAutoFit/>
          </a:bodyPr>
          <a:lstStyle/>
          <a:p>
            <a:r>
              <a:rPr lang="en-US" dirty="0"/>
              <a:t>New Program New Site</a:t>
            </a:r>
          </a:p>
        </p:txBody>
      </p:sp>
      <p:pic>
        <p:nvPicPr>
          <p:cNvPr id="7" name="Picture 6"/>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86198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7776" y="926591"/>
            <a:ext cx="5166746" cy="5671573"/>
          </a:xfrm>
          <a:prstGeom prst="rect">
            <a:avLst/>
          </a:prstGeom>
        </p:spPr>
      </p:pic>
      <p:pic>
        <p:nvPicPr>
          <p:cNvPr id="4" name="Picture 3"/>
          <p:cNvPicPr>
            <a:picLocks noChangeAspect="1"/>
          </p:cNvPicPr>
          <p:nvPr/>
        </p:nvPicPr>
        <p:blipFill>
          <a:blip r:embed="rId3"/>
          <a:stretch>
            <a:fillRect/>
          </a:stretch>
        </p:blipFill>
        <p:spPr>
          <a:xfrm>
            <a:off x="6813973" y="926591"/>
            <a:ext cx="4796765" cy="5857841"/>
          </a:xfrm>
          <a:prstGeom prst="rect">
            <a:avLst/>
          </a:prstGeom>
        </p:spPr>
      </p:pic>
      <p:sp>
        <p:nvSpPr>
          <p:cNvPr id="5" name="TextBox 4"/>
          <p:cNvSpPr txBox="1"/>
          <p:nvPr/>
        </p:nvSpPr>
        <p:spPr>
          <a:xfrm>
            <a:off x="379143" y="70934"/>
            <a:ext cx="11091499" cy="738664"/>
          </a:xfrm>
          <a:prstGeom prst="rect">
            <a:avLst/>
          </a:prstGeom>
          <a:noFill/>
        </p:spPr>
        <p:txBody>
          <a:bodyPr wrap="none" rtlCol="0">
            <a:spAutoFit/>
          </a:bodyPr>
          <a:lstStyle/>
          <a:p>
            <a:pPr algn="ctr"/>
            <a:r>
              <a:rPr lang="en-US" sz="1400" b="1" dirty="0" smtClean="0"/>
              <a:t>Financial Projections Form</a:t>
            </a:r>
          </a:p>
          <a:p>
            <a:pPr algn="ctr"/>
            <a:endParaRPr lang="en-US" sz="1400" dirty="0"/>
          </a:p>
          <a:p>
            <a:pPr algn="ctr"/>
            <a:r>
              <a:rPr lang="en-US" sz="1400" dirty="0" smtClean="0"/>
              <a:t>This form must be completed by public institutions proposing a new program. Independent institutions will not see the prompt to download this form.</a:t>
            </a:r>
            <a:endParaRPr lang="en-US" sz="1400" dirty="0"/>
          </a:p>
        </p:txBody>
      </p:sp>
    </p:spTree>
    <p:extLst>
      <p:ext uri="{BB962C8B-B14F-4D97-AF65-F5344CB8AC3E}">
        <p14:creationId xmlns:p14="http://schemas.microsoft.com/office/powerpoint/2010/main" val="174579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0178" r="52247" b="12324"/>
          <a:stretch/>
        </p:blipFill>
        <p:spPr>
          <a:xfrm>
            <a:off x="206756" y="433831"/>
            <a:ext cx="7721600" cy="4378601"/>
          </a:xfrm>
          <a:prstGeom prst="rect">
            <a:avLst/>
          </a:prstGeom>
        </p:spPr>
      </p:pic>
      <p:sp>
        <p:nvSpPr>
          <p:cNvPr id="2" name="TextBox 1"/>
          <p:cNvSpPr txBox="1"/>
          <p:nvPr/>
        </p:nvSpPr>
        <p:spPr>
          <a:xfrm>
            <a:off x="8314944" y="1450848"/>
            <a:ext cx="3200400" cy="646331"/>
          </a:xfrm>
          <a:prstGeom prst="rect">
            <a:avLst/>
          </a:prstGeom>
          <a:noFill/>
          <a:ln>
            <a:solidFill>
              <a:schemeClr val="tx1"/>
            </a:solidFill>
          </a:ln>
        </p:spPr>
        <p:txBody>
          <a:bodyPr wrap="square" rtlCol="0">
            <a:spAutoFit/>
          </a:bodyPr>
          <a:lstStyle/>
          <a:p>
            <a:r>
              <a:rPr lang="en-US" sz="1200" dirty="0" smtClean="0"/>
              <a:t>Read and check the assurances. Assurances for public institutions will be different from independent institutions.</a:t>
            </a:r>
            <a:endParaRPr lang="en-US" sz="1200" dirty="0"/>
          </a:p>
        </p:txBody>
      </p:sp>
      <p:sp>
        <p:nvSpPr>
          <p:cNvPr id="5" name="TextBox 4"/>
          <p:cNvSpPr txBox="1"/>
          <p:nvPr/>
        </p:nvSpPr>
        <p:spPr>
          <a:xfrm>
            <a:off x="8314944" y="2877312"/>
            <a:ext cx="3200400" cy="276999"/>
          </a:xfrm>
          <a:prstGeom prst="rect">
            <a:avLst/>
          </a:prstGeom>
          <a:noFill/>
          <a:ln>
            <a:solidFill>
              <a:schemeClr val="tx1"/>
            </a:solidFill>
          </a:ln>
        </p:spPr>
        <p:txBody>
          <a:bodyPr wrap="square" rtlCol="0">
            <a:spAutoFit/>
          </a:bodyPr>
          <a:lstStyle/>
          <a:p>
            <a:r>
              <a:rPr lang="en-US" sz="1200" dirty="0" smtClean="0"/>
              <a:t>Upload a PDF of the proposed new curriculum.</a:t>
            </a:r>
            <a:endParaRPr lang="en-US" sz="1200" dirty="0"/>
          </a:p>
        </p:txBody>
      </p:sp>
      <p:cxnSp>
        <p:nvCxnSpPr>
          <p:cNvPr id="7" name="Straight Arrow Connector 6"/>
          <p:cNvCxnSpPr>
            <a:stCxn id="2" idx="1"/>
          </p:cNvCxnSpPr>
          <p:nvPr/>
        </p:nvCxnSpPr>
        <p:spPr>
          <a:xfrm flipH="1">
            <a:off x="6742176" y="1774014"/>
            <a:ext cx="1572768" cy="700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p:cNvCxnSpPr>
          <p:nvPr/>
        </p:nvCxnSpPr>
        <p:spPr>
          <a:xfrm flipH="1">
            <a:off x="2974848" y="3015812"/>
            <a:ext cx="5340096" cy="1227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9782" y="5735286"/>
            <a:ext cx="2345066" cy="369332"/>
          </a:xfrm>
          <a:prstGeom prst="rect">
            <a:avLst/>
          </a:prstGeom>
        </p:spPr>
        <p:txBody>
          <a:bodyPr wrap="none">
            <a:spAutoFit/>
          </a:bodyPr>
          <a:lstStyle/>
          <a:p>
            <a:r>
              <a:rPr lang="en-US" dirty="0"/>
              <a:t>New Program New Site</a:t>
            </a:r>
          </a:p>
        </p:txBody>
      </p:sp>
      <p:pic>
        <p:nvPicPr>
          <p:cNvPr id="8" name="Picture 7"/>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95470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258" r="53169" b="3311"/>
          <a:stretch/>
        </p:blipFill>
        <p:spPr>
          <a:xfrm>
            <a:off x="717113" y="774699"/>
            <a:ext cx="5461000" cy="5295901"/>
          </a:xfrm>
          <a:prstGeom prst="rect">
            <a:avLst/>
          </a:prstGeom>
        </p:spPr>
      </p:pic>
      <p:pic>
        <p:nvPicPr>
          <p:cNvPr id="3" name="Picture 2"/>
          <p:cNvPicPr>
            <a:picLocks noChangeAspect="1"/>
          </p:cNvPicPr>
          <p:nvPr/>
        </p:nvPicPr>
        <p:blipFill rotWithShape="1">
          <a:blip r:embed="rId3"/>
          <a:srcRect l="4695" t="8713" r="52270" b="3309"/>
          <a:stretch/>
        </p:blipFill>
        <p:spPr>
          <a:xfrm>
            <a:off x="5994400" y="774699"/>
            <a:ext cx="5295900" cy="5295901"/>
          </a:xfrm>
          <a:prstGeom prst="rect">
            <a:avLst/>
          </a:prstGeom>
        </p:spPr>
      </p:pic>
      <p:sp>
        <p:nvSpPr>
          <p:cNvPr id="5" name="TextBox 4"/>
          <p:cNvSpPr txBox="1"/>
          <p:nvPr/>
        </p:nvSpPr>
        <p:spPr>
          <a:xfrm>
            <a:off x="2513584" y="147058"/>
            <a:ext cx="6961632" cy="461665"/>
          </a:xfrm>
          <a:prstGeom prst="rect">
            <a:avLst/>
          </a:prstGeom>
          <a:noFill/>
          <a:ln>
            <a:solidFill>
              <a:schemeClr val="tx1"/>
            </a:solidFill>
          </a:ln>
        </p:spPr>
        <p:txBody>
          <a:bodyPr wrap="square" rtlCol="0">
            <a:spAutoFit/>
          </a:bodyPr>
          <a:lstStyle/>
          <a:p>
            <a:r>
              <a:rPr lang="en-US" sz="1200" dirty="0" smtClean="0"/>
              <a:t>Prior to submission, you will see a screen summarizing your program. If correct, choose submit. If you hit cancel, all of the information entered will be lost.</a:t>
            </a:r>
            <a:endParaRPr lang="en-US" sz="1200" dirty="0"/>
          </a:p>
        </p:txBody>
      </p:sp>
      <p:sp>
        <p:nvSpPr>
          <p:cNvPr id="6" name="Rectangle 5"/>
          <p:cNvSpPr/>
          <p:nvPr/>
        </p:nvSpPr>
        <p:spPr>
          <a:xfrm>
            <a:off x="882213" y="6070600"/>
            <a:ext cx="3353456" cy="369332"/>
          </a:xfrm>
          <a:prstGeom prst="rect">
            <a:avLst/>
          </a:prstGeom>
        </p:spPr>
        <p:txBody>
          <a:bodyPr wrap="square">
            <a:spAutoFit/>
          </a:bodyPr>
          <a:lstStyle/>
          <a:p>
            <a:r>
              <a:rPr lang="en-US" dirty="0"/>
              <a:t>New Program New Site</a:t>
            </a:r>
          </a:p>
        </p:txBody>
      </p:sp>
    </p:spTree>
    <p:extLst>
      <p:ext uri="{BB962C8B-B14F-4D97-AF65-F5344CB8AC3E}">
        <p14:creationId xmlns:p14="http://schemas.microsoft.com/office/powerpoint/2010/main" val="372375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552" r="49943" b="14963"/>
          <a:stretch/>
        </p:blipFill>
        <p:spPr>
          <a:xfrm>
            <a:off x="651256" y="833119"/>
            <a:ext cx="5938475" cy="3592577"/>
          </a:xfrm>
          <a:prstGeom prst="rect">
            <a:avLst/>
          </a:prstGeom>
        </p:spPr>
      </p:pic>
      <p:sp>
        <p:nvSpPr>
          <p:cNvPr id="4" name="TextBox 3"/>
          <p:cNvSpPr txBox="1"/>
          <p:nvPr/>
        </p:nvSpPr>
        <p:spPr>
          <a:xfrm>
            <a:off x="6925056" y="999744"/>
            <a:ext cx="3200400" cy="461665"/>
          </a:xfrm>
          <a:prstGeom prst="rect">
            <a:avLst/>
          </a:prstGeom>
          <a:noFill/>
          <a:ln>
            <a:solidFill>
              <a:schemeClr val="tx1"/>
            </a:solidFill>
          </a:ln>
        </p:spPr>
        <p:txBody>
          <a:bodyPr wrap="square" rtlCol="0">
            <a:spAutoFit/>
          </a:bodyPr>
          <a:lstStyle/>
          <a:p>
            <a:r>
              <a:rPr lang="en-US" sz="1200" dirty="0" smtClean="0"/>
              <a:t>After submission, you can choose </a:t>
            </a:r>
            <a:r>
              <a:rPr lang="en-US" sz="1200" b="1" dirty="0" smtClean="0"/>
              <a:t>Print &amp; Preview</a:t>
            </a:r>
            <a:r>
              <a:rPr lang="en-US" sz="1200" dirty="0" smtClean="0"/>
              <a:t> to save a copy for your files.</a:t>
            </a:r>
            <a:endParaRPr lang="en-US" sz="1200" dirty="0"/>
          </a:p>
        </p:txBody>
      </p:sp>
      <p:sp>
        <p:nvSpPr>
          <p:cNvPr id="5" name="TextBox 4"/>
          <p:cNvSpPr txBox="1"/>
          <p:nvPr/>
        </p:nvSpPr>
        <p:spPr>
          <a:xfrm>
            <a:off x="6925056" y="1983075"/>
            <a:ext cx="3200400" cy="457200"/>
          </a:xfrm>
          <a:prstGeom prst="rect">
            <a:avLst/>
          </a:prstGeom>
          <a:noFill/>
          <a:ln>
            <a:solidFill>
              <a:schemeClr val="tx1"/>
            </a:solidFill>
          </a:ln>
        </p:spPr>
        <p:txBody>
          <a:bodyPr wrap="square" rtlCol="0">
            <a:spAutoFit/>
          </a:bodyPr>
          <a:lstStyle/>
          <a:p>
            <a:r>
              <a:rPr lang="en-US" sz="1200" dirty="0" smtClean="0"/>
              <a:t>If you have additional new programs to submit, choose submit another. </a:t>
            </a:r>
            <a:endParaRPr lang="en-US" sz="1200" dirty="0"/>
          </a:p>
        </p:txBody>
      </p:sp>
      <p:sp>
        <p:nvSpPr>
          <p:cNvPr id="6" name="TextBox 5"/>
          <p:cNvSpPr txBox="1"/>
          <p:nvPr/>
        </p:nvSpPr>
        <p:spPr>
          <a:xfrm>
            <a:off x="6925056" y="2966408"/>
            <a:ext cx="3200400" cy="276999"/>
          </a:xfrm>
          <a:prstGeom prst="rect">
            <a:avLst/>
          </a:prstGeom>
          <a:noFill/>
          <a:ln>
            <a:solidFill>
              <a:schemeClr val="tx1"/>
            </a:solidFill>
          </a:ln>
        </p:spPr>
        <p:txBody>
          <a:bodyPr wrap="square" rtlCol="0">
            <a:spAutoFit/>
          </a:bodyPr>
          <a:lstStyle/>
          <a:p>
            <a:r>
              <a:rPr lang="en-US" sz="1200" dirty="0" smtClean="0"/>
              <a:t>Close takes you back to the main menu.</a:t>
            </a:r>
            <a:endParaRPr lang="en-US" sz="1200" dirty="0"/>
          </a:p>
        </p:txBody>
      </p:sp>
      <p:cxnSp>
        <p:nvCxnSpPr>
          <p:cNvPr id="8" name="Straight Arrow Connector 7"/>
          <p:cNvCxnSpPr>
            <a:stCxn id="4" idx="1"/>
          </p:cNvCxnSpPr>
          <p:nvPr/>
        </p:nvCxnSpPr>
        <p:spPr>
          <a:xfrm flipH="1">
            <a:off x="2609088" y="1230577"/>
            <a:ext cx="4315968" cy="1398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p:cNvCxnSpPr>
          <p:nvPr/>
        </p:nvCxnSpPr>
        <p:spPr>
          <a:xfrm flipH="1">
            <a:off x="3425952" y="2211675"/>
            <a:ext cx="3499104" cy="417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1"/>
          </p:cNvCxnSpPr>
          <p:nvPr/>
        </p:nvCxnSpPr>
        <p:spPr>
          <a:xfrm flipH="1" flipV="1">
            <a:off x="4425696" y="2852928"/>
            <a:ext cx="2499360" cy="2519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08515" y="5777327"/>
            <a:ext cx="2345066" cy="369332"/>
          </a:xfrm>
          <a:prstGeom prst="rect">
            <a:avLst/>
          </a:prstGeom>
        </p:spPr>
        <p:txBody>
          <a:bodyPr wrap="none">
            <a:spAutoFit/>
          </a:bodyPr>
          <a:lstStyle/>
          <a:p>
            <a:r>
              <a:rPr lang="en-US" dirty="0"/>
              <a:t>New Program New Site</a:t>
            </a:r>
          </a:p>
        </p:txBody>
      </p:sp>
      <p:pic>
        <p:nvPicPr>
          <p:cNvPr id="11" name="Picture 10"/>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5940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798" r="54725" b="3720"/>
          <a:stretch/>
        </p:blipFill>
        <p:spPr>
          <a:xfrm>
            <a:off x="359156" y="387095"/>
            <a:ext cx="6388100" cy="4838701"/>
          </a:xfrm>
          <a:prstGeom prst="rect">
            <a:avLst/>
          </a:prstGeom>
        </p:spPr>
      </p:pic>
      <p:sp>
        <p:nvSpPr>
          <p:cNvPr id="3" name="TextBox 2"/>
          <p:cNvSpPr txBox="1"/>
          <p:nvPr/>
        </p:nvSpPr>
        <p:spPr>
          <a:xfrm>
            <a:off x="7071360" y="682751"/>
            <a:ext cx="3200400" cy="1188720"/>
          </a:xfrm>
          <a:prstGeom prst="rect">
            <a:avLst/>
          </a:prstGeom>
          <a:noFill/>
          <a:ln>
            <a:solidFill>
              <a:schemeClr val="tx1"/>
            </a:solidFill>
          </a:ln>
        </p:spPr>
        <p:txBody>
          <a:bodyPr wrap="square" rtlCol="0">
            <a:spAutoFit/>
          </a:bodyPr>
          <a:lstStyle/>
          <a:p>
            <a:r>
              <a:rPr lang="en-US" sz="1200" dirty="0" smtClean="0"/>
              <a:t>Once you have submitted a new program, it will enter a queue for staff review. It will be posted for review on the MDHE website on the first business day of the next month. Upon approval, your program will be uploaded to the MDHE inventory.</a:t>
            </a:r>
            <a:endParaRPr lang="en-US" sz="1200" dirty="0"/>
          </a:p>
        </p:txBody>
      </p:sp>
      <p:sp>
        <p:nvSpPr>
          <p:cNvPr id="5" name="TextBox 4"/>
          <p:cNvSpPr txBox="1"/>
          <p:nvPr/>
        </p:nvSpPr>
        <p:spPr>
          <a:xfrm>
            <a:off x="7071360" y="2328671"/>
            <a:ext cx="3200400" cy="640080"/>
          </a:xfrm>
          <a:prstGeom prst="rect">
            <a:avLst/>
          </a:prstGeom>
          <a:noFill/>
          <a:ln>
            <a:solidFill>
              <a:schemeClr val="tx1"/>
            </a:solidFill>
          </a:ln>
        </p:spPr>
        <p:txBody>
          <a:bodyPr wrap="square" rtlCol="0">
            <a:spAutoFit/>
          </a:bodyPr>
          <a:lstStyle/>
          <a:p>
            <a:r>
              <a:rPr lang="en-US" sz="1200" dirty="0" smtClean="0"/>
              <a:t>Upon approval, your program will be assigned a unique identifier to help track changes and for data reporting purposes.</a:t>
            </a:r>
            <a:endParaRPr lang="en-US" sz="1200" dirty="0"/>
          </a:p>
        </p:txBody>
      </p:sp>
      <p:cxnSp>
        <p:nvCxnSpPr>
          <p:cNvPr id="7" name="Straight Arrow Connector 6"/>
          <p:cNvCxnSpPr>
            <a:stCxn id="5" idx="1"/>
            <a:endCxn id="5" idx="1"/>
          </p:cNvCxnSpPr>
          <p:nvPr/>
        </p:nvCxnSpPr>
        <p:spPr>
          <a:xfrm>
            <a:off x="7071360" y="264871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19632" y="5998045"/>
            <a:ext cx="2345066" cy="369332"/>
          </a:xfrm>
          <a:prstGeom prst="rect">
            <a:avLst/>
          </a:prstGeom>
        </p:spPr>
        <p:txBody>
          <a:bodyPr wrap="none">
            <a:spAutoFit/>
          </a:bodyPr>
          <a:lstStyle/>
          <a:p>
            <a:r>
              <a:rPr lang="en-US" dirty="0"/>
              <a:t>New Program New Site</a:t>
            </a:r>
          </a:p>
        </p:txBody>
      </p:sp>
      <p:pic>
        <p:nvPicPr>
          <p:cNvPr id="8" name="Picture 7"/>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730635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9455" t="8114" r="388" b="-376"/>
          <a:stretch/>
        </p:blipFill>
        <p:spPr>
          <a:xfrm>
            <a:off x="0" y="144795"/>
            <a:ext cx="8642571" cy="4754880"/>
          </a:xfrm>
          <a:prstGeom prst="rect">
            <a:avLst/>
          </a:prstGeom>
        </p:spPr>
      </p:pic>
      <p:sp>
        <p:nvSpPr>
          <p:cNvPr id="19" name="Rectangle 18"/>
          <p:cNvSpPr/>
          <p:nvPr/>
        </p:nvSpPr>
        <p:spPr>
          <a:xfrm>
            <a:off x="1549646" y="5798348"/>
            <a:ext cx="2345066" cy="369332"/>
          </a:xfrm>
          <a:prstGeom prst="rect">
            <a:avLst/>
          </a:prstGeom>
        </p:spPr>
        <p:txBody>
          <a:bodyPr wrap="none">
            <a:spAutoFit/>
          </a:bodyPr>
          <a:lstStyle/>
          <a:p>
            <a:r>
              <a:rPr lang="en-US" dirty="0"/>
              <a:t>New Program New Site</a:t>
            </a:r>
          </a:p>
        </p:txBody>
      </p:sp>
      <p:sp>
        <p:nvSpPr>
          <p:cNvPr id="21" name="TextBox 20"/>
          <p:cNvSpPr txBox="1"/>
          <p:nvPr/>
        </p:nvSpPr>
        <p:spPr>
          <a:xfrm>
            <a:off x="8702565" y="144795"/>
            <a:ext cx="3408419" cy="830997"/>
          </a:xfrm>
          <a:prstGeom prst="rect">
            <a:avLst/>
          </a:prstGeom>
          <a:noFill/>
          <a:ln>
            <a:solidFill>
              <a:schemeClr val="tx1"/>
            </a:solidFill>
          </a:ln>
        </p:spPr>
        <p:txBody>
          <a:bodyPr wrap="square" rtlCol="0">
            <a:spAutoFit/>
          </a:bodyPr>
          <a:lstStyle/>
          <a:p>
            <a:r>
              <a:rPr lang="en-US" sz="1200" dirty="0" smtClean="0"/>
              <a:t>You should see your institution’s name at the top of the screen. If you manage academic program approvals for multiple institutions, confirm that you are submitting for the correct institution.</a:t>
            </a:r>
            <a:endParaRPr lang="en-US" sz="1200" dirty="0"/>
          </a:p>
        </p:txBody>
      </p:sp>
      <p:sp>
        <p:nvSpPr>
          <p:cNvPr id="22" name="TextBox 21"/>
          <p:cNvSpPr txBox="1"/>
          <p:nvPr/>
        </p:nvSpPr>
        <p:spPr>
          <a:xfrm>
            <a:off x="8642571" y="1343305"/>
            <a:ext cx="3468413" cy="461665"/>
          </a:xfrm>
          <a:prstGeom prst="rect">
            <a:avLst/>
          </a:prstGeom>
          <a:noFill/>
          <a:ln>
            <a:solidFill>
              <a:schemeClr val="tx1"/>
            </a:solidFill>
          </a:ln>
        </p:spPr>
        <p:txBody>
          <a:bodyPr wrap="square" rtlCol="0">
            <a:spAutoFit/>
          </a:bodyPr>
          <a:lstStyle/>
          <a:p>
            <a:r>
              <a:rPr lang="en-US" sz="1200" dirty="0" smtClean="0"/>
              <a:t>The numbers 1-13 indicate how many pages are included in the submission process.</a:t>
            </a:r>
            <a:endParaRPr lang="en-US" sz="1200" dirty="0"/>
          </a:p>
        </p:txBody>
      </p:sp>
      <p:sp>
        <p:nvSpPr>
          <p:cNvPr id="23" name="TextBox 22"/>
          <p:cNvSpPr txBox="1"/>
          <p:nvPr/>
        </p:nvSpPr>
        <p:spPr>
          <a:xfrm>
            <a:off x="8663592" y="2130731"/>
            <a:ext cx="3468413" cy="461665"/>
          </a:xfrm>
          <a:prstGeom prst="rect">
            <a:avLst/>
          </a:prstGeom>
          <a:noFill/>
          <a:ln>
            <a:solidFill>
              <a:schemeClr val="tx1"/>
            </a:solidFill>
          </a:ln>
        </p:spPr>
        <p:txBody>
          <a:bodyPr wrap="square" rtlCol="0">
            <a:spAutoFit/>
          </a:bodyPr>
          <a:lstStyle/>
          <a:p>
            <a:r>
              <a:rPr lang="en-US" sz="1200" dirty="0" smtClean="0"/>
              <a:t>This is the date the program will begin to be offered. The date format </a:t>
            </a:r>
            <a:r>
              <a:rPr lang="en-US" sz="1200" dirty="0" smtClean="0"/>
              <a:t>is </a:t>
            </a:r>
            <a:r>
              <a:rPr lang="en-US" sz="1200" dirty="0" smtClean="0"/>
              <a:t>MM/DD/YYYY.</a:t>
            </a:r>
            <a:endParaRPr lang="en-US" sz="1200" dirty="0"/>
          </a:p>
        </p:txBody>
      </p:sp>
      <p:sp>
        <p:nvSpPr>
          <p:cNvPr id="20" name="TextBox 19"/>
          <p:cNvSpPr txBox="1"/>
          <p:nvPr/>
        </p:nvSpPr>
        <p:spPr>
          <a:xfrm>
            <a:off x="8663592" y="3101004"/>
            <a:ext cx="3468413" cy="646331"/>
          </a:xfrm>
          <a:prstGeom prst="rect">
            <a:avLst/>
          </a:prstGeom>
          <a:noFill/>
          <a:ln>
            <a:solidFill>
              <a:schemeClr val="tx1"/>
            </a:solidFill>
          </a:ln>
        </p:spPr>
        <p:txBody>
          <a:bodyPr wrap="square" rtlCol="0">
            <a:spAutoFit/>
          </a:bodyPr>
          <a:lstStyle/>
          <a:p>
            <a:r>
              <a:rPr lang="en-US" sz="1200" dirty="0" smtClean="0"/>
              <a:t>If no is chosen, you will be directed to contact MDHE regarding the comprehensive review process for the new program.</a:t>
            </a:r>
            <a:endParaRPr lang="en-US" sz="1200" dirty="0"/>
          </a:p>
        </p:txBody>
      </p:sp>
      <p:cxnSp>
        <p:nvCxnSpPr>
          <p:cNvPr id="25" name="Straight Arrow Connector 24"/>
          <p:cNvCxnSpPr>
            <a:stCxn id="21" idx="1"/>
          </p:cNvCxnSpPr>
          <p:nvPr/>
        </p:nvCxnSpPr>
        <p:spPr>
          <a:xfrm flipH="1">
            <a:off x="5087007" y="560294"/>
            <a:ext cx="3615558" cy="669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611007" y="1513490"/>
            <a:ext cx="2031564" cy="63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1"/>
          </p:cNvCxnSpPr>
          <p:nvPr/>
        </p:nvCxnSpPr>
        <p:spPr>
          <a:xfrm flipH="1">
            <a:off x="5360276" y="2361564"/>
            <a:ext cx="3303316" cy="308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a:stCxn id="20" idx="1"/>
          </p:cNvCxnSpPr>
          <p:nvPr/>
        </p:nvCxnSpPr>
        <p:spPr>
          <a:xfrm flipH="1" flipV="1">
            <a:off x="4435366" y="3321269"/>
            <a:ext cx="4228226" cy="102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3984486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1695" t="2972" r="259" b="6651"/>
          <a:stretch/>
        </p:blipFill>
        <p:spPr>
          <a:xfrm>
            <a:off x="516381" y="355001"/>
            <a:ext cx="8143526" cy="4711851"/>
          </a:xfrm>
          <a:prstGeom prst="rect">
            <a:avLst/>
          </a:prstGeom>
        </p:spPr>
      </p:pic>
      <p:sp>
        <p:nvSpPr>
          <p:cNvPr id="3" name="Rectangle 2"/>
          <p:cNvSpPr/>
          <p:nvPr/>
        </p:nvSpPr>
        <p:spPr>
          <a:xfrm>
            <a:off x="516381" y="5588141"/>
            <a:ext cx="2345066" cy="369332"/>
          </a:xfrm>
          <a:prstGeom prst="rect">
            <a:avLst/>
          </a:prstGeom>
        </p:spPr>
        <p:txBody>
          <a:bodyPr wrap="none">
            <a:spAutoFit/>
          </a:bodyPr>
          <a:lstStyle/>
          <a:p>
            <a:r>
              <a:rPr lang="en-US" dirty="0"/>
              <a:t>New Program New Site</a:t>
            </a:r>
          </a:p>
        </p:txBody>
      </p:sp>
      <p:sp>
        <p:nvSpPr>
          <p:cNvPr id="4" name="TextBox 3"/>
          <p:cNvSpPr txBox="1"/>
          <p:nvPr/>
        </p:nvSpPr>
        <p:spPr>
          <a:xfrm>
            <a:off x="8844455" y="1439128"/>
            <a:ext cx="3200400" cy="861774"/>
          </a:xfrm>
          <a:prstGeom prst="rect">
            <a:avLst/>
          </a:prstGeom>
          <a:noFill/>
          <a:ln>
            <a:solidFill>
              <a:schemeClr val="tx1"/>
            </a:solidFill>
          </a:ln>
        </p:spPr>
        <p:txBody>
          <a:bodyPr wrap="square" rtlCol="0">
            <a:spAutoFit/>
          </a:bodyPr>
          <a:lstStyle/>
          <a:p>
            <a:r>
              <a:rPr lang="en-US" sz="1200" dirty="0" smtClean="0"/>
              <a:t>If the new site is within your institution’s current CBHE-approved service region, you will be prompted to enter the name and address of the site</a:t>
            </a:r>
            <a:r>
              <a:rPr lang="en-US" sz="1400" dirty="0" smtClean="0"/>
              <a:t>.</a:t>
            </a:r>
            <a:endParaRPr lang="en-US" sz="1400" dirty="0"/>
          </a:p>
        </p:txBody>
      </p:sp>
      <p:sp>
        <p:nvSpPr>
          <p:cNvPr id="5" name="TextBox 4"/>
          <p:cNvSpPr txBox="1"/>
          <p:nvPr/>
        </p:nvSpPr>
        <p:spPr>
          <a:xfrm>
            <a:off x="8844455" y="2933642"/>
            <a:ext cx="3200400" cy="461665"/>
          </a:xfrm>
          <a:prstGeom prst="rect">
            <a:avLst/>
          </a:prstGeom>
          <a:noFill/>
          <a:ln>
            <a:solidFill>
              <a:schemeClr val="tx1"/>
            </a:solidFill>
          </a:ln>
        </p:spPr>
        <p:txBody>
          <a:bodyPr wrap="square" rtlCol="0">
            <a:spAutoFit/>
          </a:bodyPr>
          <a:lstStyle/>
          <a:p>
            <a:r>
              <a:rPr lang="en-US" sz="1200" dirty="0" smtClean="0"/>
              <a:t>Once the information is entered, click </a:t>
            </a:r>
            <a:r>
              <a:rPr lang="en-US" sz="1200" b="1" dirty="0" smtClean="0"/>
              <a:t>Add</a:t>
            </a:r>
            <a:r>
              <a:rPr lang="en-US" sz="1200" dirty="0" smtClean="0"/>
              <a:t> </a:t>
            </a:r>
            <a:r>
              <a:rPr lang="en-US" sz="1200" dirty="0" smtClean="0"/>
              <a:t>before </a:t>
            </a:r>
            <a:r>
              <a:rPr lang="en-US" sz="1200" dirty="0" smtClean="0"/>
              <a:t>advancing to the next screen.</a:t>
            </a:r>
            <a:endParaRPr lang="en-US" sz="1200" dirty="0"/>
          </a:p>
        </p:txBody>
      </p:sp>
      <p:cxnSp>
        <p:nvCxnSpPr>
          <p:cNvPr id="7" name="Straight Arrow Connector 6"/>
          <p:cNvCxnSpPr>
            <a:stCxn id="4" idx="1"/>
          </p:cNvCxnSpPr>
          <p:nvPr/>
        </p:nvCxnSpPr>
        <p:spPr>
          <a:xfrm flipH="1">
            <a:off x="3095297" y="1870015"/>
            <a:ext cx="5749158" cy="16081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p:cNvCxnSpPr>
          <p:nvPr/>
        </p:nvCxnSpPr>
        <p:spPr>
          <a:xfrm flipH="1">
            <a:off x="3221421" y="3164475"/>
            <a:ext cx="5623034" cy="841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9922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730" t="8243"/>
          <a:stretch/>
        </p:blipFill>
        <p:spPr>
          <a:xfrm>
            <a:off x="139850" y="419547"/>
            <a:ext cx="8386139" cy="4341639"/>
          </a:xfrm>
          <a:prstGeom prst="rect">
            <a:avLst/>
          </a:prstGeom>
        </p:spPr>
      </p:pic>
      <p:sp>
        <p:nvSpPr>
          <p:cNvPr id="3" name="Rectangle 2"/>
          <p:cNvSpPr/>
          <p:nvPr/>
        </p:nvSpPr>
        <p:spPr>
          <a:xfrm>
            <a:off x="351467" y="5945493"/>
            <a:ext cx="2345066" cy="369332"/>
          </a:xfrm>
          <a:prstGeom prst="rect">
            <a:avLst/>
          </a:prstGeom>
        </p:spPr>
        <p:txBody>
          <a:bodyPr wrap="none">
            <a:spAutoFit/>
          </a:bodyPr>
          <a:lstStyle/>
          <a:p>
            <a:r>
              <a:rPr lang="en-US" dirty="0"/>
              <a:t>New Program New Site</a:t>
            </a:r>
          </a:p>
        </p:txBody>
      </p:sp>
      <p:sp>
        <p:nvSpPr>
          <p:cNvPr id="5" name="TextBox 4"/>
          <p:cNvSpPr txBox="1"/>
          <p:nvPr/>
        </p:nvSpPr>
        <p:spPr>
          <a:xfrm>
            <a:off x="8870731" y="1166648"/>
            <a:ext cx="2900855" cy="1015663"/>
          </a:xfrm>
          <a:prstGeom prst="rect">
            <a:avLst/>
          </a:prstGeom>
          <a:noFill/>
          <a:ln>
            <a:solidFill>
              <a:schemeClr val="tx1"/>
            </a:solidFill>
          </a:ln>
        </p:spPr>
        <p:txBody>
          <a:bodyPr wrap="square" rtlCol="0">
            <a:spAutoFit/>
          </a:bodyPr>
          <a:lstStyle/>
          <a:p>
            <a:r>
              <a:rPr lang="en-US" sz="1200" dirty="0" smtClean="0"/>
              <a:t>If you are adding the program to more than one new site, begin the process again of choosing whether the site is within your institution’s current CBHE-approved service region.</a:t>
            </a:r>
            <a:endParaRPr lang="en-US" sz="1200" dirty="0"/>
          </a:p>
        </p:txBody>
      </p:sp>
      <p:cxnSp>
        <p:nvCxnSpPr>
          <p:cNvPr id="7" name="Straight Arrow Connector 6"/>
          <p:cNvCxnSpPr>
            <a:stCxn id="5" idx="1"/>
          </p:cNvCxnSpPr>
          <p:nvPr/>
        </p:nvCxnSpPr>
        <p:spPr>
          <a:xfrm flipH="1">
            <a:off x="5349767" y="1674480"/>
            <a:ext cx="3520964" cy="14050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56437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9906" t="8226" b="1"/>
          <a:stretch/>
        </p:blipFill>
        <p:spPr>
          <a:xfrm>
            <a:off x="258184" y="742278"/>
            <a:ext cx="7428680" cy="3420929"/>
          </a:xfrm>
          <a:prstGeom prst="rect">
            <a:avLst/>
          </a:prstGeom>
        </p:spPr>
      </p:pic>
      <p:sp>
        <p:nvSpPr>
          <p:cNvPr id="4" name="Rectangle 3"/>
          <p:cNvSpPr/>
          <p:nvPr/>
        </p:nvSpPr>
        <p:spPr>
          <a:xfrm>
            <a:off x="530143" y="5083644"/>
            <a:ext cx="2345066" cy="369332"/>
          </a:xfrm>
          <a:prstGeom prst="rect">
            <a:avLst/>
          </a:prstGeom>
        </p:spPr>
        <p:txBody>
          <a:bodyPr wrap="none">
            <a:spAutoFit/>
          </a:bodyPr>
          <a:lstStyle/>
          <a:p>
            <a:r>
              <a:rPr lang="en-US" dirty="0"/>
              <a:t>New Program New Site</a:t>
            </a:r>
          </a:p>
        </p:txBody>
      </p:sp>
      <p:sp>
        <p:nvSpPr>
          <p:cNvPr id="5" name="TextBox 4"/>
          <p:cNvSpPr txBox="1"/>
          <p:nvPr/>
        </p:nvSpPr>
        <p:spPr>
          <a:xfrm>
            <a:off x="7843291" y="952331"/>
            <a:ext cx="3200400" cy="1005840"/>
          </a:xfrm>
          <a:prstGeom prst="rect">
            <a:avLst/>
          </a:prstGeom>
          <a:noFill/>
          <a:ln>
            <a:solidFill>
              <a:schemeClr val="tx1"/>
            </a:solidFill>
          </a:ln>
        </p:spPr>
        <p:txBody>
          <a:bodyPr wrap="square" rtlCol="0">
            <a:spAutoFit/>
          </a:bodyPr>
          <a:lstStyle/>
          <a:p>
            <a:r>
              <a:rPr lang="en-US" sz="1200" dirty="0" smtClean="0"/>
              <a:t>Select the program’s CIP code. CIP codes are in alphabetical order. CIP code titles can </a:t>
            </a:r>
            <a:r>
              <a:rPr lang="en-US" sz="1200" dirty="0"/>
              <a:t>be looked </a:t>
            </a:r>
            <a:r>
              <a:rPr lang="en-US" sz="1200" dirty="0" smtClean="0"/>
              <a:t>up: </a:t>
            </a:r>
            <a:r>
              <a:rPr lang="en-US" sz="1200" dirty="0" smtClean="0">
                <a:hlinkClick r:id="rId3"/>
              </a:rPr>
              <a:t>https</a:t>
            </a:r>
            <a:r>
              <a:rPr lang="en-US" sz="1200" dirty="0">
                <a:hlinkClick r:id="rId3"/>
              </a:rPr>
              <a:t>://</a:t>
            </a:r>
            <a:r>
              <a:rPr lang="en-US" sz="1200" dirty="0" smtClean="0">
                <a:hlinkClick r:id="rId3"/>
              </a:rPr>
              <a:t>nces.ed.gov/ipeds/cipcode/Default.aspx?y=55</a:t>
            </a:r>
            <a:r>
              <a:rPr lang="en-US" sz="1400" dirty="0" smtClean="0"/>
              <a:t>. </a:t>
            </a:r>
            <a:endParaRPr lang="en-US" sz="1400" dirty="0"/>
          </a:p>
        </p:txBody>
      </p:sp>
      <p:sp>
        <p:nvSpPr>
          <p:cNvPr id="6" name="TextBox 5"/>
          <p:cNvSpPr txBox="1"/>
          <p:nvPr/>
        </p:nvSpPr>
        <p:spPr>
          <a:xfrm>
            <a:off x="7843291" y="2068762"/>
            <a:ext cx="3200400" cy="461665"/>
          </a:xfrm>
          <a:prstGeom prst="rect">
            <a:avLst/>
          </a:prstGeom>
          <a:noFill/>
          <a:ln>
            <a:solidFill>
              <a:schemeClr val="tx1"/>
            </a:solidFill>
          </a:ln>
        </p:spPr>
        <p:txBody>
          <a:bodyPr wrap="square" rtlCol="0">
            <a:spAutoFit/>
          </a:bodyPr>
          <a:lstStyle/>
          <a:p>
            <a:r>
              <a:rPr lang="en-US" sz="1200" dirty="0" smtClean="0"/>
              <a:t>The CIP code title and program description from IPEDS will appear here.</a:t>
            </a:r>
            <a:endParaRPr lang="en-US" sz="1200" dirty="0"/>
          </a:p>
        </p:txBody>
      </p:sp>
      <p:sp>
        <p:nvSpPr>
          <p:cNvPr id="7" name="TextBox 6"/>
          <p:cNvSpPr txBox="1"/>
          <p:nvPr/>
        </p:nvSpPr>
        <p:spPr>
          <a:xfrm>
            <a:off x="7864312" y="2719044"/>
            <a:ext cx="3200400" cy="461665"/>
          </a:xfrm>
          <a:prstGeom prst="rect">
            <a:avLst/>
          </a:prstGeom>
          <a:noFill/>
          <a:ln>
            <a:solidFill>
              <a:schemeClr val="tx1"/>
            </a:solidFill>
          </a:ln>
        </p:spPr>
        <p:txBody>
          <a:bodyPr wrap="square" rtlCol="0">
            <a:spAutoFit/>
          </a:bodyPr>
          <a:lstStyle/>
          <a:p>
            <a:r>
              <a:rPr lang="en-US" sz="1200" dirty="0" smtClean="0"/>
              <a:t>Enter the program title here, or choose the radio button to use the CIP program title.</a:t>
            </a:r>
            <a:endParaRPr lang="en-US" sz="1200" dirty="0"/>
          </a:p>
        </p:txBody>
      </p:sp>
      <p:cxnSp>
        <p:nvCxnSpPr>
          <p:cNvPr id="9" name="Straight Arrow Connector 8"/>
          <p:cNvCxnSpPr>
            <a:stCxn id="5" idx="1"/>
          </p:cNvCxnSpPr>
          <p:nvPr/>
        </p:nvCxnSpPr>
        <p:spPr>
          <a:xfrm flipH="1">
            <a:off x="4498429" y="1455251"/>
            <a:ext cx="3344862" cy="1025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a:off x="6243145" y="2299595"/>
            <a:ext cx="1600146" cy="558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p:cNvCxnSpPr>
          <p:nvPr/>
        </p:nvCxnSpPr>
        <p:spPr>
          <a:xfrm flipH="1">
            <a:off x="5118538" y="2949877"/>
            <a:ext cx="2745774" cy="434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4"/>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391499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9771" t="10858" b="3789"/>
          <a:stretch/>
        </p:blipFill>
        <p:spPr>
          <a:xfrm>
            <a:off x="84083" y="120870"/>
            <a:ext cx="6589986" cy="5983848"/>
          </a:xfrm>
          <a:prstGeom prst="rect">
            <a:avLst/>
          </a:prstGeom>
        </p:spPr>
      </p:pic>
      <p:sp>
        <p:nvSpPr>
          <p:cNvPr id="2" name="TextBox 1"/>
          <p:cNvSpPr txBox="1"/>
          <p:nvPr/>
        </p:nvSpPr>
        <p:spPr>
          <a:xfrm>
            <a:off x="6999890" y="451945"/>
            <a:ext cx="3200400" cy="461665"/>
          </a:xfrm>
          <a:prstGeom prst="rect">
            <a:avLst/>
          </a:prstGeom>
          <a:noFill/>
          <a:ln>
            <a:solidFill>
              <a:schemeClr val="tx1"/>
            </a:solidFill>
          </a:ln>
        </p:spPr>
        <p:txBody>
          <a:bodyPr wrap="square" rtlCol="0">
            <a:spAutoFit/>
          </a:bodyPr>
          <a:lstStyle/>
          <a:p>
            <a:r>
              <a:rPr lang="en-US" sz="1200" dirty="0" smtClean="0"/>
              <a:t>Choose the program’s degree level (Associate Degree, Bachelor’s Degree, etc</a:t>
            </a:r>
            <a:r>
              <a:rPr lang="en-US" sz="1200" dirty="0" smtClean="0"/>
              <a:t>.).</a:t>
            </a:r>
            <a:endParaRPr lang="en-US" sz="1200" dirty="0"/>
          </a:p>
        </p:txBody>
      </p:sp>
      <p:sp>
        <p:nvSpPr>
          <p:cNvPr id="5" name="TextBox 4"/>
          <p:cNvSpPr txBox="1"/>
          <p:nvPr/>
        </p:nvSpPr>
        <p:spPr>
          <a:xfrm>
            <a:off x="6999890" y="1513489"/>
            <a:ext cx="3200400" cy="640080"/>
          </a:xfrm>
          <a:prstGeom prst="rect">
            <a:avLst/>
          </a:prstGeom>
          <a:noFill/>
          <a:ln>
            <a:solidFill>
              <a:schemeClr val="tx1"/>
            </a:solidFill>
          </a:ln>
        </p:spPr>
        <p:txBody>
          <a:bodyPr wrap="square" rtlCol="0">
            <a:spAutoFit/>
          </a:bodyPr>
          <a:lstStyle/>
          <a:p>
            <a:r>
              <a:rPr lang="en-US" sz="1200" dirty="0" smtClean="0"/>
              <a:t>Choose the degree type. If you do not see your program’s degree type on the list, please contact MDHE so they can add it.</a:t>
            </a:r>
            <a:endParaRPr lang="en-US" sz="1200" dirty="0"/>
          </a:p>
        </p:txBody>
      </p:sp>
      <p:sp>
        <p:nvSpPr>
          <p:cNvPr id="6" name="TextBox 5"/>
          <p:cNvSpPr txBox="1"/>
          <p:nvPr/>
        </p:nvSpPr>
        <p:spPr>
          <a:xfrm>
            <a:off x="6999889" y="2760814"/>
            <a:ext cx="3200400" cy="461665"/>
          </a:xfrm>
          <a:prstGeom prst="rect">
            <a:avLst/>
          </a:prstGeom>
          <a:noFill/>
          <a:ln>
            <a:solidFill>
              <a:schemeClr val="tx1"/>
            </a:solidFill>
          </a:ln>
        </p:spPr>
        <p:txBody>
          <a:bodyPr wrap="square" rtlCol="0">
            <a:spAutoFit/>
          </a:bodyPr>
          <a:lstStyle/>
          <a:p>
            <a:r>
              <a:rPr lang="en-US" sz="1200" dirty="0" smtClean="0"/>
              <a:t>If the new program has options, enter the title here and click </a:t>
            </a:r>
            <a:r>
              <a:rPr lang="en-US" sz="1200" b="1" dirty="0" smtClean="0"/>
              <a:t>Add Option.</a:t>
            </a:r>
            <a:endParaRPr lang="en-US" sz="1200" b="1" dirty="0"/>
          </a:p>
        </p:txBody>
      </p:sp>
      <p:sp>
        <p:nvSpPr>
          <p:cNvPr id="7" name="TextBox 6"/>
          <p:cNvSpPr txBox="1"/>
          <p:nvPr/>
        </p:nvSpPr>
        <p:spPr>
          <a:xfrm>
            <a:off x="6999890" y="3689343"/>
            <a:ext cx="3200400" cy="640080"/>
          </a:xfrm>
          <a:prstGeom prst="rect">
            <a:avLst/>
          </a:prstGeom>
          <a:noFill/>
          <a:ln>
            <a:solidFill>
              <a:schemeClr val="tx1"/>
            </a:solidFill>
          </a:ln>
        </p:spPr>
        <p:txBody>
          <a:bodyPr wrap="square" rtlCol="0">
            <a:spAutoFit/>
          </a:bodyPr>
          <a:lstStyle/>
          <a:p>
            <a:r>
              <a:rPr lang="en-US" sz="1200" dirty="0" smtClean="0"/>
              <a:t>If the new program is being offered in collaboration with another institution of higher education, choose </a:t>
            </a:r>
            <a:r>
              <a:rPr lang="en-US" sz="1200" b="1" dirty="0" smtClean="0"/>
              <a:t>Yes.  </a:t>
            </a:r>
            <a:r>
              <a:rPr lang="en-US" sz="1200" dirty="0" smtClean="0"/>
              <a:t>If not, choose </a:t>
            </a:r>
            <a:r>
              <a:rPr lang="en-US" sz="1200" b="1" dirty="0" smtClean="0"/>
              <a:t>No</a:t>
            </a:r>
            <a:r>
              <a:rPr lang="en-US" sz="1200" dirty="0" smtClean="0"/>
              <a:t>.</a:t>
            </a:r>
            <a:endParaRPr lang="en-US" sz="1200" dirty="0"/>
          </a:p>
        </p:txBody>
      </p:sp>
      <p:sp>
        <p:nvSpPr>
          <p:cNvPr id="8" name="TextBox 7"/>
          <p:cNvSpPr txBox="1"/>
          <p:nvPr/>
        </p:nvSpPr>
        <p:spPr>
          <a:xfrm>
            <a:off x="6999889" y="4940041"/>
            <a:ext cx="3200400" cy="461665"/>
          </a:xfrm>
          <a:prstGeom prst="rect">
            <a:avLst/>
          </a:prstGeom>
          <a:noFill/>
          <a:ln>
            <a:solidFill>
              <a:schemeClr val="tx1"/>
            </a:solidFill>
          </a:ln>
        </p:spPr>
        <p:txBody>
          <a:bodyPr wrap="square" rtlCol="0">
            <a:spAutoFit/>
          </a:bodyPr>
          <a:lstStyle/>
          <a:p>
            <a:r>
              <a:rPr lang="en-US" sz="1200" dirty="0" smtClean="0"/>
              <a:t>If Yes, download, complete and save the </a:t>
            </a:r>
            <a:r>
              <a:rPr lang="en-US" sz="1200" b="1" dirty="0" smtClean="0"/>
              <a:t>Collaborative Form </a:t>
            </a:r>
            <a:r>
              <a:rPr lang="en-US" sz="1200" dirty="0" smtClean="0"/>
              <a:t>on your computer. </a:t>
            </a:r>
            <a:endParaRPr lang="en-US" sz="1200" dirty="0"/>
          </a:p>
        </p:txBody>
      </p:sp>
      <p:sp>
        <p:nvSpPr>
          <p:cNvPr id="9" name="TextBox 8"/>
          <p:cNvSpPr txBox="1"/>
          <p:nvPr/>
        </p:nvSpPr>
        <p:spPr>
          <a:xfrm>
            <a:off x="6999889" y="5913738"/>
            <a:ext cx="3200400" cy="548640"/>
          </a:xfrm>
          <a:prstGeom prst="rect">
            <a:avLst/>
          </a:prstGeom>
          <a:noFill/>
          <a:ln>
            <a:solidFill>
              <a:schemeClr val="tx1"/>
            </a:solidFill>
          </a:ln>
        </p:spPr>
        <p:txBody>
          <a:bodyPr wrap="square" rtlCol="0">
            <a:spAutoFit/>
          </a:bodyPr>
          <a:lstStyle/>
          <a:p>
            <a:r>
              <a:rPr lang="en-US" sz="1200" dirty="0" smtClean="0"/>
              <a:t>Upload the completed file. Only PDFs can be attached (no Word docs).</a:t>
            </a:r>
            <a:endParaRPr lang="en-US" sz="1200" dirty="0"/>
          </a:p>
        </p:txBody>
      </p:sp>
      <p:cxnSp>
        <p:nvCxnSpPr>
          <p:cNvPr id="11" name="Straight Arrow Connector 10"/>
          <p:cNvCxnSpPr>
            <a:stCxn id="2" idx="1"/>
          </p:cNvCxnSpPr>
          <p:nvPr/>
        </p:nvCxnSpPr>
        <p:spPr>
          <a:xfrm flipH="1">
            <a:off x="4141076" y="682778"/>
            <a:ext cx="2858814" cy="14718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1"/>
          </p:cNvCxnSpPr>
          <p:nvPr/>
        </p:nvCxnSpPr>
        <p:spPr>
          <a:xfrm flipH="1">
            <a:off x="4498428" y="1833529"/>
            <a:ext cx="2501462" cy="794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1"/>
          </p:cNvCxnSpPr>
          <p:nvPr/>
        </p:nvCxnSpPr>
        <p:spPr>
          <a:xfrm flipH="1" flipV="1">
            <a:off x="4971395" y="2925251"/>
            <a:ext cx="2028494" cy="66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1"/>
          </p:cNvCxnSpPr>
          <p:nvPr/>
        </p:nvCxnSpPr>
        <p:spPr>
          <a:xfrm flipH="1">
            <a:off x="2806262" y="4009383"/>
            <a:ext cx="4193628" cy="33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flipV="1">
            <a:off x="3878319" y="3760788"/>
            <a:ext cx="3121570" cy="1410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1"/>
          </p:cNvCxnSpPr>
          <p:nvPr/>
        </p:nvCxnSpPr>
        <p:spPr>
          <a:xfrm flipH="1" flipV="1">
            <a:off x="3878317" y="4475778"/>
            <a:ext cx="3121572" cy="1712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2455" y="6253655"/>
            <a:ext cx="6085490" cy="369332"/>
          </a:xfrm>
          <a:prstGeom prst="rect">
            <a:avLst/>
          </a:prstGeom>
          <a:noFill/>
        </p:spPr>
        <p:txBody>
          <a:bodyPr wrap="square" rtlCol="0">
            <a:spAutoFit/>
          </a:bodyPr>
          <a:lstStyle/>
          <a:p>
            <a:r>
              <a:rPr lang="en-US" dirty="0" smtClean="0"/>
              <a:t>New Program New Site</a:t>
            </a:r>
            <a:endParaRPr lang="en-US" dirty="0"/>
          </a:p>
        </p:txBody>
      </p:sp>
    </p:spTree>
    <p:extLst>
      <p:ext uri="{BB962C8B-B14F-4D97-AF65-F5344CB8AC3E}">
        <p14:creationId xmlns:p14="http://schemas.microsoft.com/office/powerpoint/2010/main" val="255514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906" t="8664" b="4341"/>
          <a:stretch/>
        </p:blipFill>
        <p:spPr>
          <a:xfrm>
            <a:off x="183357" y="304800"/>
            <a:ext cx="8456146" cy="4127351"/>
          </a:xfrm>
          <a:prstGeom prst="rect">
            <a:avLst/>
          </a:prstGeom>
        </p:spPr>
      </p:pic>
      <p:sp>
        <p:nvSpPr>
          <p:cNvPr id="3" name="Rectangle 2"/>
          <p:cNvSpPr/>
          <p:nvPr/>
        </p:nvSpPr>
        <p:spPr>
          <a:xfrm>
            <a:off x="677288" y="5892941"/>
            <a:ext cx="2345066" cy="369332"/>
          </a:xfrm>
          <a:prstGeom prst="rect">
            <a:avLst/>
          </a:prstGeom>
        </p:spPr>
        <p:txBody>
          <a:bodyPr wrap="none">
            <a:spAutoFit/>
          </a:bodyPr>
          <a:lstStyle/>
          <a:p>
            <a:r>
              <a:rPr lang="en-US" dirty="0"/>
              <a:t>New Program New Site</a:t>
            </a:r>
          </a:p>
        </p:txBody>
      </p:sp>
      <p:sp>
        <p:nvSpPr>
          <p:cNvPr id="4" name="TextBox 3"/>
          <p:cNvSpPr txBox="1"/>
          <p:nvPr/>
        </p:nvSpPr>
        <p:spPr>
          <a:xfrm>
            <a:off x="8807668" y="882869"/>
            <a:ext cx="3200400" cy="830997"/>
          </a:xfrm>
          <a:prstGeom prst="rect">
            <a:avLst/>
          </a:prstGeom>
          <a:noFill/>
          <a:ln>
            <a:solidFill>
              <a:schemeClr val="tx1"/>
            </a:solidFill>
          </a:ln>
        </p:spPr>
        <p:txBody>
          <a:bodyPr wrap="square" rtlCol="0">
            <a:spAutoFit/>
          </a:bodyPr>
          <a:lstStyle/>
          <a:p>
            <a:r>
              <a:rPr lang="en-US" sz="1200" dirty="0" smtClean="0"/>
              <a:t>Indicate how your program will be delivered. Note that </a:t>
            </a:r>
            <a:r>
              <a:rPr lang="en-US" sz="1200" b="1" dirty="0"/>
              <a:t>O</a:t>
            </a:r>
            <a:r>
              <a:rPr lang="en-US" sz="1200" b="1" dirty="0" smtClean="0"/>
              <a:t>nline</a:t>
            </a:r>
            <a:r>
              <a:rPr lang="en-US" sz="1200" dirty="0" smtClean="0"/>
              <a:t> </a:t>
            </a:r>
            <a:r>
              <a:rPr lang="en-US" sz="1200" dirty="0" smtClean="0"/>
              <a:t>programs will no longer appear as a separate entry in the MDHE program inventory. </a:t>
            </a:r>
            <a:endParaRPr lang="en-US" sz="1200" dirty="0"/>
          </a:p>
        </p:txBody>
      </p:sp>
      <p:cxnSp>
        <p:nvCxnSpPr>
          <p:cNvPr id="6" name="Straight Arrow Connector 5"/>
          <p:cNvCxnSpPr>
            <a:stCxn id="4" idx="1"/>
          </p:cNvCxnSpPr>
          <p:nvPr/>
        </p:nvCxnSpPr>
        <p:spPr>
          <a:xfrm flipH="1">
            <a:off x="4056994" y="1298368"/>
            <a:ext cx="4750674" cy="15709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322086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553" t="8269"/>
          <a:stretch/>
        </p:blipFill>
        <p:spPr>
          <a:xfrm>
            <a:off x="203415" y="193638"/>
            <a:ext cx="7718691" cy="3947438"/>
          </a:xfrm>
          <a:prstGeom prst="rect">
            <a:avLst/>
          </a:prstGeom>
        </p:spPr>
      </p:pic>
      <p:sp>
        <p:nvSpPr>
          <p:cNvPr id="3" name="Rectangle 2"/>
          <p:cNvSpPr/>
          <p:nvPr/>
        </p:nvSpPr>
        <p:spPr>
          <a:xfrm>
            <a:off x="446060" y="5430486"/>
            <a:ext cx="2345066" cy="369332"/>
          </a:xfrm>
          <a:prstGeom prst="rect">
            <a:avLst/>
          </a:prstGeom>
        </p:spPr>
        <p:txBody>
          <a:bodyPr wrap="none">
            <a:spAutoFit/>
          </a:bodyPr>
          <a:lstStyle/>
          <a:p>
            <a:r>
              <a:rPr lang="en-US" dirty="0"/>
              <a:t>New Program New Site</a:t>
            </a:r>
          </a:p>
        </p:txBody>
      </p:sp>
      <p:sp>
        <p:nvSpPr>
          <p:cNvPr id="4" name="TextBox 3"/>
          <p:cNvSpPr txBox="1"/>
          <p:nvPr/>
        </p:nvSpPr>
        <p:spPr>
          <a:xfrm>
            <a:off x="8713074" y="588579"/>
            <a:ext cx="3108960" cy="1097280"/>
          </a:xfrm>
          <a:prstGeom prst="rect">
            <a:avLst/>
          </a:prstGeom>
          <a:noFill/>
          <a:ln>
            <a:solidFill>
              <a:schemeClr val="tx1"/>
            </a:solidFill>
          </a:ln>
        </p:spPr>
        <p:txBody>
          <a:bodyPr wrap="square" rtlCol="0">
            <a:spAutoFit/>
          </a:bodyPr>
          <a:lstStyle/>
          <a:p>
            <a:r>
              <a:rPr lang="en-US" sz="1200" dirty="0" smtClean="0"/>
              <a:t>Provide a response, or type “none” if there are no special admissions requirements. Note that there is a feature to upload additional documents at the end of this process should you need more room to answer the question.</a:t>
            </a:r>
            <a:endParaRPr lang="en-US" sz="1200" dirty="0"/>
          </a:p>
        </p:txBody>
      </p:sp>
      <p:sp>
        <p:nvSpPr>
          <p:cNvPr id="5" name="TextBox 4"/>
          <p:cNvSpPr txBox="1"/>
          <p:nvPr/>
        </p:nvSpPr>
        <p:spPr>
          <a:xfrm>
            <a:off x="8681544" y="2841064"/>
            <a:ext cx="3200400" cy="1188720"/>
          </a:xfrm>
          <a:prstGeom prst="rect">
            <a:avLst/>
          </a:prstGeom>
          <a:noFill/>
          <a:ln>
            <a:solidFill>
              <a:schemeClr val="tx1"/>
            </a:solidFill>
          </a:ln>
        </p:spPr>
        <p:txBody>
          <a:bodyPr wrap="square" rtlCol="0">
            <a:spAutoFit/>
          </a:bodyPr>
          <a:lstStyle/>
          <a:p>
            <a:r>
              <a:rPr lang="en-US" sz="1200" dirty="0" smtClean="0"/>
              <a:t>Provide a response, or check the N/A box if there are no specific populations served by the new degree program. Note that there is a feature to upload additional documents at the end of this process should you need more room to answer the question.</a:t>
            </a:r>
            <a:endParaRPr lang="en-US" sz="1200" dirty="0"/>
          </a:p>
        </p:txBody>
      </p:sp>
      <p:cxnSp>
        <p:nvCxnSpPr>
          <p:cNvPr id="7" name="Straight Arrow Connector 6"/>
          <p:cNvCxnSpPr>
            <a:stCxn id="4" idx="1"/>
          </p:cNvCxnSpPr>
          <p:nvPr/>
        </p:nvCxnSpPr>
        <p:spPr>
          <a:xfrm flipH="1">
            <a:off x="5076498" y="1137219"/>
            <a:ext cx="3636576" cy="1267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p:cNvCxnSpPr>
          <p:nvPr/>
        </p:nvCxnSpPr>
        <p:spPr>
          <a:xfrm flipH="1">
            <a:off x="4866292" y="3435424"/>
            <a:ext cx="3815252" cy="253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174836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444" t="9452" b="3856"/>
          <a:stretch/>
        </p:blipFill>
        <p:spPr>
          <a:xfrm>
            <a:off x="111673" y="273268"/>
            <a:ext cx="7472662" cy="5167456"/>
          </a:xfrm>
          <a:prstGeom prst="rect">
            <a:avLst/>
          </a:prstGeom>
        </p:spPr>
      </p:pic>
      <p:sp>
        <p:nvSpPr>
          <p:cNvPr id="3" name="TextBox 2"/>
          <p:cNvSpPr txBox="1"/>
          <p:nvPr/>
        </p:nvSpPr>
        <p:spPr>
          <a:xfrm>
            <a:off x="0" y="5980386"/>
            <a:ext cx="7157545" cy="369332"/>
          </a:xfrm>
          <a:prstGeom prst="rect">
            <a:avLst/>
          </a:prstGeom>
          <a:noFill/>
        </p:spPr>
        <p:txBody>
          <a:bodyPr wrap="square" rtlCol="0">
            <a:spAutoFit/>
          </a:bodyPr>
          <a:lstStyle/>
          <a:p>
            <a:pPr algn="ctr"/>
            <a:r>
              <a:rPr lang="en-US" dirty="0" smtClean="0"/>
              <a:t>New Program New Site</a:t>
            </a:r>
            <a:endParaRPr lang="en-US" dirty="0"/>
          </a:p>
        </p:txBody>
      </p:sp>
      <p:sp>
        <p:nvSpPr>
          <p:cNvPr id="4" name="TextBox 3"/>
          <p:cNvSpPr txBox="1"/>
          <p:nvPr/>
        </p:nvSpPr>
        <p:spPr>
          <a:xfrm>
            <a:off x="8471339" y="273268"/>
            <a:ext cx="3200400" cy="1200329"/>
          </a:xfrm>
          <a:prstGeom prst="rect">
            <a:avLst/>
          </a:prstGeom>
          <a:noFill/>
          <a:ln>
            <a:solidFill>
              <a:schemeClr val="tx1"/>
            </a:solidFill>
          </a:ln>
        </p:spPr>
        <p:txBody>
          <a:bodyPr wrap="square" rtlCol="0">
            <a:spAutoFit/>
          </a:bodyPr>
          <a:lstStyle/>
          <a:p>
            <a:r>
              <a:rPr lang="en-US" sz="1200" dirty="0" smtClean="0"/>
              <a:t>Please provide a response, or type “none” if there are no special faculty requirements. Note that there is a feature to upload additional documents at the end of this process should you need more room to answer the question.</a:t>
            </a:r>
            <a:endParaRPr lang="en-US" sz="1200" dirty="0"/>
          </a:p>
        </p:txBody>
      </p:sp>
      <p:sp>
        <p:nvSpPr>
          <p:cNvPr id="5" name="TextBox 4"/>
          <p:cNvSpPr txBox="1"/>
          <p:nvPr/>
        </p:nvSpPr>
        <p:spPr>
          <a:xfrm>
            <a:off x="8471339" y="2131726"/>
            <a:ext cx="3200400" cy="1005840"/>
          </a:xfrm>
          <a:prstGeom prst="rect">
            <a:avLst/>
          </a:prstGeom>
          <a:noFill/>
          <a:ln>
            <a:solidFill>
              <a:schemeClr val="tx1"/>
            </a:solidFill>
          </a:ln>
        </p:spPr>
        <p:txBody>
          <a:bodyPr wrap="square" rtlCol="0">
            <a:spAutoFit/>
          </a:bodyPr>
          <a:lstStyle/>
          <a:p>
            <a:r>
              <a:rPr lang="en-US" sz="1200" dirty="0" smtClean="0"/>
              <a:t>Please provide a percent, and any supporting information. </a:t>
            </a:r>
            <a:r>
              <a:rPr lang="en-US" sz="1200" dirty="0"/>
              <a:t>Note that there is a feature to upload additional documents at the end of this process should you need more room to answer the question.</a:t>
            </a:r>
          </a:p>
          <a:p>
            <a:endParaRPr lang="en-US" dirty="0"/>
          </a:p>
        </p:txBody>
      </p:sp>
      <p:sp>
        <p:nvSpPr>
          <p:cNvPr id="6" name="TextBox 5"/>
          <p:cNvSpPr txBox="1"/>
          <p:nvPr/>
        </p:nvSpPr>
        <p:spPr>
          <a:xfrm>
            <a:off x="8471339" y="4051739"/>
            <a:ext cx="3200400" cy="1015663"/>
          </a:xfrm>
          <a:prstGeom prst="rect">
            <a:avLst/>
          </a:prstGeom>
          <a:noFill/>
          <a:ln>
            <a:solidFill>
              <a:schemeClr val="tx1"/>
            </a:solidFill>
          </a:ln>
        </p:spPr>
        <p:txBody>
          <a:bodyPr wrap="square" rtlCol="0">
            <a:spAutoFit/>
          </a:bodyPr>
          <a:lstStyle/>
          <a:p>
            <a:r>
              <a:rPr lang="en-US" sz="1200" dirty="0" smtClean="0"/>
              <a:t>Please provide a response, or type “none” if there are no expectation. Note that there is a feature to upload additional documents at the end of this process should you need more room to answer the question.</a:t>
            </a:r>
            <a:endParaRPr lang="en-US" sz="1200" dirty="0"/>
          </a:p>
        </p:txBody>
      </p:sp>
      <p:cxnSp>
        <p:nvCxnSpPr>
          <p:cNvPr id="8" name="Straight Arrow Connector 7"/>
          <p:cNvCxnSpPr>
            <a:stCxn id="4" idx="1"/>
          </p:cNvCxnSpPr>
          <p:nvPr/>
        </p:nvCxnSpPr>
        <p:spPr>
          <a:xfrm flipH="1">
            <a:off x="4719145" y="873433"/>
            <a:ext cx="3752194" cy="524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p:cNvCxnSpPr>
          <p:nvPr/>
        </p:nvCxnSpPr>
        <p:spPr>
          <a:xfrm flipH="1">
            <a:off x="4740167" y="2634646"/>
            <a:ext cx="3731172" cy="222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1"/>
          </p:cNvCxnSpPr>
          <p:nvPr/>
        </p:nvCxnSpPr>
        <p:spPr>
          <a:xfrm flipH="1" flipV="1">
            <a:off x="4719145" y="4333381"/>
            <a:ext cx="3752194" cy="226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1507086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1125</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New Program New 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Prichett, Angelette</dc:creator>
  <cp:lastModifiedBy>Erickson, Alicia</cp:lastModifiedBy>
  <cp:revision>41</cp:revision>
  <dcterms:created xsi:type="dcterms:W3CDTF">2018-08-29T16:10:51Z</dcterms:created>
  <dcterms:modified xsi:type="dcterms:W3CDTF">2018-09-19T14:10:42Z</dcterms:modified>
</cp:coreProperties>
</file>