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notesSlides/notesSlide9.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93" r:id="rId2"/>
    <p:sldId id="294" r:id="rId3"/>
    <p:sldId id="295" r:id="rId4"/>
    <p:sldId id="296" r:id="rId5"/>
    <p:sldId id="297" r:id="rId6"/>
    <p:sldId id="331" r:id="rId7"/>
    <p:sldId id="298" r:id="rId8"/>
    <p:sldId id="332" r:id="rId9"/>
    <p:sldId id="288" r:id="rId10"/>
    <p:sldId id="319" r:id="rId11"/>
    <p:sldId id="320" r:id="rId12"/>
    <p:sldId id="277" r:id="rId13"/>
    <p:sldId id="303" r:id="rId14"/>
    <p:sldId id="299" r:id="rId15"/>
    <p:sldId id="300" r:id="rId16"/>
    <p:sldId id="356" r:id="rId17"/>
    <p:sldId id="354" r:id="rId18"/>
    <p:sldId id="355" r:id="rId19"/>
    <p:sldId id="345" r:id="rId20"/>
    <p:sldId id="352" r:id="rId21"/>
    <p:sldId id="353" r:id="rId22"/>
    <p:sldId id="347" r:id="rId23"/>
    <p:sldId id="322" r:id="rId24"/>
    <p:sldId id="349" r:id="rId25"/>
    <p:sldId id="350" r:id="rId26"/>
    <p:sldId id="357" r:id="rId27"/>
    <p:sldId id="351" r:id="rId28"/>
    <p:sldId id="358" r:id="rId2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ebbl1"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C0000"/>
    <a:srgbClr val="FF9900"/>
    <a:srgbClr val="8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8765" autoAdjust="0"/>
  </p:normalViewPr>
  <p:slideViewPr>
    <p:cSldViewPr>
      <p:cViewPr>
        <p:scale>
          <a:sx n="70" d="100"/>
          <a:sy n="70" d="100"/>
        </p:scale>
        <p:origin x="-22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latin typeface="Arial" pitchFamily="34" charset="0"/>
                <a:cs typeface="Arial" pitchFamily="34" charset="0"/>
              </a:rPr>
              <a:t>Growth in </a:t>
            </a:r>
            <a:r>
              <a:rPr lang="en-US" dirty="0" smtClean="0">
                <a:latin typeface="Arial" pitchFamily="34" charset="0"/>
                <a:cs typeface="Arial" pitchFamily="34" charset="0"/>
              </a:rPr>
              <a:t>MO Personal Income</a:t>
            </a:r>
          </a:p>
          <a:p>
            <a:pPr>
              <a:defRPr/>
            </a:pPr>
            <a:r>
              <a:rPr lang="en-US" b="0" i="1" dirty="0" smtClean="0">
                <a:latin typeface="Arial" pitchFamily="34" charset="0"/>
                <a:cs typeface="Arial" pitchFamily="34" charset="0"/>
              </a:rPr>
              <a:t>Q</a:t>
            </a:r>
            <a:r>
              <a:rPr lang="en-US" b="0" i="1" dirty="0">
                <a:latin typeface="Arial" pitchFamily="34" charset="0"/>
                <a:cs typeface="Arial" pitchFamily="34" charset="0"/>
              </a:rPr>
              <a:t>/(Q-4)</a:t>
            </a:r>
          </a:p>
        </c:rich>
      </c:tx>
      <c:layout/>
    </c:title>
    <c:plotArea>
      <c:layout/>
      <c:lineChart>
        <c:grouping val="standard"/>
        <c:ser>
          <c:idx val="0"/>
          <c:order val="0"/>
          <c:tx>
            <c:strRef>
              <c:f>Sheet1!$B$1</c:f>
              <c:strCache>
                <c:ptCount val="1"/>
                <c:pt idx="0">
                  <c:v>Personal Income</c:v>
                </c:pt>
              </c:strCache>
            </c:strRef>
          </c:tx>
          <c:spPr>
            <a:ln w="50800">
              <a:solidFill>
                <a:schemeClr val="accent2">
                  <a:lumMod val="50000"/>
                </a:schemeClr>
              </a:solidFill>
            </a:ln>
            <a:effectLst/>
          </c:spPr>
          <c:marker>
            <c:spPr>
              <a:ln>
                <a:solidFill>
                  <a:srgbClr val="60B5CC">
                    <a:lumMod val="50000"/>
                  </a:srgbClr>
                </a:solidFill>
              </a:ln>
              <a:effectLst/>
            </c:spPr>
          </c:marker>
          <c:cat>
            <c:strRef>
              <c:f>Sheet1!$A$2:$A$25</c:f>
              <c:strCache>
                <c:ptCount val="24"/>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pt idx="19">
                  <c:v>2012q4</c:v>
                </c:pt>
                <c:pt idx="20">
                  <c:v>2013q1</c:v>
                </c:pt>
                <c:pt idx="21">
                  <c:v>2013q2</c:v>
                </c:pt>
                <c:pt idx="22">
                  <c:v>2013q3</c:v>
                </c:pt>
                <c:pt idx="23">
                  <c:v>2013q4</c:v>
                </c:pt>
              </c:strCache>
            </c:strRef>
          </c:cat>
          <c:val>
            <c:numRef>
              <c:f>Sheet1!$B$2:$B$25</c:f>
              <c:numCache>
                <c:formatCode>0.0%;[Red]\(0.0%\)</c:formatCode>
                <c:ptCount val="24"/>
                <c:pt idx="0">
                  <c:v>5.5304557087313265E-2</c:v>
                </c:pt>
                <c:pt idx="1">
                  <c:v>5.5127366574165088E-2</c:v>
                </c:pt>
                <c:pt idx="2">
                  <c:v>4.0131565634183165E-2</c:v>
                </c:pt>
                <c:pt idx="3">
                  <c:v>4.9526513872894432E-2</c:v>
                </c:pt>
                <c:pt idx="4">
                  <c:v>-8.5290628365436664E-3</c:v>
                </c:pt>
                <c:pt idx="5">
                  <c:v>-2.4309044227159852E-2</c:v>
                </c:pt>
                <c:pt idx="6">
                  <c:v>-1.8280815636893353E-2</c:v>
                </c:pt>
                <c:pt idx="7">
                  <c:v>-3.7343082491271565E-2</c:v>
                </c:pt>
                <c:pt idx="8">
                  <c:v>4.9767715944890783E-3</c:v>
                </c:pt>
                <c:pt idx="9">
                  <c:v>1.2354491318004923E-2</c:v>
                </c:pt>
                <c:pt idx="10">
                  <c:v>1.9509260421913591E-2</c:v>
                </c:pt>
                <c:pt idx="11">
                  <c:v>1.7798588545060029E-2</c:v>
                </c:pt>
                <c:pt idx="12">
                  <c:v>3.8935982035787742E-2</c:v>
                </c:pt>
                <c:pt idx="13">
                  <c:v>3.3063632733674859E-2</c:v>
                </c:pt>
                <c:pt idx="14">
                  <c:v>4.5599296706532698E-2</c:v>
                </c:pt>
                <c:pt idx="15">
                  <c:v>4.2463294976970462E-2</c:v>
                </c:pt>
                <c:pt idx="16">
                  <c:v>3.3281601134381944E-2</c:v>
                </c:pt>
                <c:pt idx="17">
                  <c:v>3.4470944790835581E-2</c:v>
                </c:pt>
                <c:pt idx="18">
                  <c:v>1.6379521650687501E-2</c:v>
                </c:pt>
                <c:pt idx="19">
                  <c:v>4.5453826045691467E-2</c:v>
                </c:pt>
                <c:pt idx="20">
                  <c:v>1.9199158552293042E-2</c:v>
                </c:pt>
                <c:pt idx="21">
                  <c:v>2.573683928544624E-2</c:v>
                </c:pt>
                <c:pt idx="22">
                  <c:v>3.624879022743023E-2</c:v>
                </c:pt>
                <c:pt idx="23">
                  <c:v>1.2178190474699568E-2</c:v>
                </c:pt>
              </c:numCache>
            </c:numRef>
          </c:val>
        </c:ser>
        <c:ser>
          <c:idx val="1"/>
          <c:order val="1"/>
          <c:tx>
            <c:strRef>
              <c:f>Sheet1!$C$1</c:f>
              <c:strCache>
                <c:ptCount val="1"/>
                <c:pt idx="0">
                  <c:v>Wages &amp; Salaries</c:v>
                </c:pt>
              </c:strCache>
            </c:strRef>
          </c:tx>
          <c:spPr>
            <a:ln w="50800">
              <a:solidFill>
                <a:schemeClr val="accent3">
                  <a:lumMod val="50000"/>
                </a:schemeClr>
              </a:solidFill>
            </a:ln>
          </c:spPr>
          <c:marker>
            <c:symbol val="circle"/>
            <c:size val="9"/>
            <c:spPr>
              <a:solidFill>
                <a:schemeClr val="accent3">
                  <a:lumMod val="40000"/>
                  <a:lumOff val="60000"/>
                </a:schemeClr>
              </a:solidFill>
              <a:ln>
                <a:solidFill>
                  <a:srgbClr val="6BB76D">
                    <a:lumMod val="75000"/>
                  </a:srgbClr>
                </a:solidFill>
              </a:ln>
            </c:spPr>
          </c:marker>
          <c:cat>
            <c:strRef>
              <c:f>Sheet1!$A$2:$A$25</c:f>
              <c:strCache>
                <c:ptCount val="24"/>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pt idx="19">
                  <c:v>2012q4</c:v>
                </c:pt>
                <c:pt idx="20">
                  <c:v>2013q1</c:v>
                </c:pt>
                <c:pt idx="21">
                  <c:v>2013q2</c:v>
                </c:pt>
                <c:pt idx="22">
                  <c:v>2013q3</c:v>
                </c:pt>
                <c:pt idx="23">
                  <c:v>2013q4</c:v>
                </c:pt>
              </c:strCache>
            </c:strRef>
          </c:cat>
          <c:val>
            <c:numRef>
              <c:f>Sheet1!$C$2:$C$25</c:f>
              <c:numCache>
                <c:formatCode>0.0%;[Red]\(0.0%\)</c:formatCode>
                <c:ptCount val="24"/>
                <c:pt idx="0">
                  <c:v>4.0608173486397371E-2</c:v>
                </c:pt>
                <c:pt idx="1">
                  <c:v>3.9975220562388891E-2</c:v>
                </c:pt>
                <c:pt idx="2">
                  <c:v>2.9717573197908909E-2</c:v>
                </c:pt>
                <c:pt idx="3">
                  <c:v>6.8548251256845411E-2</c:v>
                </c:pt>
                <c:pt idx="4">
                  <c:v>-1.8321694051296467E-2</c:v>
                </c:pt>
                <c:pt idx="5">
                  <c:v>-3.5848784702781522E-2</c:v>
                </c:pt>
                <c:pt idx="6">
                  <c:v>-3.3413916881257E-2</c:v>
                </c:pt>
                <c:pt idx="7">
                  <c:v>-8.4535683361453742E-2</c:v>
                </c:pt>
                <c:pt idx="8">
                  <c:v>-1.6055839375661025E-2</c:v>
                </c:pt>
                <c:pt idx="9">
                  <c:v>-9.2531223017644547E-4</c:v>
                </c:pt>
                <c:pt idx="10">
                  <c:v>8.4903979123611747E-3</c:v>
                </c:pt>
                <c:pt idx="11">
                  <c:v>1.7360623213439147E-2</c:v>
                </c:pt>
                <c:pt idx="12">
                  <c:v>2.2929620165056182E-2</c:v>
                </c:pt>
                <c:pt idx="13">
                  <c:v>2.1523015580877717E-2</c:v>
                </c:pt>
                <c:pt idx="14">
                  <c:v>3.2640381634783611E-2</c:v>
                </c:pt>
                <c:pt idx="15">
                  <c:v>2.196731044721606E-2</c:v>
                </c:pt>
                <c:pt idx="16">
                  <c:v>4.3834645424458703E-2</c:v>
                </c:pt>
                <c:pt idx="17">
                  <c:v>3.8822092610132371E-2</c:v>
                </c:pt>
                <c:pt idx="18">
                  <c:v>2.4597265536448591E-2</c:v>
                </c:pt>
                <c:pt idx="19">
                  <c:v>5.7241672191447053E-2</c:v>
                </c:pt>
                <c:pt idx="20">
                  <c:v>2.5583533036466211E-2</c:v>
                </c:pt>
                <c:pt idx="21">
                  <c:v>2.9424496930854568E-2</c:v>
                </c:pt>
                <c:pt idx="22">
                  <c:v>3.1156928241974802E-2</c:v>
                </c:pt>
                <c:pt idx="23">
                  <c:v>1.5299945467504678E-2</c:v>
                </c:pt>
              </c:numCache>
            </c:numRef>
          </c:val>
        </c:ser>
        <c:marker val="1"/>
        <c:axId val="51937280"/>
        <c:axId val="51939584"/>
      </c:lineChart>
      <c:catAx>
        <c:axId val="51937280"/>
        <c:scaling>
          <c:orientation val="minMax"/>
        </c:scaling>
        <c:axPos val="b"/>
        <c:tickLblPos val="low"/>
        <c:spPr>
          <a:ln w="38100">
            <a:solidFill>
              <a:prstClr val="black">
                <a:lumMod val="95000"/>
                <a:lumOff val="5000"/>
              </a:prstClr>
            </a:solidFill>
          </a:ln>
        </c:spPr>
        <c:txPr>
          <a:bodyPr rot="5400000" vert="horz"/>
          <a:lstStyle/>
          <a:p>
            <a:pPr>
              <a:defRPr/>
            </a:pPr>
            <a:endParaRPr lang="en-US"/>
          </a:p>
        </c:txPr>
        <c:crossAx val="51939584"/>
        <c:crosses val="autoZero"/>
        <c:auto val="1"/>
        <c:lblAlgn val="ctr"/>
        <c:lblOffset val="100"/>
      </c:catAx>
      <c:valAx>
        <c:axId val="51939584"/>
        <c:scaling>
          <c:orientation val="minMax"/>
        </c:scaling>
        <c:axPos val="l"/>
        <c:majorGridlines/>
        <c:numFmt formatCode="0%;[Red]\(0%\)" sourceLinked="0"/>
        <c:tickLblPos val="nextTo"/>
        <c:crossAx val="51937280"/>
        <c:crosses val="autoZero"/>
        <c:crossBetween val="between"/>
      </c:valAx>
    </c:plotArea>
    <c:legend>
      <c:legendPos val="l"/>
      <c:layout>
        <c:manualLayout>
          <c:xMode val="edge"/>
          <c:yMode val="edge"/>
          <c:x val="0.5745098039215687"/>
          <c:y val="0.57658115943350674"/>
          <c:w val="0.38586274509805069"/>
          <c:h val="0.16810845678188749"/>
        </c:manualLayout>
      </c:layout>
      <c:overlay val="1"/>
      <c:spPr>
        <a:solidFill>
          <a:schemeClr val="bg1"/>
        </a:solidFill>
        <a:ln>
          <a:solidFill>
            <a:schemeClr val="tx1"/>
          </a:solidFill>
        </a:ln>
      </c:spPr>
    </c:legend>
    <c:plotVisOnly val="1"/>
  </c:chart>
  <c:spPr>
    <a:solidFill>
      <a:schemeClr val="bg1"/>
    </a:solidFill>
    <a:ln w="12700">
      <a:solidFill>
        <a:schemeClr val="tx1">
          <a:lumMod val="95000"/>
          <a:lumOff val="5000"/>
        </a:schemeClr>
      </a:solidFill>
    </a:ln>
  </c:spPr>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view3D>
      <c:hPercent val="75"/>
      <c:rotY val="20"/>
      <c:perspective val="0"/>
    </c:view3D>
    <c:plotArea>
      <c:layout>
        <c:manualLayout>
          <c:layoutTarget val="inner"/>
          <c:xMode val="edge"/>
          <c:yMode val="edge"/>
          <c:x val="0.11247465232490129"/>
          <c:y val="0.17595307917888564"/>
          <c:w val="0.78732263572548367"/>
          <c:h val="0.41055718475073316"/>
        </c:manualLayout>
      </c:layout>
      <c:pie3DChart>
        <c:varyColors val="1"/>
        <c:ser>
          <c:idx val="0"/>
          <c:order val="0"/>
          <c:explosion val="6"/>
          <c:dLbls>
            <c:dLbl>
              <c:idx val="0"/>
              <c:layout>
                <c:manualLayout>
                  <c:x val="-3.1518151815181521E-2"/>
                  <c:y val="-0.17154760426034599"/>
                </c:manualLayout>
              </c:layout>
              <c:tx>
                <c:rich>
                  <a:bodyPr/>
                  <a:lstStyle/>
                  <a:p>
                    <a:r>
                      <a:rPr lang="en-US" sz="1800" dirty="0">
                        <a:latin typeface="Arial" pitchFamily="34" charset="0"/>
                        <a:cs typeface="Arial" pitchFamily="34" charset="0"/>
                      </a:rPr>
                      <a:t>E</a:t>
                    </a:r>
                    <a:r>
                      <a:rPr lang="en-US" dirty="0"/>
                      <a:t>lementary and Secondary Education
$</a:t>
                    </a:r>
                    <a:r>
                      <a:rPr lang="en-US" dirty="0" smtClean="0"/>
                      <a:t>2.9B </a:t>
                    </a:r>
                    <a:r>
                      <a:rPr lang="en-US" dirty="0"/>
                      <a:t>
</a:t>
                    </a:r>
                    <a:r>
                      <a:rPr lang="en-US" dirty="0" smtClean="0"/>
                      <a:t>35.0%</a:t>
                    </a:r>
                    <a:endParaRPr lang="en-US" dirty="0"/>
                  </a:p>
                </c:rich>
              </c:tx>
              <c:dLblPos val="bestFit"/>
            </c:dLbl>
            <c:dLbl>
              <c:idx val="1"/>
              <c:layout>
                <c:manualLayout>
                  <c:x val="0.14087167018233154"/>
                  <c:y val="5.1443261674402115E-2"/>
                </c:manualLayout>
              </c:layout>
              <c:tx>
                <c:rich>
                  <a:bodyPr/>
                  <a:lstStyle/>
                  <a:p>
                    <a:r>
                      <a:rPr lang="en-US" sz="1800" dirty="0">
                        <a:latin typeface="Arial" pitchFamily="34" charset="0"/>
                        <a:cs typeface="Arial" pitchFamily="34" charset="0"/>
                      </a:rPr>
                      <a:t>H</a:t>
                    </a:r>
                    <a:r>
                      <a:rPr lang="en-US" dirty="0"/>
                      <a:t>igher Education
$</a:t>
                    </a:r>
                    <a:r>
                      <a:rPr lang="en-US" dirty="0" smtClean="0"/>
                      <a:t>864M </a:t>
                    </a:r>
                    <a:r>
                      <a:rPr lang="en-US" dirty="0"/>
                      <a:t>
</a:t>
                    </a:r>
                    <a:r>
                      <a:rPr lang="en-US" dirty="0" smtClean="0"/>
                      <a:t>10.4%</a:t>
                    </a:r>
                    <a:endParaRPr lang="en-US" dirty="0"/>
                  </a:p>
                </c:rich>
              </c:tx>
              <c:dLblPos val="bestFit"/>
            </c:dLbl>
            <c:dLbl>
              <c:idx val="2"/>
              <c:layout>
                <c:manualLayout>
                  <c:x val="3.7683203709967195E-2"/>
                  <c:y val="9.0576889032567068E-2"/>
                </c:manualLayout>
              </c:layout>
              <c:tx>
                <c:rich>
                  <a:bodyPr/>
                  <a:lstStyle/>
                  <a:p>
                    <a:r>
                      <a:rPr lang="en-US" sz="1800" dirty="0">
                        <a:latin typeface="Arial" pitchFamily="34" charset="0"/>
                        <a:cs typeface="Arial" pitchFamily="34" charset="0"/>
                      </a:rPr>
                      <a:t>J</a:t>
                    </a:r>
                    <a:r>
                      <a:rPr lang="en-US" dirty="0"/>
                      <a:t>udiciary, Elected Officials, General Assembly
$</a:t>
                    </a:r>
                    <a:r>
                      <a:rPr lang="en-US" dirty="0" smtClean="0"/>
                      <a:t>291M </a:t>
                    </a:r>
                    <a:r>
                      <a:rPr lang="en-US" dirty="0"/>
                      <a:t>
</a:t>
                    </a:r>
                    <a:r>
                      <a:rPr lang="en-US" dirty="0" smtClean="0"/>
                      <a:t>3.5%</a:t>
                    </a:r>
                    <a:endParaRPr lang="en-US" dirty="0"/>
                  </a:p>
                </c:rich>
              </c:tx>
              <c:dLblPos val="bestFit"/>
            </c:dLbl>
            <c:dLbl>
              <c:idx val="3"/>
              <c:layout>
                <c:manualLayout>
                  <c:x val="-8.3787471351357265E-2"/>
                  <c:y val="5.4767743474880913E-2"/>
                </c:manualLayout>
              </c:layout>
              <c:tx>
                <c:rich>
                  <a:bodyPr/>
                  <a:lstStyle/>
                  <a:p>
                    <a:r>
                      <a:rPr lang="en-US" sz="1800" dirty="0">
                        <a:latin typeface="Arial" pitchFamily="34" charset="0"/>
                        <a:cs typeface="Arial" pitchFamily="34" charset="0"/>
                      </a:rPr>
                      <a:t>C</a:t>
                    </a:r>
                    <a:r>
                      <a:rPr lang="en-US" dirty="0"/>
                      <a:t>orrections  and Public Safety
$</a:t>
                    </a:r>
                    <a:r>
                      <a:rPr lang="en-US" dirty="0" smtClean="0"/>
                      <a:t>687M </a:t>
                    </a:r>
                    <a:r>
                      <a:rPr lang="en-US" dirty="0"/>
                      <a:t>
8.3%</a:t>
                    </a:r>
                  </a:p>
                </c:rich>
              </c:tx>
              <c:dLblPos val="bestFit"/>
            </c:dLbl>
            <c:dLbl>
              <c:idx val="4"/>
              <c:layout>
                <c:manualLayout>
                  <c:x val="3.707571829595048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2.5B</a:t>
                    </a:r>
                    <a:r>
                      <a:rPr lang="en-US" dirty="0"/>
                      <a:t>
</a:t>
                    </a:r>
                    <a:r>
                      <a:rPr lang="en-US" dirty="0" smtClean="0"/>
                      <a:t>30.1%</a:t>
                    </a:r>
                    <a:endParaRPr lang="en-US" dirty="0"/>
                  </a:p>
                </c:rich>
              </c:tx>
              <c:dLblPos val="bestFit"/>
            </c:dLbl>
            <c:dLbl>
              <c:idx val="5"/>
              <c:layout>
                <c:manualLayout>
                  <c:x val="2.5826556956454038E-2"/>
                  <c:y val="-3.7247250252077264E-2"/>
                </c:manualLayout>
              </c:layout>
              <c:tx>
                <c:rich>
                  <a:bodyPr/>
                  <a:lstStyle/>
                  <a:p>
                    <a:r>
                      <a:rPr lang="en-US" sz="1800" dirty="0">
                        <a:latin typeface="Arial" pitchFamily="34" charset="0"/>
                        <a:cs typeface="Arial" pitchFamily="34" charset="0"/>
                      </a:rPr>
                      <a:t>A</a:t>
                    </a:r>
                    <a:r>
                      <a:rPr lang="en-US" dirty="0"/>
                      <a:t>ll Other
</a:t>
                    </a:r>
                    <a:r>
                      <a:rPr lang="en-US" dirty="0" smtClean="0"/>
                      <a:t>$1.04B </a:t>
                    </a:r>
                    <a:r>
                      <a:rPr lang="en-US" dirty="0"/>
                      <a:t>
</a:t>
                    </a:r>
                    <a:r>
                      <a:rPr lang="en-US" dirty="0" smtClean="0"/>
                      <a:t>12.6%</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cat>
            <c:strRef>
              <c:f>'Total Approps GR ONLY 14'!$A$7:$A$12</c:f>
              <c:strCache>
                <c:ptCount val="6"/>
                <c:pt idx="0">
                  <c:v>Elementary &amp; Secondary Education</c:v>
                </c:pt>
                <c:pt idx="1">
                  <c:v>Higher Education</c:v>
                </c:pt>
                <c:pt idx="2">
                  <c:v>Judiciary, Elected Officials, General Assembly</c:v>
                </c:pt>
                <c:pt idx="3">
                  <c:v>Corrections  &amp; Public Safety</c:v>
                </c:pt>
                <c:pt idx="4">
                  <c:v>Human Services</c:v>
                </c:pt>
                <c:pt idx="5">
                  <c:v>Tax Credits*</c:v>
                </c:pt>
              </c:strCache>
            </c:strRef>
          </c:cat>
          <c:val>
            <c:numRef>
              <c:f>'Total Approps GR ONLY 14'!$C$7:$C$12</c:f>
              <c:numCache>
                <c:formatCode>"$"#,##0_);[Red]\("$"#,##0\)</c:formatCode>
                <c:ptCount val="6"/>
                <c:pt idx="0">
                  <c:v>2897809349</c:v>
                </c:pt>
                <c:pt idx="1">
                  <c:v>863988647</c:v>
                </c:pt>
                <c:pt idx="2">
                  <c:v>290751838</c:v>
                </c:pt>
                <c:pt idx="3">
                  <c:v>687435513</c:v>
                </c:pt>
                <c:pt idx="4">
                  <c:v>2494814764</c:v>
                </c:pt>
                <c:pt idx="5">
                  <c:v>629454091</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view3D>
      <c:hPercent val="75"/>
      <c:rotY val="20"/>
      <c:perspective val="0"/>
    </c:view3D>
    <c:plotArea>
      <c:layout>
        <c:manualLayout>
          <c:layoutTarget val="inner"/>
          <c:xMode val="edge"/>
          <c:yMode val="edge"/>
          <c:x val="0.11247465232490128"/>
          <c:y val="0.17595307917888564"/>
          <c:w val="0.78732263572548367"/>
          <c:h val="0.41055718475073316"/>
        </c:manualLayout>
      </c:layout>
      <c:pie3DChart>
        <c:varyColors val="1"/>
        <c:ser>
          <c:idx val="0"/>
          <c:order val="0"/>
          <c:explosion val="6"/>
          <c:dLbls>
            <c:dLbl>
              <c:idx val="0"/>
              <c:layout>
                <c:manualLayout>
                  <c:x val="-3.1518151815181521E-2"/>
                  <c:y val="-0.17154760426034599"/>
                </c:manualLayout>
              </c:layout>
              <c:tx>
                <c:rich>
                  <a:bodyPr/>
                  <a:lstStyle/>
                  <a:p>
                    <a:r>
                      <a:rPr lang="en-US" sz="1800" dirty="0">
                        <a:latin typeface="Arial" pitchFamily="34" charset="0"/>
                        <a:cs typeface="Arial" pitchFamily="34" charset="0"/>
                      </a:rPr>
                      <a:t>E</a:t>
                    </a:r>
                    <a:r>
                      <a:rPr lang="en-US" dirty="0"/>
                      <a:t>lementary and Secondary Education
</a:t>
                    </a:r>
                    <a:r>
                      <a:rPr lang="en-US" dirty="0" smtClean="0"/>
                      <a:t>$3.15B </a:t>
                    </a:r>
                    <a:r>
                      <a:rPr lang="en-US" dirty="0"/>
                      <a:t>
</a:t>
                    </a:r>
                    <a:r>
                      <a:rPr lang="en-US" dirty="0" smtClean="0"/>
                      <a:t>35.6%</a:t>
                    </a:r>
                    <a:endParaRPr lang="en-US" dirty="0"/>
                  </a:p>
                </c:rich>
              </c:tx>
              <c:dLblPos val="bestFit"/>
            </c:dLbl>
            <c:dLbl>
              <c:idx val="1"/>
              <c:layout>
                <c:manualLayout>
                  <c:x val="0.14087167018233154"/>
                  <c:y val="5.1443261674402115E-2"/>
                </c:manualLayout>
              </c:layout>
              <c:tx>
                <c:rich>
                  <a:bodyPr/>
                  <a:lstStyle/>
                  <a:p>
                    <a:r>
                      <a:rPr lang="en-US" sz="1800" dirty="0">
                        <a:latin typeface="Arial" pitchFamily="34" charset="0"/>
                        <a:cs typeface="Arial" pitchFamily="34" charset="0"/>
                      </a:rPr>
                      <a:t>H</a:t>
                    </a:r>
                    <a:r>
                      <a:rPr lang="en-US" dirty="0"/>
                      <a:t>igher Education
</a:t>
                    </a:r>
                    <a:r>
                      <a:rPr lang="en-US" dirty="0" smtClean="0"/>
                      <a:t>$948M </a:t>
                    </a:r>
                    <a:r>
                      <a:rPr lang="en-US" dirty="0"/>
                      <a:t>
</a:t>
                    </a:r>
                    <a:r>
                      <a:rPr lang="en-US" dirty="0" smtClean="0"/>
                      <a:t>10.7%</a:t>
                    </a:r>
                    <a:endParaRPr lang="en-US" dirty="0"/>
                  </a:p>
                </c:rich>
              </c:tx>
              <c:dLblPos val="bestFit"/>
            </c:dLbl>
            <c:dLbl>
              <c:idx val="2"/>
              <c:layout>
                <c:manualLayout>
                  <c:x val="3.7683203709967174E-2"/>
                  <c:y val="9.0576889032567068E-2"/>
                </c:manualLayout>
              </c:layout>
              <c:tx>
                <c:rich>
                  <a:bodyPr/>
                  <a:lstStyle/>
                  <a:p>
                    <a:r>
                      <a:rPr lang="en-US" sz="1800" dirty="0">
                        <a:latin typeface="Arial" pitchFamily="34" charset="0"/>
                        <a:cs typeface="Arial" pitchFamily="34" charset="0"/>
                      </a:rPr>
                      <a:t>J</a:t>
                    </a:r>
                    <a:r>
                      <a:rPr lang="en-US" dirty="0"/>
                      <a:t>udiciary, Elected Officials, General Assembly
</a:t>
                    </a:r>
                    <a:r>
                      <a:rPr lang="en-US" dirty="0" smtClean="0"/>
                      <a:t>$308M </a:t>
                    </a:r>
                    <a:r>
                      <a:rPr lang="en-US" dirty="0"/>
                      <a:t>
</a:t>
                    </a:r>
                    <a:r>
                      <a:rPr lang="en-US" dirty="0" smtClean="0"/>
                      <a:t>3.5%</a:t>
                    </a:r>
                    <a:endParaRPr lang="en-US" dirty="0"/>
                  </a:p>
                </c:rich>
              </c:tx>
              <c:dLblPos val="bestFit"/>
            </c:dLbl>
            <c:dLbl>
              <c:idx val="3"/>
              <c:layout>
                <c:manualLayout>
                  <c:x val="-8.3787471351357265E-2"/>
                  <c:y val="5.4767743474880913E-2"/>
                </c:manualLayout>
              </c:layout>
              <c:tx>
                <c:rich>
                  <a:bodyPr/>
                  <a:lstStyle/>
                  <a:p>
                    <a:r>
                      <a:rPr lang="en-US" sz="1800" dirty="0">
                        <a:latin typeface="Arial" pitchFamily="34" charset="0"/>
                        <a:cs typeface="Arial" pitchFamily="34" charset="0"/>
                      </a:rPr>
                      <a:t>C</a:t>
                    </a:r>
                    <a:r>
                      <a:rPr lang="en-US" dirty="0"/>
                      <a:t>orrections  and Public Safety
</a:t>
                    </a:r>
                    <a:r>
                      <a:rPr lang="en-US" dirty="0" smtClean="0"/>
                      <a:t>$753M </a:t>
                    </a:r>
                    <a:r>
                      <a:rPr lang="en-US" dirty="0"/>
                      <a:t>
</a:t>
                    </a:r>
                    <a:r>
                      <a:rPr lang="en-US" dirty="0" smtClean="0"/>
                      <a:t>8.5%</a:t>
                    </a:r>
                    <a:endParaRPr lang="en-US" dirty="0"/>
                  </a:p>
                </c:rich>
              </c:tx>
              <c:dLblPos val="bestFit"/>
            </c:dLbl>
            <c:dLbl>
              <c:idx val="4"/>
              <c:layout>
                <c:manualLayout>
                  <c:x val="3.7075718295950459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2.58B</a:t>
                    </a:r>
                    <a:r>
                      <a:rPr lang="en-US" dirty="0"/>
                      <a:t>
</a:t>
                    </a:r>
                    <a:r>
                      <a:rPr lang="en-US" dirty="0" smtClean="0"/>
                      <a:t>29.2%</a:t>
                    </a:r>
                    <a:endParaRPr lang="en-US" dirty="0"/>
                  </a:p>
                </c:rich>
              </c:tx>
              <c:dLblPos val="bestFit"/>
            </c:dLbl>
            <c:dLbl>
              <c:idx val="5"/>
              <c:layout>
                <c:manualLayout>
                  <c:x val="2.5826556956454038E-2"/>
                  <c:y val="-3.7247250252077244E-2"/>
                </c:manualLayout>
              </c:layout>
              <c:tx>
                <c:rich>
                  <a:bodyPr/>
                  <a:lstStyle/>
                  <a:p>
                    <a:r>
                      <a:rPr lang="en-US" sz="1800" dirty="0">
                        <a:latin typeface="Arial" pitchFamily="34" charset="0"/>
                        <a:cs typeface="Arial" pitchFamily="34" charset="0"/>
                      </a:rPr>
                      <a:t>A</a:t>
                    </a:r>
                    <a:r>
                      <a:rPr lang="en-US" dirty="0"/>
                      <a:t>ll Other
</a:t>
                    </a:r>
                    <a:r>
                      <a:rPr lang="en-US" dirty="0" smtClean="0"/>
                      <a:t>$1.11B </a:t>
                    </a:r>
                    <a:r>
                      <a:rPr lang="en-US" dirty="0"/>
                      <a:t>
</a:t>
                    </a:r>
                    <a:r>
                      <a:rPr lang="en-US" dirty="0" smtClean="0"/>
                      <a:t>12.5%</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cat>
            <c:strRef>
              <c:f>'Total Approps GR ONLY 14'!$A$7:$A$12</c:f>
              <c:strCache>
                <c:ptCount val="6"/>
                <c:pt idx="0">
                  <c:v>Elementary &amp; Secondary Education</c:v>
                </c:pt>
                <c:pt idx="1">
                  <c:v>Higher Education</c:v>
                </c:pt>
                <c:pt idx="2">
                  <c:v>Judiciary, Elected Officials, General Assembly</c:v>
                </c:pt>
                <c:pt idx="3">
                  <c:v>Corrections  &amp; Public Safety</c:v>
                </c:pt>
                <c:pt idx="4">
                  <c:v>Human Services</c:v>
                </c:pt>
                <c:pt idx="5">
                  <c:v>Tax Credits*</c:v>
                </c:pt>
              </c:strCache>
            </c:strRef>
          </c:cat>
          <c:val>
            <c:numRef>
              <c:f>'Total Approps GR ONLY 14'!$C$7:$C$12</c:f>
              <c:numCache>
                <c:formatCode>"$"#,##0_);[Red]\("$"#,##0\)</c:formatCode>
                <c:ptCount val="6"/>
                <c:pt idx="0">
                  <c:v>2897809349</c:v>
                </c:pt>
                <c:pt idx="1">
                  <c:v>863988647</c:v>
                </c:pt>
                <c:pt idx="2">
                  <c:v>290751838</c:v>
                </c:pt>
                <c:pt idx="3">
                  <c:v>687435513</c:v>
                </c:pt>
                <c:pt idx="4">
                  <c:v>2494814764</c:v>
                </c:pt>
                <c:pt idx="5">
                  <c:v>629454091</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view3D>
      <c:hPercent val="75"/>
      <c:rotY val="20"/>
      <c:perspective val="0"/>
    </c:view3D>
    <c:plotArea>
      <c:layout>
        <c:manualLayout>
          <c:layoutTarget val="inner"/>
          <c:xMode val="edge"/>
          <c:yMode val="edge"/>
          <c:x val="8.4696826091183536E-2"/>
          <c:y val="0.28612260331865447"/>
          <c:w val="0.78732263572548367"/>
          <c:h val="0.41055718475073316"/>
        </c:manualLayout>
      </c:layout>
      <c:pie3DChart>
        <c:varyColors val="1"/>
        <c:ser>
          <c:idx val="0"/>
          <c:order val="0"/>
          <c:explosion val="6"/>
          <c:dPt>
            <c:idx val="1"/>
            <c:explosion val="9"/>
          </c:dPt>
          <c:dLbls>
            <c:dLbl>
              <c:idx val="0"/>
              <c:layout>
                <c:manualLayout>
                  <c:x val="9.5025031593273454E-2"/>
                  <c:y val="9.7853997063926348E-2"/>
                </c:manualLayout>
              </c:layout>
              <c:tx>
                <c:rich>
                  <a:bodyPr/>
                  <a:lstStyle/>
                  <a:p>
                    <a:r>
                      <a:rPr lang="en-US" sz="1800" dirty="0" smtClean="0">
                        <a:latin typeface="Arial" pitchFamily="34" charset="0"/>
                        <a:cs typeface="Arial" pitchFamily="34" charset="0"/>
                      </a:rPr>
                      <a:t>2-Year Institutions</a:t>
                    </a:r>
                    <a:r>
                      <a:rPr lang="en-US" dirty="0"/>
                      <a:t>
</a:t>
                    </a:r>
                    <a:r>
                      <a:rPr lang="en-US" dirty="0" smtClean="0"/>
                      <a:t>$122.8M </a:t>
                    </a:r>
                    <a:r>
                      <a:rPr lang="en-US" dirty="0"/>
                      <a:t>
</a:t>
                    </a:r>
                    <a:r>
                      <a:rPr lang="en-US" dirty="0" smtClean="0"/>
                      <a:t>14.2%</a:t>
                    </a:r>
                    <a:endParaRPr lang="en-US" dirty="0"/>
                  </a:p>
                </c:rich>
              </c:tx>
              <c:dLblPos val="bestFit"/>
            </c:dLbl>
            <c:dLbl>
              <c:idx val="1"/>
              <c:layout>
                <c:manualLayout>
                  <c:x val="0.13161235053951589"/>
                  <c:y val="0.21811001379064895"/>
                </c:manualLayout>
              </c:layout>
              <c:tx>
                <c:rich>
                  <a:bodyPr/>
                  <a:lstStyle/>
                  <a:p>
                    <a:r>
                      <a:rPr lang="en-US" sz="1800" dirty="0" smtClean="0">
                        <a:latin typeface="Arial" pitchFamily="34" charset="0"/>
                        <a:cs typeface="Arial" pitchFamily="34" charset="0"/>
                      </a:rPr>
                      <a:t>4-Year Institutions</a:t>
                    </a:r>
                    <a:r>
                      <a:rPr lang="en-US" dirty="0"/>
                      <a:t>
</a:t>
                    </a:r>
                    <a:r>
                      <a:rPr lang="en-US" dirty="0" smtClean="0"/>
                      <a:t>$650.9M </a:t>
                    </a:r>
                    <a:r>
                      <a:rPr lang="en-US" dirty="0"/>
                      <a:t>
</a:t>
                    </a:r>
                    <a:r>
                      <a:rPr lang="en-US" dirty="0" smtClean="0"/>
                      <a:t>75.3%</a:t>
                    </a:r>
                    <a:endParaRPr lang="en-US" dirty="0"/>
                  </a:p>
                </c:rich>
              </c:tx>
              <c:dLblPos val="bestFit"/>
            </c:dLbl>
            <c:dLbl>
              <c:idx val="2"/>
              <c:layout>
                <c:manualLayout>
                  <c:x val="-3.7934042966851461E-2"/>
                  <c:y val="1.8150273588682345E-4"/>
                </c:manualLayout>
              </c:layout>
              <c:tx>
                <c:rich>
                  <a:bodyPr/>
                  <a:lstStyle/>
                  <a:p>
                    <a:r>
                      <a:rPr lang="en-US" sz="1800" dirty="0" smtClean="0">
                        <a:latin typeface="Arial" pitchFamily="34" charset="0"/>
                        <a:cs typeface="Arial" pitchFamily="34" charset="0"/>
                      </a:rPr>
                      <a:t>Scholarships</a:t>
                    </a:r>
                    <a:r>
                      <a:rPr lang="en-US" dirty="0"/>
                      <a:t>
</a:t>
                    </a:r>
                    <a:r>
                      <a:rPr lang="en-US" dirty="0" smtClean="0"/>
                      <a:t>$61.9M </a:t>
                    </a:r>
                    <a:r>
                      <a:rPr lang="en-US" dirty="0"/>
                      <a:t>
</a:t>
                    </a:r>
                    <a:r>
                      <a:rPr lang="en-US" dirty="0" smtClean="0"/>
                      <a:t>7.2%</a:t>
                    </a:r>
                    <a:endParaRPr lang="en-US" dirty="0"/>
                  </a:p>
                </c:rich>
              </c:tx>
              <c:dLblPos val="bestFit"/>
            </c:dLbl>
            <c:dLbl>
              <c:idx val="3"/>
              <c:layout>
                <c:manualLayout>
                  <c:x val="5.0471833381938384E-2"/>
                  <c:y val="1.0954668801992958E-3"/>
                </c:manualLayout>
              </c:layout>
              <c:tx>
                <c:rich>
                  <a:bodyPr/>
                  <a:lstStyle/>
                  <a:p>
                    <a:r>
                      <a:rPr lang="en-US" sz="1800" dirty="0" smtClean="0">
                        <a:latin typeface="Arial" pitchFamily="34" charset="0"/>
                        <a:cs typeface="Arial" pitchFamily="34" charset="0"/>
                      </a:rPr>
                      <a:t>Institution</a:t>
                    </a:r>
                    <a:r>
                      <a:rPr lang="en-US" sz="1800" baseline="0" dirty="0" smtClean="0">
                        <a:latin typeface="Arial" pitchFamily="34" charset="0"/>
                        <a:cs typeface="Arial" pitchFamily="34" charset="0"/>
                      </a:rPr>
                      <a:t> Initiatives</a:t>
                    </a:r>
                    <a:r>
                      <a:rPr lang="en-US" dirty="0"/>
                      <a:t>
</a:t>
                    </a:r>
                    <a:r>
                      <a:rPr lang="en-US" dirty="0" smtClean="0"/>
                      <a:t>$28.4M </a:t>
                    </a:r>
                    <a:r>
                      <a:rPr lang="en-US" dirty="0"/>
                      <a:t>
</a:t>
                    </a:r>
                    <a:r>
                      <a:rPr lang="en-US" dirty="0" smtClean="0"/>
                      <a:t>3.3%</a:t>
                    </a:r>
                    <a:endParaRPr lang="en-US" dirty="0"/>
                  </a:p>
                </c:rich>
              </c:tx>
              <c:dLblPos val="bestFit"/>
            </c:dLbl>
            <c:dLbl>
              <c:idx val="4"/>
              <c:layout>
                <c:manualLayout>
                  <c:x val="3.7075718295950459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2.5B</a:t>
                    </a:r>
                    <a:r>
                      <a:rPr lang="en-US" dirty="0"/>
                      <a:t>
</a:t>
                    </a:r>
                    <a:r>
                      <a:rPr lang="en-US" dirty="0" smtClean="0"/>
                      <a:t>30.1%</a:t>
                    </a:r>
                    <a:endParaRPr lang="en-US" dirty="0"/>
                  </a:p>
                </c:rich>
              </c:tx>
              <c:dLblPos val="bestFit"/>
            </c:dLbl>
            <c:dLbl>
              <c:idx val="5"/>
              <c:layout>
                <c:manualLayout>
                  <c:x val="2.5826556956454038E-2"/>
                  <c:y val="-3.7247250252077244E-2"/>
                </c:manualLayout>
              </c:layout>
              <c:tx>
                <c:rich>
                  <a:bodyPr/>
                  <a:lstStyle/>
                  <a:p>
                    <a:r>
                      <a:rPr lang="en-US" sz="1800" dirty="0">
                        <a:latin typeface="Arial" pitchFamily="34" charset="0"/>
                        <a:cs typeface="Arial" pitchFamily="34" charset="0"/>
                      </a:rPr>
                      <a:t>A</a:t>
                    </a:r>
                    <a:r>
                      <a:rPr lang="en-US" dirty="0"/>
                      <a:t>ll Other
</a:t>
                    </a:r>
                    <a:r>
                      <a:rPr lang="en-US" dirty="0" smtClean="0"/>
                      <a:t>$1.04B </a:t>
                    </a:r>
                    <a:r>
                      <a:rPr lang="en-US" dirty="0"/>
                      <a:t>
</a:t>
                    </a:r>
                    <a:r>
                      <a:rPr lang="en-US" dirty="0" smtClean="0"/>
                      <a:t>12.6%</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val>
            <c:numRef>
              <c:f>'DHE Data'!$C$5:$C$8</c:f>
              <c:numCache>
                <c:formatCode>"$"#,##0_);[Red]\("$"#,##0\)</c:formatCode>
                <c:ptCount val="4"/>
                <c:pt idx="0">
                  <c:v>122831503</c:v>
                </c:pt>
                <c:pt idx="1">
                  <c:v>650857493</c:v>
                </c:pt>
                <c:pt idx="2">
                  <c:v>61923773</c:v>
                </c:pt>
                <c:pt idx="3">
                  <c:v>28375878</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view3D>
      <c:hPercent val="75"/>
      <c:rotY val="20"/>
      <c:perspective val="0"/>
    </c:view3D>
    <c:plotArea>
      <c:layout>
        <c:manualLayout>
          <c:layoutTarget val="inner"/>
          <c:xMode val="edge"/>
          <c:yMode val="edge"/>
          <c:x val="8.4696826091183536E-2"/>
          <c:y val="0.32002090840339881"/>
          <c:w val="0.78732263572548367"/>
          <c:h val="0.41055718475073316"/>
        </c:manualLayout>
      </c:layout>
      <c:pie3DChart>
        <c:varyColors val="1"/>
        <c:ser>
          <c:idx val="0"/>
          <c:order val="0"/>
          <c:explosion val="6"/>
          <c:dLbls>
            <c:dLbl>
              <c:idx val="0"/>
              <c:layout>
                <c:manualLayout>
                  <c:x val="0.10119787109944588"/>
                  <c:y val="6.8707905155923496E-2"/>
                </c:manualLayout>
              </c:layout>
              <c:tx>
                <c:rich>
                  <a:bodyPr/>
                  <a:lstStyle/>
                  <a:p>
                    <a:r>
                      <a:rPr lang="en-US" sz="1800" dirty="0" smtClean="0">
                        <a:latin typeface="Arial" pitchFamily="34" charset="0"/>
                        <a:cs typeface="Arial" pitchFamily="34" charset="0"/>
                      </a:rPr>
                      <a:t>2-Year Institutions</a:t>
                    </a:r>
                    <a:r>
                      <a:rPr lang="en-US" dirty="0"/>
                      <a:t>
</a:t>
                    </a:r>
                    <a:r>
                      <a:rPr lang="en-US" dirty="0" smtClean="0"/>
                      <a:t>$135.5M </a:t>
                    </a:r>
                    <a:r>
                      <a:rPr lang="en-US" dirty="0"/>
                      <a:t>
</a:t>
                    </a:r>
                    <a:r>
                      <a:rPr lang="en-US" dirty="0" smtClean="0"/>
                      <a:t>14.3%</a:t>
                    </a:r>
                    <a:endParaRPr lang="en-US" dirty="0"/>
                  </a:p>
                </c:rich>
              </c:tx>
              <c:dLblPos val="bestFit"/>
            </c:dLbl>
            <c:dLbl>
              <c:idx val="1"/>
              <c:layout>
                <c:manualLayout>
                  <c:x val="7.4513585107417124E-2"/>
                  <c:y val="0.20963543751946337"/>
                </c:manualLayout>
              </c:layout>
              <c:tx>
                <c:rich>
                  <a:bodyPr/>
                  <a:lstStyle/>
                  <a:p>
                    <a:r>
                      <a:rPr lang="en-US" sz="1800" dirty="0" smtClean="0">
                        <a:latin typeface="Arial" pitchFamily="34" charset="0"/>
                        <a:cs typeface="Arial" pitchFamily="34" charset="0"/>
                      </a:rPr>
                      <a:t>4-Year Institutions</a:t>
                    </a:r>
                    <a:r>
                      <a:rPr lang="en-US" dirty="0"/>
                      <a:t>
</a:t>
                    </a:r>
                    <a:r>
                      <a:rPr lang="en-US" dirty="0" smtClean="0"/>
                      <a:t>$689.8M </a:t>
                    </a:r>
                    <a:r>
                      <a:rPr lang="en-US" dirty="0"/>
                      <a:t>
</a:t>
                    </a:r>
                    <a:r>
                      <a:rPr lang="en-US" dirty="0" smtClean="0"/>
                      <a:t>72.8%</a:t>
                    </a:r>
                    <a:endParaRPr lang="en-US" dirty="0"/>
                  </a:p>
                </c:rich>
              </c:tx>
              <c:dLblPos val="bestFit"/>
            </c:dLbl>
            <c:dLbl>
              <c:idx val="2"/>
              <c:layout>
                <c:manualLayout>
                  <c:x val="1.1448673082531361E-2"/>
                  <c:y val="1.7130655278259705E-2"/>
                </c:manualLayout>
              </c:layout>
              <c:tx>
                <c:rich>
                  <a:bodyPr/>
                  <a:lstStyle/>
                  <a:p>
                    <a:r>
                      <a:rPr lang="en-US" sz="1800" dirty="0" smtClean="0">
                        <a:latin typeface="Arial" pitchFamily="34" charset="0"/>
                        <a:cs typeface="Arial" pitchFamily="34" charset="0"/>
                      </a:rPr>
                      <a:t>Scholarships</a:t>
                    </a:r>
                    <a:r>
                      <a:rPr lang="en-US" dirty="0"/>
                      <a:t>
</a:t>
                    </a:r>
                    <a:r>
                      <a:rPr lang="en-US" dirty="0" smtClean="0"/>
                      <a:t>$88.6M </a:t>
                    </a:r>
                    <a:r>
                      <a:rPr lang="en-US" dirty="0"/>
                      <a:t>
</a:t>
                    </a:r>
                    <a:r>
                      <a:rPr lang="en-US" dirty="0" smtClean="0"/>
                      <a:t>9.3%</a:t>
                    </a:r>
                    <a:endParaRPr lang="en-US" dirty="0"/>
                  </a:p>
                </c:rich>
              </c:tx>
              <c:dLblPos val="bestFit"/>
            </c:dLbl>
            <c:dLbl>
              <c:idx val="3"/>
              <c:layout>
                <c:manualLayout>
                  <c:x val="-3.5947919704481392E-2"/>
                  <c:y val="-3.5627919391432006E-2"/>
                </c:manualLayout>
              </c:layout>
              <c:tx>
                <c:rich>
                  <a:bodyPr/>
                  <a:lstStyle/>
                  <a:p>
                    <a:r>
                      <a:rPr lang="en-US" sz="1800" dirty="0" smtClean="0">
                        <a:latin typeface="Arial" pitchFamily="34" charset="0"/>
                        <a:cs typeface="Arial" pitchFamily="34" charset="0"/>
                      </a:rPr>
                      <a:t>Institution</a:t>
                    </a:r>
                    <a:r>
                      <a:rPr lang="en-US" sz="1800" baseline="0" dirty="0" smtClean="0">
                        <a:latin typeface="Arial" pitchFamily="34" charset="0"/>
                        <a:cs typeface="Arial" pitchFamily="34" charset="0"/>
                      </a:rPr>
                      <a:t> Initiatives</a:t>
                    </a:r>
                    <a:r>
                      <a:rPr lang="en-US" dirty="0"/>
                      <a:t>
</a:t>
                    </a:r>
                    <a:r>
                      <a:rPr lang="en-US" dirty="0" smtClean="0"/>
                      <a:t>$34.2M </a:t>
                    </a:r>
                    <a:r>
                      <a:rPr lang="en-US" dirty="0"/>
                      <a:t>
</a:t>
                    </a:r>
                    <a:r>
                      <a:rPr lang="en-US" dirty="0" smtClean="0"/>
                      <a:t>3.6%</a:t>
                    </a:r>
                    <a:endParaRPr lang="en-US" dirty="0"/>
                  </a:p>
                </c:rich>
              </c:tx>
              <c:dLblPos val="bestFit"/>
            </c:dLbl>
            <c:dLbl>
              <c:idx val="4"/>
              <c:layout>
                <c:manualLayout>
                  <c:x val="3.7075718295950473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2.5B</a:t>
                    </a:r>
                    <a:r>
                      <a:rPr lang="en-US" dirty="0"/>
                      <a:t>
</a:t>
                    </a:r>
                    <a:r>
                      <a:rPr lang="en-US" dirty="0" smtClean="0"/>
                      <a:t>30.1%</a:t>
                    </a:r>
                    <a:endParaRPr lang="en-US" dirty="0"/>
                  </a:p>
                </c:rich>
              </c:tx>
              <c:dLblPos val="bestFit"/>
            </c:dLbl>
            <c:dLbl>
              <c:idx val="5"/>
              <c:layout>
                <c:manualLayout>
                  <c:x val="2.5826556956454038E-2"/>
                  <c:y val="-3.7247250252077257E-2"/>
                </c:manualLayout>
              </c:layout>
              <c:tx>
                <c:rich>
                  <a:bodyPr/>
                  <a:lstStyle/>
                  <a:p>
                    <a:r>
                      <a:rPr lang="en-US" sz="1800" dirty="0">
                        <a:latin typeface="Arial" pitchFamily="34" charset="0"/>
                        <a:cs typeface="Arial" pitchFamily="34" charset="0"/>
                      </a:rPr>
                      <a:t>A</a:t>
                    </a:r>
                    <a:r>
                      <a:rPr lang="en-US" dirty="0"/>
                      <a:t>ll Other
</a:t>
                    </a:r>
                    <a:r>
                      <a:rPr lang="en-US" dirty="0" smtClean="0"/>
                      <a:t>$1.04B </a:t>
                    </a:r>
                    <a:r>
                      <a:rPr lang="en-US" dirty="0"/>
                      <a:t>
</a:t>
                    </a:r>
                    <a:r>
                      <a:rPr lang="en-US" dirty="0" smtClean="0"/>
                      <a:t>12.6%</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val>
            <c:numRef>
              <c:f>'DHE Data'!$E$5:$E$8</c:f>
              <c:numCache>
                <c:formatCode>"$"#,##0_);[Red]\("$"#,##0\)</c:formatCode>
                <c:ptCount val="4"/>
                <c:pt idx="0">
                  <c:v>135497632</c:v>
                </c:pt>
                <c:pt idx="1">
                  <c:v>689764777</c:v>
                </c:pt>
                <c:pt idx="2">
                  <c:v>88623773</c:v>
                </c:pt>
                <c:pt idx="3">
                  <c:v>34218137</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US &amp; MO Unemployment Rates</a:t>
            </a:r>
          </a:p>
          <a:p>
            <a:pPr>
              <a:defRPr/>
            </a:pPr>
            <a:r>
              <a:rPr lang="en-US" b="0" i="1" dirty="0" smtClean="0"/>
              <a:t>Seasonally</a:t>
            </a:r>
            <a:r>
              <a:rPr lang="en-US" b="0" i="1" baseline="0" dirty="0" smtClean="0"/>
              <a:t> Adjusted Data</a:t>
            </a:r>
            <a:endParaRPr lang="en-US" b="0" i="1" dirty="0"/>
          </a:p>
        </c:rich>
      </c:tx>
      <c:layout/>
    </c:title>
    <c:plotArea>
      <c:layout/>
      <c:lineChart>
        <c:grouping val="standard"/>
        <c:ser>
          <c:idx val="0"/>
          <c:order val="0"/>
          <c:tx>
            <c:strRef>
              <c:f>Sheet1!$B$1</c:f>
              <c:strCache>
                <c:ptCount val="1"/>
                <c:pt idx="0">
                  <c:v>US </c:v>
                </c:pt>
              </c:strCache>
            </c:strRef>
          </c:tx>
          <c:spPr>
            <a:ln w="63500"/>
          </c:spPr>
          <c:marker>
            <c:symbol val="none"/>
          </c:marker>
          <c:cat>
            <c:strRef>
              <c:f>Sheet1!$A$2:$A$30</c:f>
              <c:strCache>
                <c:ptCount val="2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strCache>
            </c:strRef>
          </c:cat>
          <c:val>
            <c:numRef>
              <c:f>Sheet1!$B$2:$B$30</c:f>
              <c:numCache>
                <c:formatCode>0.0%;[Red]\(0.0%\)</c:formatCode>
                <c:ptCount val="29"/>
                <c:pt idx="0">
                  <c:v>4.5241714542073007E-2</c:v>
                </c:pt>
                <c:pt idx="1">
                  <c:v>4.4952918938504428E-2</c:v>
                </c:pt>
                <c:pt idx="2">
                  <c:v>4.6570575566670998E-2</c:v>
                </c:pt>
                <c:pt idx="3">
                  <c:v>4.7993647708141851E-2</c:v>
                </c:pt>
                <c:pt idx="4">
                  <c:v>4.9832764327678046E-2</c:v>
                </c:pt>
                <c:pt idx="5">
                  <c:v>5.3217556797906497E-2</c:v>
                </c:pt>
                <c:pt idx="6">
                  <c:v>6.0103951000690124E-2</c:v>
                </c:pt>
                <c:pt idx="7">
                  <c:v>6.8720511881422863E-2</c:v>
                </c:pt>
                <c:pt idx="8">
                  <c:v>8.2919800121413506E-2</c:v>
                </c:pt>
                <c:pt idx="9">
                  <c:v>9.2805169277456592E-2</c:v>
                </c:pt>
                <c:pt idx="10">
                  <c:v>9.6023655746634504E-2</c:v>
                </c:pt>
                <c:pt idx="11">
                  <c:v>9.9113880370594626E-2</c:v>
                </c:pt>
                <c:pt idx="12">
                  <c:v>9.8215525019085523E-2</c:v>
                </c:pt>
                <c:pt idx="13">
                  <c:v>9.6617709714325151E-2</c:v>
                </c:pt>
                <c:pt idx="14">
                  <c:v>9.4777851889710024E-2</c:v>
                </c:pt>
                <c:pt idx="15">
                  <c:v>9.5340888649037628E-2</c:v>
                </c:pt>
                <c:pt idx="16">
                  <c:v>9.0275527799583047E-2</c:v>
                </c:pt>
                <c:pt idx="17">
                  <c:v>9.0750557581259494E-2</c:v>
                </c:pt>
                <c:pt idx="18">
                  <c:v>9.0025417920935505E-2</c:v>
                </c:pt>
                <c:pt idx="19">
                  <c:v>8.6634815419352057E-2</c:v>
                </c:pt>
                <c:pt idx="20">
                  <c:v>8.2473893504898005E-2</c:v>
                </c:pt>
                <c:pt idx="21">
                  <c:v>8.1769953405287948E-2</c:v>
                </c:pt>
                <c:pt idx="22">
                  <c:v>8.0127922316892142E-2</c:v>
                </c:pt>
                <c:pt idx="23">
                  <c:v>7.8186290805132827E-2</c:v>
                </c:pt>
                <c:pt idx="24">
                  <c:v>7.7347853033074621E-2</c:v>
                </c:pt>
                <c:pt idx="25">
                  <c:v>7.523725872447995E-2</c:v>
                </c:pt>
                <c:pt idx="26">
                  <c:v>7.2582356231555442E-2</c:v>
                </c:pt>
                <c:pt idx="27">
                  <c:v>6.955421795605439E-2</c:v>
                </c:pt>
                <c:pt idx="28">
                  <c:v>6.6504061905496431E-2</c:v>
                </c:pt>
              </c:numCache>
            </c:numRef>
          </c:val>
        </c:ser>
        <c:ser>
          <c:idx val="1"/>
          <c:order val="1"/>
          <c:tx>
            <c:strRef>
              <c:f>Sheet1!$C$1</c:f>
              <c:strCache>
                <c:ptCount val="1"/>
                <c:pt idx="0">
                  <c:v>MO</c:v>
                </c:pt>
              </c:strCache>
            </c:strRef>
          </c:tx>
          <c:spPr>
            <a:ln w="63500">
              <a:solidFill>
                <a:schemeClr val="accent3">
                  <a:lumMod val="50000"/>
                </a:schemeClr>
              </a:solidFill>
            </a:ln>
          </c:spPr>
          <c:marker>
            <c:spPr>
              <a:solidFill>
                <a:schemeClr val="accent3">
                  <a:lumMod val="20000"/>
                  <a:lumOff val="80000"/>
                </a:schemeClr>
              </a:solidFill>
              <a:ln>
                <a:solidFill>
                  <a:srgbClr val="D2DA7A">
                    <a:lumMod val="50000"/>
                  </a:srgbClr>
                </a:solidFill>
              </a:ln>
            </c:spPr>
          </c:marker>
          <c:cat>
            <c:strRef>
              <c:f>Sheet1!$A$2:$A$30</c:f>
              <c:strCache>
                <c:ptCount val="2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strCache>
            </c:strRef>
          </c:cat>
          <c:val>
            <c:numRef>
              <c:f>Sheet1!$C$2:$C$30</c:f>
              <c:numCache>
                <c:formatCode>0.0%;[Red]\(0.0%\)</c:formatCode>
                <c:ptCount val="29"/>
                <c:pt idx="0">
                  <c:v>4.6913682545238707E-2</c:v>
                </c:pt>
                <c:pt idx="1">
                  <c:v>4.8747299522383672E-2</c:v>
                </c:pt>
                <c:pt idx="2">
                  <c:v>5.2665588494756006E-2</c:v>
                </c:pt>
                <c:pt idx="3">
                  <c:v>5.3351318884054075E-2</c:v>
                </c:pt>
                <c:pt idx="4">
                  <c:v>5.2747012368151304E-2</c:v>
                </c:pt>
                <c:pt idx="5">
                  <c:v>5.6346378406759455E-2</c:v>
                </c:pt>
                <c:pt idx="6">
                  <c:v>6.1430619479083383E-2</c:v>
                </c:pt>
                <c:pt idx="7">
                  <c:v>6.7762360143340944E-2</c:v>
                </c:pt>
                <c:pt idx="8">
                  <c:v>8.9517710043999596E-2</c:v>
                </c:pt>
                <c:pt idx="9">
                  <c:v>9.4841548679988327E-2</c:v>
                </c:pt>
                <c:pt idx="10">
                  <c:v>9.6128748596237282E-2</c:v>
                </c:pt>
                <c:pt idx="11">
                  <c:v>9.5307259920668033E-2</c:v>
                </c:pt>
                <c:pt idx="12">
                  <c:v>9.4745359499991577E-2</c:v>
                </c:pt>
                <c:pt idx="13">
                  <c:v>9.305298280585704E-2</c:v>
                </c:pt>
                <c:pt idx="14">
                  <c:v>9.3043638220060024E-2</c:v>
                </c:pt>
                <c:pt idx="15">
                  <c:v>9.2404156905544182E-2</c:v>
                </c:pt>
                <c:pt idx="16">
                  <c:v>8.8484634832586354E-2</c:v>
                </c:pt>
                <c:pt idx="17">
                  <c:v>8.613968472675361E-2</c:v>
                </c:pt>
                <c:pt idx="18">
                  <c:v>8.4889745512412226E-2</c:v>
                </c:pt>
                <c:pt idx="19">
                  <c:v>7.8179934240120721E-2</c:v>
                </c:pt>
                <c:pt idx="20">
                  <c:v>7.1643947948369771E-2</c:v>
                </c:pt>
                <c:pt idx="21">
                  <c:v>7.0208920397276692E-2</c:v>
                </c:pt>
                <c:pt idx="22">
                  <c:v>7.000653795330905E-2</c:v>
                </c:pt>
                <c:pt idx="23">
                  <c:v>6.7924057534000881E-2</c:v>
                </c:pt>
                <c:pt idx="24">
                  <c:v>6.6821893954437314E-2</c:v>
                </c:pt>
                <c:pt idx="25">
                  <c:v>6.6995495117181184E-2</c:v>
                </c:pt>
                <c:pt idx="26">
                  <c:v>6.610955999636324E-2</c:v>
                </c:pt>
                <c:pt idx="27">
                  <c:v>6.1292929355392795E-2</c:v>
                </c:pt>
                <c:pt idx="28">
                  <c:v>6.0218858701507033E-2</c:v>
                </c:pt>
              </c:numCache>
            </c:numRef>
          </c:val>
        </c:ser>
        <c:marker val="1"/>
        <c:axId val="51964160"/>
        <c:axId val="52009600"/>
      </c:lineChart>
      <c:catAx>
        <c:axId val="51964160"/>
        <c:scaling>
          <c:orientation val="minMax"/>
        </c:scaling>
        <c:axPos val="b"/>
        <c:tickLblPos val="nextTo"/>
        <c:txPr>
          <a:bodyPr rot="5400000" vert="horz"/>
          <a:lstStyle/>
          <a:p>
            <a:pPr>
              <a:defRPr/>
            </a:pPr>
            <a:endParaRPr lang="en-US"/>
          </a:p>
        </c:txPr>
        <c:crossAx val="52009600"/>
        <c:crosses val="autoZero"/>
        <c:auto val="1"/>
        <c:lblAlgn val="ctr"/>
        <c:lblOffset val="100"/>
      </c:catAx>
      <c:valAx>
        <c:axId val="52009600"/>
        <c:scaling>
          <c:orientation val="minMax"/>
          <c:min val="4.0000000000000022E-2"/>
        </c:scaling>
        <c:axPos val="l"/>
        <c:majorGridlines/>
        <c:numFmt formatCode="0%;[Red]\(0%\)" sourceLinked="0"/>
        <c:tickLblPos val="nextTo"/>
        <c:crossAx val="51964160"/>
        <c:crosses val="autoZero"/>
        <c:crossBetween val="between"/>
      </c:valAx>
    </c:plotArea>
    <c:legend>
      <c:legendPos val="r"/>
      <c:layout/>
    </c:legend>
    <c:plotVisOnly val="1"/>
  </c:chart>
  <c:spPr>
    <a:solidFill>
      <a:schemeClr val="bg1"/>
    </a:solidFill>
    <a:ln>
      <a:solidFill>
        <a:schemeClr val="accent1">
          <a:lumMod val="50000"/>
        </a:schemeClr>
      </a:solidFill>
    </a:ln>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1"/>
          <c:order val="1"/>
          <c:tx>
            <c:strRef>
              <c:f>Sheet1!$C$1</c:f>
              <c:strCache>
                <c:ptCount val="1"/>
                <c:pt idx="0">
                  <c:v>%-Change</c:v>
                </c:pt>
              </c:strCache>
            </c:strRef>
          </c:tx>
          <c:cat>
            <c:numRef>
              <c:f>Sheet1!$A$2:$A$64</c:f>
              <c:numCache>
                <c:formatCode>mmm\-yy</c:formatCode>
                <c:ptCount val="63"/>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numCache>
            </c:numRef>
          </c:cat>
          <c:val>
            <c:numRef>
              <c:f>Sheet1!$C$2:$C$64</c:f>
              <c:numCache>
                <c:formatCode>0.0%;[Red]\(0.0%\)</c:formatCode>
                <c:ptCount val="63"/>
                <c:pt idx="0">
                  <c:v>-2.3780704877180533E-2</c:v>
                </c:pt>
                <c:pt idx="1">
                  <c:v>-2.8676130501298591E-2</c:v>
                </c:pt>
                <c:pt idx="2">
                  <c:v>-3.1925519012627551E-2</c:v>
                </c:pt>
                <c:pt idx="3">
                  <c:v>-3.8715197319168615E-2</c:v>
                </c:pt>
                <c:pt idx="4">
                  <c:v>-3.9660460803195741E-2</c:v>
                </c:pt>
                <c:pt idx="5">
                  <c:v>-4.1819803746654685E-2</c:v>
                </c:pt>
                <c:pt idx="6">
                  <c:v>-3.8100358422939185E-2</c:v>
                </c:pt>
                <c:pt idx="7">
                  <c:v>-4.0629142631937246E-2</c:v>
                </c:pt>
                <c:pt idx="8">
                  <c:v>-4.2038810574267477E-2</c:v>
                </c:pt>
                <c:pt idx="9">
                  <c:v>-4.2349726775956165E-2</c:v>
                </c:pt>
                <c:pt idx="10">
                  <c:v>-3.8843363055485358E-2</c:v>
                </c:pt>
                <c:pt idx="11">
                  <c:v>-3.5553620664635084E-2</c:v>
                </c:pt>
                <c:pt idx="12">
                  <c:v>-3.2856830282255112E-2</c:v>
                </c:pt>
                <c:pt idx="13">
                  <c:v>-2.7508149884619647E-2</c:v>
                </c:pt>
                <c:pt idx="14">
                  <c:v>-2.1555694756623375E-2</c:v>
                </c:pt>
                <c:pt idx="15">
                  <c:v>-1.5687001668830119E-2</c:v>
                </c:pt>
                <c:pt idx="16">
                  <c:v>-1.177300750204258E-2</c:v>
                </c:pt>
                <c:pt idx="17">
                  <c:v>-1.2251889919189702E-2</c:v>
                </c:pt>
                <c:pt idx="18">
                  <c:v>-9.2782352721987368E-3</c:v>
                </c:pt>
                <c:pt idx="19">
                  <c:v>-1.8672741531912153E-3</c:v>
                </c:pt>
                <c:pt idx="20">
                  <c:v>-3.5571198562174395E-3</c:v>
                </c:pt>
                <c:pt idx="21">
                  <c:v>-4.5048427059102422E-4</c:v>
                </c:pt>
                <c:pt idx="22">
                  <c:v>-2.629107981220185E-4</c:v>
                </c:pt>
                <c:pt idx="23">
                  <c:v>1.5798976828167461E-3</c:v>
                </c:pt>
                <c:pt idx="24">
                  <c:v>3.2050073526639447E-3</c:v>
                </c:pt>
                <c:pt idx="25">
                  <c:v>9.7928436911476563E-4</c:v>
                </c:pt>
                <c:pt idx="26">
                  <c:v>2.4478421330120788E-3</c:v>
                </c:pt>
                <c:pt idx="27">
                  <c:v>4.7848692638083924E-3</c:v>
                </c:pt>
                <c:pt idx="28">
                  <c:v>2.2548761697169812E-3</c:v>
                </c:pt>
                <c:pt idx="29">
                  <c:v>4.7127130146282824E-3</c:v>
                </c:pt>
                <c:pt idx="30">
                  <c:v>4.7765909432826558E-3</c:v>
                </c:pt>
                <c:pt idx="31">
                  <c:v>-1.3843678676992461E-3</c:v>
                </c:pt>
                <c:pt idx="32">
                  <c:v>4.0583195550880705E-3</c:v>
                </c:pt>
                <c:pt idx="33">
                  <c:v>2.5163374145573715E-3</c:v>
                </c:pt>
                <c:pt idx="34">
                  <c:v>3.7944248253061271E-3</c:v>
                </c:pt>
                <c:pt idx="35">
                  <c:v>5.2580184781791939E-3</c:v>
                </c:pt>
                <c:pt idx="36">
                  <c:v>6.6902202510712439E-3</c:v>
                </c:pt>
                <c:pt idx="37">
                  <c:v>7.5255869957857602E-3</c:v>
                </c:pt>
                <c:pt idx="38">
                  <c:v>7.4007288027349172E-3</c:v>
                </c:pt>
                <c:pt idx="39">
                  <c:v>5.5495144174884095E-3</c:v>
                </c:pt>
                <c:pt idx="40">
                  <c:v>5.5120176984513334E-3</c:v>
                </c:pt>
                <c:pt idx="41">
                  <c:v>8.3305189688167598E-3</c:v>
                </c:pt>
                <c:pt idx="42">
                  <c:v>6.7752199139059534E-3</c:v>
                </c:pt>
                <c:pt idx="43">
                  <c:v>7.830648182840098E-3</c:v>
                </c:pt>
                <c:pt idx="44">
                  <c:v>8.1961077844312502E-3</c:v>
                </c:pt>
                <c:pt idx="45">
                  <c:v>1.2250402727306708E-2</c:v>
                </c:pt>
                <c:pt idx="46">
                  <c:v>1.2687600583854319E-2</c:v>
                </c:pt>
                <c:pt idx="47">
                  <c:v>1.1955465889561331E-2</c:v>
                </c:pt>
                <c:pt idx="48">
                  <c:v>1.2208781362007122E-2</c:v>
                </c:pt>
                <c:pt idx="49">
                  <c:v>1.5274873020615606E-2</c:v>
                </c:pt>
                <c:pt idx="50">
                  <c:v>1.211963007159908E-2</c:v>
                </c:pt>
                <c:pt idx="51">
                  <c:v>1.6071894693664688E-2</c:v>
                </c:pt>
                <c:pt idx="52">
                  <c:v>1.5848747016706362E-2</c:v>
                </c:pt>
                <c:pt idx="53">
                  <c:v>1.3955565479513182E-2</c:v>
                </c:pt>
                <c:pt idx="54">
                  <c:v>1.4277215942891197E-2</c:v>
                </c:pt>
                <c:pt idx="55">
                  <c:v>1.4498680248336461E-2</c:v>
                </c:pt>
                <c:pt idx="56">
                  <c:v>1.4885482014922681E-2</c:v>
                </c:pt>
                <c:pt idx="57">
                  <c:v>1.421169504071052E-2</c:v>
                </c:pt>
                <c:pt idx="58">
                  <c:v>1.6593983295143621E-2</c:v>
                </c:pt>
                <c:pt idx="59">
                  <c:v>1.539540722144284E-2</c:v>
                </c:pt>
                <c:pt idx="60">
                  <c:v>1.4053336284165057E-2</c:v>
                </c:pt>
                <c:pt idx="61">
                  <c:v>1.3132242045245546E-2</c:v>
                </c:pt>
                <c:pt idx="62">
                  <c:v>1.6064257028112441E-2</c:v>
                </c:pt>
              </c:numCache>
            </c:numRef>
          </c:val>
        </c:ser>
        <c:gapWidth val="73"/>
        <c:axId val="54145024"/>
        <c:axId val="54134656"/>
      </c:barChart>
      <c:lineChart>
        <c:grouping val="stacked"/>
        <c:ser>
          <c:idx val="0"/>
          <c:order val="0"/>
          <c:tx>
            <c:strRef>
              <c:f>Sheet1!$B$1</c:f>
              <c:strCache>
                <c:ptCount val="1"/>
                <c:pt idx="0">
                  <c:v>Employment </c:v>
                </c:pt>
              </c:strCache>
            </c:strRef>
          </c:tx>
          <c:spPr>
            <a:ln w="50800"/>
            <a:effectLst>
              <a:outerShdw blurRad="50800" dist="38100" dir="2700000" algn="tl" rotWithShape="0">
                <a:prstClr val="black">
                  <a:alpha val="40000"/>
                </a:prstClr>
              </a:outerShdw>
            </a:effectLst>
          </c:spPr>
          <c:marker>
            <c:symbol val="none"/>
          </c:marker>
          <c:cat>
            <c:numRef>
              <c:f>Sheet1!$A$2:$A$64</c:f>
              <c:numCache>
                <c:formatCode>mmm\-yy</c:formatCode>
                <c:ptCount val="63"/>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numCache>
            </c:numRef>
          </c:cat>
          <c:val>
            <c:numRef>
              <c:f>Sheet1!$B$2:$B$64</c:f>
              <c:numCache>
                <c:formatCode>#,##0.0_);[Red]\(#,##0.0\)</c:formatCode>
                <c:ptCount val="63"/>
                <c:pt idx="0">
                  <c:v>2742.2</c:v>
                </c:pt>
                <c:pt idx="1">
                  <c:v>2730.1</c:v>
                </c:pt>
                <c:pt idx="2">
                  <c:v>2713.9</c:v>
                </c:pt>
                <c:pt idx="3">
                  <c:v>2696.5</c:v>
                </c:pt>
                <c:pt idx="4">
                  <c:v>2692.6</c:v>
                </c:pt>
                <c:pt idx="5">
                  <c:v>2685.3</c:v>
                </c:pt>
                <c:pt idx="6">
                  <c:v>2683.7</c:v>
                </c:pt>
                <c:pt idx="7">
                  <c:v>2677.7</c:v>
                </c:pt>
                <c:pt idx="8">
                  <c:v>2670.7</c:v>
                </c:pt>
                <c:pt idx="9">
                  <c:v>2663.8</c:v>
                </c:pt>
                <c:pt idx="10">
                  <c:v>2662.5</c:v>
                </c:pt>
                <c:pt idx="11">
                  <c:v>2658.4</c:v>
                </c:pt>
                <c:pt idx="12">
                  <c:v>2652.1</c:v>
                </c:pt>
                <c:pt idx="13">
                  <c:v>2655</c:v>
                </c:pt>
                <c:pt idx="14">
                  <c:v>2655.4</c:v>
                </c:pt>
                <c:pt idx="15">
                  <c:v>2654.2</c:v>
                </c:pt>
                <c:pt idx="16">
                  <c:v>2660.9</c:v>
                </c:pt>
                <c:pt idx="17">
                  <c:v>2652.4</c:v>
                </c:pt>
                <c:pt idx="18">
                  <c:v>2658.8</c:v>
                </c:pt>
                <c:pt idx="19">
                  <c:v>2672.7</c:v>
                </c:pt>
                <c:pt idx="20">
                  <c:v>2661.2</c:v>
                </c:pt>
                <c:pt idx="21">
                  <c:v>2662.6</c:v>
                </c:pt>
                <c:pt idx="22">
                  <c:v>2661.8</c:v>
                </c:pt>
                <c:pt idx="23">
                  <c:v>2662.6</c:v>
                </c:pt>
                <c:pt idx="24">
                  <c:v>2660.6</c:v>
                </c:pt>
                <c:pt idx="25">
                  <c:v>2657.6</c:v>
                </c:pt>
                <c:pt idx="26">
                  <c:v>2661.9</c:v>
                </c:pt>
                <c:pt idx="27">
                  <c:v>2666.9</c:v>
                </c:pt>
                <c:pt idx="28">
                  <c:v>2666.9</c:v>
                </c:pt>
                <c:pt idx="29">
                  <c:v>2664.9</c:v>
                </c:pt>
                <c:pt idx="30">
                  <c:v>2671.5</c:v>
                </c:pt>
                <c:pt idx="31">
                  <c:v>2669</c:v>
                </c:pt>
                <c:pt idx="32">
                  <c:v>2672</c:v>
                </c:pt>
                <c:pt idx="33">
                  <c:v>2669.3</c:v>
                </c:pt>
                <c:pt idx="34">
                  <c:v>2671.9</c:v>
                </c:pt>
                <c:pt idx="35">
                  <c:v>2676.6</c:v>
                </c:pt>
                <c:pt idx="36">
                  <c:v>2678.4</c:v>
                </c:pt>
                <c:pt idx="37">
                  <c:v>2677.6</c:v>
                </c:pt>
                <c:pt idx="38">
                  <c:v>2681.6</c:v>
                </c:pt>
                <c:pt idx="39">
                  <c:v>2681.7</c:v>
                </c:pt>
                <c:pt idx="40">
                  <c:v>2681.6</c:v>
                </c:pt>
                <c:pt idx="41">
                  <c:v>2687.1</c:v>
                </c:pt>
                <c:pt idx="42">
                  <c:v>2689.6</c:v>
                </c:pt>
                <c:pt idx="43">
                  <c:v>2689.9</c:v>
                </c:pt>
                <c:pt idx="44">
                  <c:v>2693.9</c:v>
                </c:pt>
                <c:pt idx="45">
                  <c:v>2702</c:v>
                </c:pt>
                <c:pt idx="46">
                  <c:v>2705.8</c:v>
                </c:pt>
                <c:pt idx="47">
                  <c:v>2708.6</c:v>
                </c:pt>
                <c:pt idx="48">
                  <c:v>2711.1</c:v>
                </c:pt>
                <c:pt idx="49">
                  <c:v>2718.5</c:v>
                </c:pt>
                <c:pt idx="50">
                  <c:v>2714.1</c:v>
                </c:pt>
                <c:pt idx="51">
                  <c:v>2724.8</c:v>
                </c:pt>
                <c:pt idx="52">
                  <c:v>2724.1</c:v>
                </c:pt>
                <c:pt idx="53">
                  <c:v>2724.6</c:v>
                </c:pt>
                <c:pt idx="54">
                  <c:v>2728</c:v>
                </c:pt>
                <c:pt idx="55">
                  <c:v>2728.9</c:v>
                </c:pt>
                <c:pt idx="56">
                  <c:v>2734</c:v>
                </c:pt>
                <c:pt idx="57">
                  <c:v>2740.4</c:v>
                </c:pt>
                <c:pt idx="58">
                  <c:v>2750.7</c:v>
                </c:pt>
                <c:pt idx="59">
                  <c:v>2750.3</c:v>
                </c:pt>
                <c:pt idx="60">
                  <c:v>2749.2</c:v>
                </c:pt>
                <c:pt idx="61">
                  <c:v>2754.2</c:v>
                </c:pt>
                <c:pt idx="62">
                  <c:v>2757.7</c:v>
                </c:pt>
              </c:numCache>
            </c:numRef>
          </c:val>
        </c:ser>
        <c:marker val="1"/>
        <c:axId val="52492544"/>
        <c:axId val="54132736"/>
      </c:lineChart>
      <c:dateAx>
        <c:axId val="52492544"/>
        <c:scaling>
          <c:orientation val="minMax"/>
        </c:scaling>
        <c:axPos val="b"/>
        <c:numFmt formatCode="mmm\-yy" sourceLinked="1"/>
        <c:tickLblPos val="nextTo"/>
        <c:txPr>
          <a:bodyPr rot="5400000" vert="horz"/>
          <a:lstStyle/>
          <a:p>
            <a:pPr>
              <a:defRPr/>
            </a:pPr>
            <a:endParaRPr lang="en-US"/>
          </a:p>
        </c:txPr>
        <c:crossAx val="54132736"/>
        <c:crosses val="autoZero"/>
        <c:auto val="1"/>
        <c:lblOffset val="100"/>
      </c:dateAx>
      <c:valAx>
        <c:axId val="54132736"/>
        <c:scaling>
          <c:orientation val="minMax"/>
          <c:max val="2775"/>
          <c:min val="2600"/>
        </c:scaling>
        <c:axPos val="l"/>
        <c:majorGridlines/>
        <c:title>
          <c:tx>
            <c:rich>
              <a:bodyPr rot="-5400000" vert="horz"/>
              <a:lstStyle/>
              <a:p>
                <a:pPr>
                  <a:defRPr/>
                </a:pPr>
                <a:r>
                  <a:rPr lang="en-US" dirty="0" smtClean="0"/>
                  <a:t>Employment (Thousands)</a:t>
                </a:r>
                <a:endParaRPr lang="en-US" dirty="0"/>
              </a:p>
            </c:rich>
          </c:tx>
          <c:layout/>
        </c:title>
        <c:numFmt formatCode="#,##0" sourceLinked="0"/>
        <c:tickLblPos val="nextTo"/>
        <c:crossAx val="52492544"/>
        <c:crosses val="autoZero"/>
        <c:crossBetween val="between"/>
        <c:majorUnit val="25"/>
      </c:valAx>
      <c:valAx>
        <c:axId val="54134656"/>
        <c:scaling>
          <c:orientation val="minMax"/>
          <c:max val="2.0000000000000011E-2"/>
          <c:min val="-0.05"/>
        </c:scaling>
        <c:axPos val="r"/>
        <c:title>
          <c:tx>
            <c:rich>
              <a:bodyPr rot="5400000" vert="horz"/>
              <a:lstStyle/>
              <a:p>
                <a:pPr>
                  <a:defRPr/>
                </a:pPr>
                <a:r>
                  <a:rPr lang="en-US" dirty="0" smtClean="0"/>
                  <a:t>Change from Year-Ago</a:t>
                </a:r>
                <a:endParaRPr lang="en-US" dirty="0"/>
              </a:p>
            </c:rich>
          </c:tx>
          <c:layout/>
        </c:title>
        <c:numFmt formatCode="0.0%;[Red]\(0.0%\)" sourceLinked="0"/>
        <c:tickLblPos val="nextTo"/>
        <c:crossAx val="54145024"/>
        <c:crosses val="max"/>
        <c:crossBetween val="between"/>
        <c:majorUnit val="1.0000000000000005E-2"/>
      </c:valAx>
      <c:dateAx>
        <c:axId val="54145024"/>
        <c:scaling>
          <c:orientation val="minMax"/>
        </c:scaling>
        <c:delete val="1"/>
        <c:axPos val="b"/>
        <c:numFmt formatCode="mmm\-yy" sourceLinked="1"/>
        <c:tickLblPos val="none"/>
        <c:crossAx val="54134656"/>
        <c:crosses val="autoZero"/>
        <c:auto val="1"/>
        <c:lblOffset val="100"/>
      </c:dateAx>
    </c:plotArea>
    <c:legend>
      <c:legendPos val="r"/>
      <c:layout>
        <c:manualLayout>
          <c:xMode val="edge"/>
          <c:yMode val="edge"/>
          <c:x val="0.20372679109555747"/>
          <c:y val="2.7510836370256756E-2"/>
          <c:w val="0.22219913483037318"/>
          <c:h val="0.18734934142178591"/>
        </c:manualLayout>
      </c:layout>
      <c:overlay val="1"/>
      <c:spPr>
        <a:solidFill>
          <a:schemeClr val="bg1">
            <a:lumMod val="95000"/>
          </a:schemeClr>
        </a:solidFill>
        <a:ln w="9525" cap="flat" cmpd="sng" algn="ctr">
          <a:solidFill>
            <a:schemeClr val="dk1"/>
          </a:solidFill>
          <a:prstDash val="solid"/>
        </a:ln>
        <a:effectLst>
          <a:outerShdw blurRad="50800" dist="38100" dir="5400000" rotWithShape="0">
            <a:srgbClr val="000000">
              <a:alpha val="35000"/>
            </a:srgbClr>
          </a:outerShdw>
        </a:effectLst>
      </c:spPr>
      <c:txPr>
        <a:bodyPr/>
        <a:lstStyle/>
        <a:p>
          <a:pPr>
            <a:defRPr sz="1600">
              <a:solidFill>
                <a:schemeClr val="dk1"/>
              </a:solidFill>
              <a:latin typeface="+mn-lt"/>
              <a:ea typeface="+mn-ea"/>
              <a:cs typeface="+mn-cs"/>
            </a:defRPr>
          </a:pPr>
          <a:endParaRPr lang="en-US"/>
        </a:p>
      </c:txPr>
    </c:legend>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800"/>
            </a:pPr>
            <a:r>
              <a:rPr lang="en-US" sz="2800" dirty="0" smtClean="0"/>
              <a:t>Inflation (CPI)</a:t>
            </a:r>
          </a:p>
          <a:p>
            <a:pPr>
              <a:defRPr sz="2800"/>
            </a:pPr>
            <a:r>
              <a:rPr lang="en-US" sz="2800" b="0" i="1" dirty="0" smtClean="0"/>
              <a:t>Q/(Q-4)</a:t>
            </a:r>
            <a:endParaRPr lang="en-US" sz="2800" b="0" i="1" dirty="0"/>
          </a:p>
        </c:rich>
      </c:tx>
      <c:layout/>
    </c:title>
    <c:plotArea>
      <c:layout/>
      <c:lineChart>
        <c:grouping val="standard"/>
        <c:ser>
          <c:idx val="0"/>
          <c:order val="0"/>
          <c:tx>
            <c:strRef>
              <c:f>Sheet1!$B$1</c:f>
              <c:strCache>
                <c:ptCount val="1"/>
                <c:pt idx="0">
                  <c:v>CPI</c:v>
                </c:pt>
              </c:strCache>
            </c:strRef>
          </c:tx>
          <c:spPr>
            <a:ln w="50800">
              <a:solidFill>
                <a:schemeClr val="accent1"/>
              </a:solidFill>
            </a:ln>
          </c:spPr>
          <c:marker>
            <c:symbol val="diamond"/>
            <c:size val="9"/>
          </c:marker>
          <c:cat>
            <c:strRef>
              <c:f>Sheet1!$A$2:$A$30</c:f>
              <c:strCache>
                <c:ptCount val="2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strCache>
            </c:strRef>
          </c:cat>
          <c:val>
            <c:numRef>
              <c:f>Sheet1!$B$2:$B$30</c:f>
              <c:numCache>
                <c:formatCode>0.00%;[Red]\(0.00%\)</c:formatCode>
                <c:ptCount val="29"/>
                <c:pt idx="0">
                  <c:v>2.4573721163490436E-2</c:v>
                </c:pt>
                <c:pt idx="1">
                  <c:v>2.6328862394435978E-2</c:v>
                </c:pt>
                <c:pt idx="2">
                  <c:v>2.3622047244094443E-2</c:v>
                </c:pt>
                <c:pt idx="3">
                  <c:v>4.0513833992094794E-2</c:v>
                </c:pt>
                <c:pt idx="4">
                  <c:v>4.1605482134116516E-2</c:v>
                </c:pt>
                <c:pt idx="5">
                  <c:v>4.2594385285576117E-2</c:v>
                </c:pt>
                <c:pt idx="6">
                  <c:v>5.0961538461538503E-2</c:v>
                </c:pt>
                <c:pt idx="7">
                  <c:v>1.566951566951574E-2</c:v>
                </c:pt>
                <c:pt idx="8">
                  <c:v>-1.40977443609025E-3</c:v>
                </c:pt>
                <c:pt idx="9">
                  <c:v>-8.8207985143918827E-3</c:v>
                </c:pt>
                <c:pt idx="10">
                  <c:v>-1.4638609332113361E-2</c:v>
                </c:pt>
                <c:pt idx="11">
                  <c:v>1.3557737260402124E-2</c:v>
                </c:pt>
                <c:pt idx="12">
                  <c:v>2.4000000000000032E-2</c:v>
                </c:pt>
                <c:pt idx="13">
                  <c:v>1.7330210772833698E-2</c:v>
                </c:pt>
                <c:pt idx="14">
                  <c:v>1.2070566388115118E-2</c:v>
                </c:pt>
                <c:pt idx="15">
                  <c:v>1.245387453874526E-2</c:v>
                </c:pt>
                <c:pt idx="16">
                  <c:v>2.1599264705882467E-2</c:v>
                </c:pt>
                <c:pt idx="17">
                  <c:v>3.3609576427256212E-2</c:v>
                </c:pt>
                <c:pt idx="18">
                  <c:v>3.761467889908255E-2</c:v>
                </c:pt>
                <c:pt idx="19">
                  <c:v>3.4168564920273425E-2</c:v>
                </c:pt>
                <c:pt idx="20">
                  <c:v>2.685259957598829E-2</c:v>
                </c:pt>
                <c:pt idx="21">
                  <c:v>1.9336318120128041E-2</c:v>
                </c:pt>
                <c:pt idx="22">
                  <c:v>1.6930429203967867E-2</c:v>
                </c:pt>
                <c:pt idx="23">
                  <c:v>1.8841377964103921E-2</c:v>
                </c:pt>
                <c:pt idx="24">
                  <c:v>1.6793005869908204E-2</c:v>
                </c:pt>
                <c:pt idx="25">
                  <c:v>1.4183063591878042E-2</c:v>
                </c:pt>
                <c:pt idx="26">
                  <c:v>1.4982132272130863E-2</c:v>
                </c:pt>
                <c:pt idx="27">
                  <c:v>1.2363289784389065E-2</c:v>
                </c:pt>
                <c:pt idx="28">
                  <c:v>1.3548610618049581E-2</c:v>
                </c:pt>
              </c:numCache>
            </c:numRef>
          </c:val>
        </c:ser>
        <c:ser>
          <c:idx val="1"/>
          <c:order val="1"/>
          <c:tx>
            <c:strRef>
              <c:f>Sheet1!$C$1</c:f>
              <c:strCache>
                <c:ptCount val="1"/>
                <c:pt idx="0">
                  <c:v>Core CPI</c:v>
                </c:pt>
              </c:strCache>
            </c:strRef>
          </c:tx>
          <c:spPr>
            <a:ln w="50800">
              <a:solidFill>
                <a:schemeClr val="accent5"/>
              </a:solidFill>
            </a:ln>
          </c:spPr>
          <c:marker>
            <c:symbol val="square"/>
            <c:size val="8"/>
            <c:spPr>
              <a:solidFill>
                <a:schemeClr val="accent5">
                  <a:lumMod val="20000"/>
                  <a:lumOff val="80000"/>
                </a:schemeClr>
              </a:solidFill>
              <a:ln>
                <a:solidFill>
                  <a:schemeClr val="accent5"/>
                </a:solidFill>
              </a:ln>
            </c:spPr>
          </c:marker>
          <c:cat>
            <c:strRef>
              <c:f>Sheet1!$A$2:$A$30</c:f>
              <c:strCache>
                <c:ptCount val="29"/>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strCache>
            </c:strRef>
          </c:cat>
          <c:val>
            <c:numRef>
              <c:f>Sheet1!$C$2:$C$30</c:f>
              <c:numCache>
                <c:formatCode>0.00%;[Red]\(0.00%\)</c:formatCode>
                <c:ptCount val="29"/>
                <c:pt idx="0">
                  <c:v>2.6018654884634396E-2</c:v>
                </c:pt>
                <c:pt idx="1">
                  <c:v>2.2395326192794489E-2</c:v>
                </c:pt>
                <c:pt idx="2">
                  <c:v>2.1266312228129653E-2</c:v>
                </c:pt>
                <c:pt idx="3">
                  <c:v>2.3099133782483107E-2</c:v>
                </c:pt>
                <c:pt idx="4">
                  <c:v>2.3444976076555206E-2</c:v>
                </c:pt>
                <c:pt idx="5">
                  <c:v>2.3809523809523767E-2</c:v>
                </c:pt>
                <c:pt idx="6">
                  <c:v>2.4609559867486919E-2</c:v>
                </c:pt>
                <c:pt idx="7">
                  <c:v>1.975540921919099E-2</c:v>
                </c:pt>
                <c:pt idx="8">
                  <c:v>1.7765310892940533E-2</c:v>
                </c:pt>
                <c:pt idx="9">
                  <c:v>1.8139534883721001E-2</c:v>
                </c:pt>
                <c:pt idx="10">
                  <c:v>1.5242494226328084E-2</c:v>
                </c:pt>
                <c:pt idx="11">
                  <c:v>1.7527675276752613E-2</c:v>
                </c:pt>
                <c:pt idx="12">
                  <c:v>1.3321084060633946E-2</c:v>
                </c:pt>
                <c:pt idx="13">
                  <c:v>1.0050251256281457E-2</c:v>
                </c:pt>
                <c:pt idx="14">
                  <c:v>8.6442220200180185E-3</c:v>
                </c:pt>
                <c:pt idx="15">
                  <c:v>6.3463281958296086E-3</c:v>
                </c:pt>
                <c:pt idx="16">
                  <c:v>1.08794197642792E-2</c:v>
                </c:pt>
                <c:pt idx="17">
                  <c:v>1.4925373134328401E-2</c:v>
                </c:pt>
                <c:pt idx="18">
                  <c:v>1.8944519621109795E-2</c:v>
                </c:pt>
                <c:pt idx="19">
                  <c:v>2.1621621621621651E-2</c:v>
                </c:pt>
                <c:pt idx="20">
                  <c:v>2.2611335788607179E-2</c:v>
                </c:pt>
                <c:pt idx="21">
                  <c:v>2.2323227608692656E-2</c:v>
                </c:pt>
                <c:pt idx="22">
                  <c:v>1.9513052931503082E-2</c:v>
                </c:pt>
                <c:pt idx="23">
                  <c:v>1.9657545409295124E-2</c:v>
                </c:pt>
                <c:pt idx="24">
                  <c:v>1.9369243803706082E-2</c:v>
                </c:pt>
                <c:pt idx="25">
                  <c:v>1.6798219037857505E-2</c:v>
                </c:pt>
                <c:pt idx="26">
                  <c:v>1.7287017924644901E-2</c:v>
                </c:pt>
                <c:pt idx="27">
                  <c:v>1.7244812627501105E-2</c:v>
                </c:pt>
                <c:pt idx="28">
                  <c:v>1.6047242910888437E-2</c:v>
                </c:pt>
              </c:numCache>
            </c:numRef>
          </c:val>
        </c:ser>
        <c:marker val="1"/>
        <c:axId val="95308800"/>
        <c:axId val="95310976"/>
      </c:lineChart>
      <c:catAx>
        <c:axId val="95308800"/>
        <c:scaling>
          <c:orientation val="minMax"/>
        </c:scaling>
        <c:axPos val="b"/>
        <c:tickLblPos val="low"/>
        <c:txPr>
          <a:bodyPr rot="5400000" vert="horz"/>
          <a:lstStyle/>
          <a:p>
            <a:pPr>
              <a:defRPr sz="2000"/>
            </a:pPr>
            <a:endParaRPr lang="en-US"/>
          </a:p>
        </c:txPr>
        <c:crossAx val="95310976"/>
        <c:crosses val="autoZero"/>
        <c:auto val="1"/>
        <c:lblAlgn val="ctr"/>
        <c:lblOffset val="100"/>
      </c:catAx>
      <c:valAx>
        <c:axId val="95310976"/>
        <c:scaling>
          <c:orientation val="minMax"/>
        </c:scaling>
        <c:axPos val="l"/>
        <c:majorGridlines/>
        <c:numFmt formatCode="0%;[Red]\(0%\)" sourceLinked="0"/>
        <c:tickLblPos val="nextTo"/>
        <c:crossAx val="95308800"/>
        <c:crosses val="autoZero"/>
        <c:crossBetween val="between"/>
      </c:valAx>
    </c:plotArea>
    <c:legend>
      <c:legendPos val="r"/>
      <c:layout>
        <c:manualLayout>
          <c:xMode val="edge"/>
          <c:yMode val="edge"/>
          <c:x val="0.79547839506172757"/>
          <c:y val="8.5437297032786158E-2"/>
          <c:w val="0.15205246913580586"/>
          <c:h val="0.13605488652153774"/>
        </c:manualLayout>
      </c:layout>
      <c:overlay val="1"/>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spPr>
    <a:solidFill>
      <a:schemeClr val="bg1"/>
    </a:solidFill>
    <a:ln>
      <a:solidFill>
        <a:schemeClr val="tx2"/>
      </a:solidFill>
    </a:ln>
  </c:spPr>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Sales ($ - Seas. Adj.)</c:v>
                </c:pt>
              </c:strCache>
            </c:strRef>
          </c:tx>
          <c:spPr>
            <a:solidFill>
              <a:srgbClr val="B7FFB7"/>
            </a:solidFill>
            <a:ln w="15875">
              <a:solidFill>
                <a:srgbClr val="008000"/>
              </a:solidFill>
            </a:ln>
            <a:effectLst>
              <a:outerShdw blurRad="50800" dist="38100" dir="2700000" algn="tl" rotWithShape="0">
                <a:prstClr val="black">
                  <a:alpha val="40000"/>
                </a:prstClr>
              </a:outerShdw>
            </a:effectLst>
          </c:spPr>
          <c:cat>
            <c:strRef>
              <c:f>Sheet1!$A$2:$A$23</c:f>
              <c:strCache>
                <c:ptCount val="22"/>
                <c:pt idx="0">
                  <c:v>2009q1</c:v>
                </c:pt>
                <c:pt idx="1">
                  <c:v>2009q2</c:v>
                </c:pt>
                <c:pt idx="2">
                  <c:v>2009q3</c:v>
                </c:pt>
                <c:pt idx="3">
                  <c:v>2009q4</c:v>
                </c:pt>
                <c:pt idx="4">
                  <c:v>2010q1</c:v>
                </c:pt>
                <c:pt idx="5">
                  <c:v>2010q2</c:v>
                </c:pt>
                <c:pt idx="6">
                  <c:v>2010q3</c:v>
                </c:pt>
                <c:pt idx="7">
                  <c:v>2010q4</c:v>
                </c:pt>
                <c:pt idx="8">
                  <c:v>2011q1</c:v>
                </c:pt>
                <c:pt idx="9">
                  <c:v>2011q2</c:v>
                </c:pt>
                <c:pt idx="10">
                  <c:v>2011q3</c:v>
                </c:pt>
                <c:pt idx="11">
                  <c:v>2011q4</c:v>
                </c:pt>
                <c:pt idx="12">
                  <c:v>2012q1</c:v>
                </c:pt>
                <c:pt idx="13">
                  <c:v>2012q2</c:v>
                </c:pt>
                <c:pt idx="14">
                  <c:v>2012q3</c:v>
                </c:pt>
                <c:pt idx="15">
                  <c:v>2012q4</c:v>
                </c:pt>
                <c:pt idx="16">
                  <c:v>2013q1</c:v>
                </c:pt>
                <c:pt idx="17">
                  <c:v>2013q2</c:v>
                </c:pt>
                <c:pt idx="18">
                  <c:v>2013q3</c:v>
                </c:pt>
                <c:pt idx="19">
                  <c:v>2013q4</c:v>
                </c:pt>
                <c:pt idx="20">
                  <c:v>2014q1</c:v>
                </c:pt>
                <c:pt idx="21">
                  <c:v>2014q2</c:v>
                </c:pt>
              </c:strCache>
            </c:strRef>
          </c:cat>
          <c:val>
            <c:numRef>
              <c:f>Sheet1!$B$2:$B$23</c:f>
              <c:numCache>
                <c:formatCode>#,##0.0_);[Red]\(#,##0.0\)</c:formatCode>
                <c:ptCount val="22"/>
                <c:pt idx="0">
                  <c:v>19220389558.9935</c:v>
                </c:pt>
                <c:pt idx="1">
                  <c:v>18656297533.806747</c:v>
                </c:pt>
                <c:pt idx="2">
                  <c:v>18481777843.188026</c:v>
                </c:pt>
                <c:pt idx="3">
                  <c:v>18081977718.76907</c:v>
                </c:pt>
                <c:pt idx="4">
                  <c:v>17854943416.629932</c:v>
                </c:pt>
                <c:pt idx="5">
                  <c:v>18086490166.649014</c:v>
                </c:pt>
                <c:pt idx="6">
                  <c:v>18136252840.140556</c:v>
                </c:pt>
                <c:pt idx="7">
                  <c:v>18161326939.004921</c:v>
                </c:pt>
                <c:pt idx="8">
                  <c:v>18239384131.88018</c:v>
                </c:pt>
                <c:pt idx="9">
                  <c:v>18216628030.609806</c:v>
                </c:pt>
                <c:pt idx="10">
                  <c:v>18337689829.627113</c:v>
                </c:pt>
                <c:pt idx="11">
                  <c:v>18584609070.173416</c:v>
                </c:pt>
                <c:pt idx="12">
                  <c:v>18927986482.595921</c:v>
                </c:pt>
                <c:pt idx="13">
                  <c:v>19051702864.547821</c:v>
                </c:pt>
                <c:pt idx="14">
                  <c:v>19388689287.407299</c:v>
                </c:pt>
                <c:pt idx="15">
                  <c:v>19240705174.373352</c:v>
                </c:pt>
                <c:pt idx="16">
                  <c:v>19109361292.516705</c:v>
                </c:pt>
                <c:pt idx="17">
                  <c:v>19415911366.758118</c:v>
                </c:pt>
                <c:pt idx="18">
                  <c:v>19336813682.757599</c:v>
                </c:pt>
                <c:pt idx="19">
                  <c:v>19694273015.54454</c:v>
                </c:pt>
                <c:pt idx="20">
                  <c:v>19781887151.003567</c:v>
                </c:pt>
                <c:pt idx="21">
                  <c:v>19752991303.645538</c:v>
                </c:pt>
              </c:numCache>
            </c:numRef>
          </c:val>
        </c:ser>
        <c:axId val="95274880"/>
        <c:axId val="95281536"/>
      </c:barChart>
      <c:lineChart>
        <c:grouping val="standard"/>
        <c:ser>
          <c:idx val="1"/>
          <c:order val="1"/>
          <c:tx>
            <c:strRef>
              <c:f>Sheet1!$C$1</c:f>
              <c:strCache>
                <c:ptCount val="1"/>
                <c:pt idx="0">
                  <c:v>Percentage Change</c:v>
                </c:pt>
              </c:strCache>
            </c:strRef>
          </c:tx>
          <c:spPr>
            <a:ln w="38100">
              <a:solidFill>
                <a:schemeClr val="accent5">
                  <a:lumMod val="75000"/>
                </a:schemeClr>
              </a:solidFill>
            </a:ln>
            <a:effectLst/>
          </c:spPr>
          <c:marker>
            <c:spPr>
              <a:solidFill>
                <a:srgbClr val="E36C09">
                  <a:lumMod val="40000"/>
                  <a:lumOff val="60000"/>
                </a:srgbClr>
              </a:solidFill>
              <a:ln>
                <a:solidFill>
                  <a:srgbClr val="E36C09">
                    <a:lumMod val="75000"/>
                  </a:srgbClr>
                </a:solidFill>
              </a:ln>
            </c:spPr>
          </c:marker>
          <c:cat>
            <c:strRef>
              <c:f>Sheet1!$A$2:$A$23</c:f>
              <c:strCache>
                <c:ptCount val="22"/>
                <c:pt idx="0">
                  <c:v>2009q1</c:v>
                </c:pt>
                <c:pt idx="1">
                  <c:v>2009q2</c:v>
                </c:pt>
                <c:pt idx="2">
                  <c:v>2009q3</c:v>
                </c:pt>
                <c:pt idx="3">
                  <c:v>2009q4</c:v>
                </c:pt>
                <c:pt idx="4">
                  <c:v>2010q1</c:v>
                </c:pt>
                <c:pt idx="5">
                  <c:v>2010q2</c:v>
                </c:pt>
                <c:pt idx="6">
                  <c:v>2010q3</c:v>
                </c:pt>
                <c:pt idx="7">
                  <c:v>2010q4</c:v>
                </c:pt>
                <c:pt idx="8">
                  <c:v>2011q1</c:v>
                </c:pt>
                <c:pt idx="9">
                  <c:v>2011q2</c:v>
                </c:pt>
                <c:pt idx="10">
                  <c:v>2011q3</c:v>
                </c:pt>
                <c:pt idx="11">
                  <c:v>2011q4</c:v>
                </c:pt>
                <c:pt idx="12">
                  <c:v>2012q1</c:v>
                </c:pt>
                <c:pt idx="13">
                  <c:v>2012q2</c:v>
                </c:pt>
                <c:pt idx="14">
                  <c:v>2012q3</c:v>
                </c:pt>
                <c:pt idx="15">
                  <c:v>2012q4</c:v>
                </c:pt>
                <c:pt idx="16">
                  <c:v>2013q1</c:v>
                </c:pt>
                <c:pt idx="17">
                  <c:v>2013q2</c:v>
                </c:pt>
                <c:pt idx="18">
                  <c:v>2013q3</c:v>
                </c:pt>
                <c:pt idx="19">
                  <c:v>2013q4</c:v>
                </c:pt>
                <c:pt idx="20">
                  <c:v>2014q1</c:v>
                </c:pt>
                <c:pt idx="21">
                  <c:v>2014q2</c:v>
                </c:pt>
              </c:strCache>
            </c:strRef>
          </c:cat>
          <c:val>
            <c:numRef>
              <c:f>Sheet1!$C$2:$C$23</c:f>
              <c:numCache>
                <c:formatCode>0.0%;[Red]\(0.0%\)</c:formatCode>
                <c:ptCount val="22"/>
                <c:pt idx="0">
                  <c:v>-5.4529813292258896E-3</c:v>
                </c:pt>
                <c:pt idx="1">
                  <c:v>-3.3781444734250266E-2</c:v>
                </c:pt>
                <c:pt idx="2">
                  <c:v>-5.0067210886043496E-2</c:v>
                </c:pt>
                <c:pt idx="3">
                  <c:v>-6.2593295634284313E-2</c:v>
                </c:pt>
                <c:pt idx="4">
                  <c:v>-7.1041543573951746E-2</c:v>
                </c:pt>
                <c:pt idx="5">
                  <c:v>-3.0542360622476086E-2</c:v>
                </c:pt>
                <c:pt idx="6">
                  <c:v>-1.8695441855168925E-2</c:v>
                </c:pt>
                <c:pt idx="7">
                  <c:v>4.3883042812005316E-3</c:v>
                </c:pt>
                <c:pt idx="8">
                  <c:v>2.1531332039517074E-2</c:v>
                </c:pt>
                <c:pt idx="9">
                  <c:v>7.195307810509588E-3</c:v>
                </c:pt>
                <c:pt idx="10">
                  <c:v>1.1106869277909538E-2</c:v>
                </c:pt>
                <c:pt idx="11">
                  <c:v>2.3306784388064078E-2</c:v>
                </c:pt>
                <c:pt idx="12">
                  <c:v>3.7753596598261614E-2</c:v>
                </c:pt>
                <c:pt idx="13">
                  <c:v>4.5841350689863045E-2</c:v>
                </c:pt>
                <c:pt idx="14">
                  <c:v>5.7313623883099685E-2</c:v>
                </c:pt>
                <c:pt idx="15">
                  <c:v>3.5303196409597351E-2</c:v>
                </c:pt>
                <c:pt idx="16">
                  <c:v>9.5823615516399726E-3</c:v>
                </c:pt>
                <c:pt idx="17">
                  <c:v>1.9116847706462981E-2</c:v>
                </c:pt>
                <c:pt idx="18">
                  <c:v>-2.6755601619441482E-3</c:v>
                </c:pt>
                <c:pt idx="19">
                  <c:v>2.3573348121111889E-2</c:v>
                </c:pt>
                <c:pt idx="20">
                  <c:v>3.5193528877924242E-2</c:v>
                </c:pt>
                <c:pt idx="21">
                  <c:v>1.7361015433173369E-2</c:v>
                </c:pt>
              </c:numCache>
            </c:numRef>
          </c:val>
        </c:ser>
        <c:marker val="1"/>
        <c:axId val="95297536"/>
        <c:axId val="95283456"/>
      </c:lineChart>
      <c:catAx>
        <c:axId val="95274880"/>
        <c:scaling>
          <c:orientation val="minMax"/>
        </c:scaling>
        <c:axPos val="b"/>
        <c:title>
          <c:tx>
            <c:rich>
              <a:bodyPr/>
              <a:lstStyle/>
              <a:p>
                <a:pPr>
                  <a:defRPr/>
                </a:pPr>
                <a:r>
                  <a:rPr lang="en-US" dirty="0" smtClean="0"/>
                  <a:t>Fiscal Quarter</a:t>
                </a:r>
                <a:endParaRPr lang="en-US" dirty="0"/>
              </a:p>
            </c:rich>
          </c:tx>
          <c:layout/>
        </c:title>
        <c:numFmt formatCode="General" sourceLinked="1"/>
        <c:tickLblPos val="nextTo"/>
        <c:txPr>
          <a:bodyPr rot="5400000" vert="horz"/>
          <a:lstStyle/>
          <a:p>
            <a:pPr>
              <a:defRPr/>
            </a:pPr>
            <a:endParaRPr lang="en-US"/>
          </a:p>
        </c:txPr>
        <c:crossAx val="95281536"/>
        <c:crosses val="autoZero"/>
        <c:auto val="1"/>
        <c:lblAlgn val="ctr"/>
        <c:lblOffset val="100"/>
      </c:catAx>
      <c:valAx>
        <c:axId val="95281536"/>
        <c:scaling>
          <c:orientation val="minMax"/>
          <c:min val="17500000000"/>
        </c:scaling>
        <c:axPos val="l"/>
        <c:majorGridlines/>
        <c:numFmt formatCode="#,##0.0_);[Red]\(#,##0.0\)" sourceLinked="0"/>
        <c:tickLblPos val="nextTo"/>
        <c:txPr>
          <a:bodyPr/>
          <a:lstStyle/>
          <a:p>
            <a:pPr>
              <a:defRPr>
                <a:solidFill>
                  <a:srgbClr val="008000"/>
                </a:solidFill>
              </a:defRPr>
            </a:pPr>
            <a:endParaRPr lang="en-US"/>
          </a:p>
        </c:txPr>
        <c:crossAx val="95274880"/>
        <c:crosses val="autoZero"/>
        <c:crossBetween val="between"/>
        <c:dispUnits>
          <c:builtInUnit val="billions"/>
          <c:dispUnitsLbl>
            <c:layout/>
            <c:tx>
              <c:rich>
                <a:bodyPr/>
                <a:lstStyle/>
                <a:p>
                  <a:pPr>
                    <a:defRPr/>
                  </a:pPr>
                  <a:r>
                    <a:rPr lang="en-US" dirty="0" smtClean="0"/>
                    <a:t>$-Billions</a:t>
                  </a:r>
                  <a:endParaRPr lang="en-US" dirty="0"/>
                </a:p>
              </c:rich>
            </c:tx>
          </c:dispUnitsLbl>
        </c:dispUnits>
      </c:valAx>
      <c:valAx>
        <c:axId val="95283456"/>
        <c:scaling>
          <c:orientation val="minMax"/>
          <c:max val="0.1"/>
          <c:min val="-0.1"/>
        </c:scaling>
        <c:axPos val="r"/>
        <c:numFmt formatCode="0.0%;[Red]\(0.0%\)" sourceLinked="1"/>
        <c:tickLblPos val="nextTo"/>
        <c:txPr>
          <a:bodyPr/>
          <a:lstStyle/>
          <a:p>
            <a:pPr>
              <a:defRPr>
                <a:solidFill>
                  <a:schemeClr val="accent5">
                    <a:lumMod val="75000"/>
                  </a:schemeClr>
                </a:solidFill>
              </a:defRPr>
            </a:pPr>
            <a:endParaRPr lang="en-US"/>
          </a:p>
        </c:txPr>
        <c:crossAx val="95297536"/>
        <c:crosses val="max"/>
        <c:crossBetween val="between"/>
      </c:valAx>
      <c:catAx>
        <c:axId val="95297536"/>
        <c:scaling>
          <c:orientation val="minMax"/>
        </c:scaling>
        <c:delete val="1"/>
        <c:axPos val="b"/>
        <c:tickLblPos val="none"/>
        <c:crossAx val="95283456"/>
        <c:crosses val="autoZero"/>
        <c:auto val="1"/>
        <c:lblAlgn val="ctr"/>
        <c:lblOffset val="100"/>
      </c:catAx>
    </c:plotArea>
    <c:legend>
      <c:legendPos val="l"/>
      <c:layout>
        <c:manualLayout>
          <c:xMode val="edge"/>
          <c:yMode val="edge"/>
          <c:x val="0.2407407407407425"/>
          <c:y val="3.4980517620610156E-2"/>
          <c:w val="0.34440592495382538"/>
          <c:h val="0.16658412550867652"/>
        </c:manualLayout>
      </c:layout>
      <c:overlay val="1"/>
      <c:spPr>
        <a:solidFill>
          <a:schemeClr val="bg1">
            <a:lumMod val="95000"/>
          </a:schemeClr>
        </a:solidFill>
        <a:ln w="12700" cap="flat" cmpd="sng" algn="ctr">
          <a:solidFill>
            <a:schemeClr val="tx1"/>
          </a:solidFill>
          <a:prstDash val="solid"/>
        </a:ln>
        <a:effectLst/>
      </c:spPr>
      <c:txPr>
        <a:bodyPr/>
        <a:lstStyle/>
        <a:p>
          <a:pPr>
            <a:defRPr sz="1600">
              <a:solidFill>
                <a:schemeClr val="dk1"/>
              </a:solidFill>
              <a:latin typeface="+mn-lt"/>
              <a:ea typeface="+mn-ea"/>
              <a:cs typeface="+mn-cs"/>
            </a:defRPr>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Sales</c:v>
                </c:pt>
              </c:strCache>
            </c:strRef>
          </c:tx>
          <c:spPr>
            <a:ln>
              <a:solidFill>
                <a:schemeClr val="tx1"/>
              </a:solidFill>
            </a:ln>
          </c:spPr>
          <c:dLbls>
            <c:dLbl>
              <c:idx val="0"/>
              <c:layout>
                <c:manualLayout>
                  <c:x val="2.9209682123067952E-2"/>
                  <c:y val="-7.0541284798416592E-2"/>
                </c:manualLayout>
              </c:layout>
              <c:tx>
                <c:rich>
                  <a:bodyPr/>
                  <a:lstStyle/>
                  <a:p>
                    <a:r>
                      <a:rPr lang="en-US" dirty="0"/>
                      <a:t>Individual Income, $</a:t>
                    </a:r>
                    <a:r>
                      <a:rPr lang="en-US" dirty="0" smtClean="0"/>
                      <a:t>5,488.5       68%</a:t>
                    </a:r>
                    <a:endParaRPr lang="en-US" dirty="0"/>
                  </a:p>
                </c:rich>
              </c:tx>
              <c:showVal val="1"/>
              <c:showCatName val="1"/>
              <c:showPercent val="1"/>
            </c:dLbl>
            <c:dLbl>
              <c:idx val="1"/>
              <c:layout>
                <c:manualLayout>
                  <c:x val="-9.1856226305045228E-3"/>
                  <c:y val="3.6044060066262242E-2"/>
                </c:manualLayout>
              </c:layout>
              <c:tx>
                <c:rich>
                  <a:bodyPr/>
                  <a:lstStyle/>
                  <a:p>
                    <a:r>
                      <a:rPr lang="en-US" dirty="0" smtClean="0"/>
                      <a:t>Sales     </a:t>
                    </a:r>
                    <a:r>
                      <a:rPr lang="en-US" dirty="0"/>
                      <a:t>$</a:t>
                    </a:r>
                    <a:r>
                      <a:rPr lang="en-US" dirty="0" smtClean="0"/>
                      <a:t>1,872.0       23%</a:t>
                    </a:r>
                    <a:endParaRPr lang="en-US" dirty="0"/>
                  </a:p>
                </c:rich>
              </c:tx>
              <c:showVal val="1"/>
              <c:showCatName val="1"/>
              <c:showPercent val="1"/>
            </c:dLbl>
            <c:dLbl>
              <c:idx val="2"/>
              <c:layout>
                <c:manualLayout>
                  <c:x val="-0.10183556916496538"/>
                  <c:y val="0.21493438320210526"/>
                </c:manualLayout>
              </c:layout>
              <c:tx>
                <c:rich>
                  <a:bodyPr/>
                  <a:lstStyle/>
                  <a:p>
                    <a:r>
                      <a:rPr lang="en-US" dirty="0" smtClean="0"/>
                      <a:t>Corporate $415.5             </a:t>
                    </a:r>
                    <a:r>
                      <a:rPr lang="en-US" dirty="0"/>
                      <a:t>5%</a:t>
                    </a:r>
                  </a:p>
                </c:rich>
              </c:tx>
              <c:showVal val="1"/>
              <c:showCatName val="1"/>
              <c:showPercent val="1"/>
            </c:dLbl>
            <c:dLbl>
              <c:idx val="3"/>
              <c:layout>
                <c:manualLayout>
                  <c:x val="-8.1252065714008226E-2"/>
                  <c:y val="6.1522524848329888E-2"/>
                </c:manualLayout>
              </c:layout>
              <c:tx>
                <c:rich>
                  <a:bodyPr/>
                  <a:lstStyle/>
                  <a:p>
                    <a:r>
                      <a:rPr lang="en-US" dirty="0"/>
                      <a:t>County </a:t>
                    </a:r>
                    <a:r>
                      <a:rPr lang="en-US" dirty="0" smtClean="0"/>
                      <a:t>Foreign </a:t>
                    </a:r>
                  </a:p>
                  <a:p>
                    <a:r>
                      <a:rPr lang="en-US" dirty="0" smtClean="0"/>
                      <a:t>$151.9             </a:t>
                    </a:r>
                    <a:r>
                      <a:rPr lang="en-US" dirty="0"/>
                      <a:t>2%</a:t>
                    </a:r>
                  </a:p>
                </c:rich>
              </c:tx>
              <c:showVal val="1"/>
              <c:showCatName val="1"/>
              <c:showPercent val="1"/>
            </c:dLbl>
            <c:dLbl>
              <c:idx val="4"/>
              <c:layout>
                <c:manualLayout>
                  <c:x val="-8.1455356274910268E-3"/>
                  <c:y val="-0.15169635557850394"/>
                </c:manualLayout>
              </c:layout>
              <c:tx>
                <c:rich>
                  <a:bodyPr/>
                  <a:lstStyle/>
                  <a:p>
                    <a:r>
                      <a:rPr lang="en-US" dirty="0"/>
                      <a:t>All </a:t>
                    </a:r>
                    <a:r>
                      <a:rPr lang="en-US" dirty="0" smtClean="0"/>
                      <a:t>Other      $154.8               </a:t>
                    </a:r>
                    <a:r>
                      <a:rPr lang="en-US" dirty="0"/>
                      <a:t>2</a:t>
                    </a:r>
                    <a:r>
                      <a:rPr lang="en-US" dirty="0" smtClean="0"/>
                      <a:t>%</a:t>
                    </a:r>
                    <a:endParaRPr lang="en-US" dirty="0"/>
                  </a:p>
                </c:rich>
              </c:tx>
              <c:showVal val="1"/>
              <c:showCatName val="1"/>
              <c:showPercent val="1"/>
            </c:dLbl>
            <c:txPr>
              <a:bodyPr/>
              <a:lstStyle/>
              <a:p>
                <a:pPr>
                  <a:defRPr sz="1600">
                    <a:latin typeface="Arial" pitchFamily="34" charset="0"/>
                    <a:cs typeface="Arial" pitchFamily="34" charset="0"/>
                  </a:defRPr>
                </a:pPr>
                <a:endParaRPr lang="en-US"/>
              </a:p>
            </c:txPr>
            <c:showVal val="1"/>
            <c:showCatName val="1"/>
            <c:showPercent val="1"/>
            <c:showLeaderLines val="1"/>
          </c:dLbls>
          <c:cat>
            <c:strRef>
              <c:f>Sheet1!$A$2:$A$6</c:f>
              <c:strCache>
                <c:ptCount val="5"/>
                <c:pt idx="0">
                  <c:v>Individual Income</c:v>
                </c:pt>
                <c:pt idx="1">
                  <c:v>Sales</c:v>
                </c:pt>
                <c:pt idx="2">
                  <c:v>Corporate</c:v>
                </c:pt>
                <c:pt idx="3">
                  <c:v>County Foreign</c:v>
                </c:pt>
                <c:pt idx="4">
                  <c:v>All Other</c:v>
                </c:pt>
              </c:strCache>
            </c:strRef>
          </c:cat>
          <c:val>
            <c:numRef>
              <c:f>Sheet1!$B$2:$B$6</c:f>
              <c:numCache>
                <c:formatCode>"$"#,##0.0</c:formatCode>
                <c:ptCount val="5"/>
                <c:pt idx="0">
                  <c:v>5488.5</c:v>
                </c:pt>
                <c:pt idx="1">
                  <c:v>1872</c:v>
                </c:pt>
                <c:pt idx="2">
                  <c:v>415.5</c:v>
                </c:pt>
                <c:pt idx="3">
                  <c:v>151.9</c:v>
                </c:pt>
                <c:pt idx="4">
                  <c:v>154.79999999999978</c:v>
                </c:pt>
              </c:numCache>
            </c:numRef>
          </c:val>
        </c:ser>
        <c:firstSliceAng val="308"/>
      </c:pieChart>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Typical Growth</c:v>
                </c:pt>
              </c:strCache>
            </c:strRef>
          </c:tx>
          <c:spPr>
            <a:ln w="50800"/>
          </c:spPr>
          <c:dLbls>
            <c:txPr>
              <a:bodyPr/>
              <a:lstStyle/>
              <a:p>
                <a:pPr>
                  <a:defRPr>
                    <a:solidFill>
                      <a:schemeClr val="tx1"/>
                    </a:solidFill>
                  </a:defRPr>
                </a:pPr>
                <a:endParaRPr lang="en-US"/>
              </a:p>
            </c:txPr>
            <c:dLblPos val="t"/>
            <c:showVal val="1"/>
          </c:dLbls>
          <c:cat>
            <c:strRef>
              <c:f>Sheet1!$A$2:$A$9</c:f>
              <c:strCache>
                <c:ptCount val="8"/>
                <c:pt idx="0">
                  <c:v>FY 2006</c:v>
                </c:pt>
                <c:pt idx="1">
                  <c:v>FY 2007</c:v>
                </c:pt>
                <c:pt idx="2">
                  <c:v>FY 2008</c:v>
                </c:pt>
                <c:pt idx="3">
                  <c:v>FY 2009</c:v>
                </c:pt>
                <c:pt idx="4">
                  <c:v>FY 2010</c:v>
                </c:pt>
                <c:pt idx="5">
                  <c:v>FY 2011</c:v>
                </c:pt>
                <c:pt idx="6">
                  <c:v>FY 2012</c:v>
                </c:pt>
                <c:pt idx="7">
                  <c:v>FY 2013</c:v>
                </c:pt>
              </c:strCache>
            </c:strRef>
          </c:cat>
          <c:val>
            <c:numRef>
              <c:f>Sheet1!$B$2:$B$9</c:f>
              <c:numCache>
                <c:formatCode>#,##0.0</c:formatCode>
                <c:ptCount val="8"/>
                <c:pt idx="0">
                  <c:v>7332.2</c:v>
                </c:pt>
                <c:pt idx="1">
                  <c:v>7716.4</c:v>
                </c:pt>
                <c:pt idx="2">
                  <c:v>8003.9</c:v>
                </c:pt>
                <c:pt idx="3">
                  <c:v>8284</c:v>
                </c:pt>
                <c:pt idx="4">
                  <c:v>8573.9</c:v>
                </c:pt>
                <c:pt idx="5">
                  <c:v>8874</c:v>
                </c:pt>
                <c:pt idx="6">
                  <c:v>9184.6</c:v>
                </c:pt>
                <c:pt idx="7">
                  <c:v>9506.1</c:v>
                </c:pt>
              </c:numCache>
            </c:numRef>
          </c:val>
        </c:ser>
        <c:ser>
          <c:idx val="1"/>
          <c:order val="1"/>
          <c:tx>
            <c:strRef>
              <c:f>Sheet1!$C$1</c:f>
              <c:strCache>
                <c:ptCount val="1"/>
                <c:pt idx="0">
                  <c:v>Actual</c:v>
                </c:pt>
              </c:strCache>
            </c:strRef>
          </c:tx>
          <c:spPr>
            <a:ln w="50800">
              <a:solidFill>
                <a:srgbClr val="F5801F"/>
              </a:solidFill>
            </a:ln>
          </c:spPr>
          <c:marker>
            <c:symbol val="circle"/>
            <c:size val="11"/>
            <c:spPr>
              <a:solidFill>
                <a:schemeClr val="accent6">
                  <a:lumMod val="40000"/>
                  <a:lumOff val="60000"/>
                </a:schemeClr>
              </a:solidFill>
            </c:spPr>
          </c:marker>
          <c:dLbls>
            <c:dLbl>
              <c:idx val="0"/>
              <c:delete val="1"/>
            </c:dLbl>
            <c:dLbl>
              <c:idx val="1"/>
              <c:delete val="1"/>
            </c:dLbl>
            <c:dLbl>
              <c:idx val="2"/>
              <c:delete val="1"/>
            </c:dLbl>
            <c:txPr>
              <a:bodyPr/>
              <a:lstStyle/>
              <a:p>
                <a:pPr>
                  <a:defRPr>
                    <a:solidFill>
                      <a:schemeClr val="tx1"/>
                    </a:solidFill>
                  </a:defRPr>
                </a:pPr>
                <a:endParaRPr lang="en-US"/>
              </a:p>
            </c:txPr>
            <c:dLblPos val="b"/>
            <c:showVal val="1"/>
          </c:dLbls>
          <c:cat>
            <c:strRef>
              <c:f>Sheet1!$A$2:$A$9</c:f>
              <c:strCache>
                <c:ptCount val="8"/>
                <c:pt idx="0">
                  <c:v>FY 2006</c:v>
                </c:pt>
                <c:pt idx="1">
                  <c:v>FY 2007</c:v>
                </c:pt>
                <c:pt idx="2">
                  <c:v>FY 2008</c:v>
                </c:pt>
                <c:pt idx="3">
                  <c:v>FY 2009</c:v>
                </c:pt>
                <c:pt idx="4">
                  <c:v>FY 2010</c:v>
                </c:pt>
                <c:pt idx="5">
                  <c:v>FY 2011</c:v>
                </c:pt>
                <c:pt idx="6">
                  <c:v>FY 2012</c:v>
                </c:pt>
                <c:pt idx="7">
                  <c:v>FY 2013</c:v>
                </c:pt>
              </c:strCache>
            </c:strRef>
          </c:cat>
          <c:val>
            <c:numRef>
              <c:f>Sheet1!$C$2:$C$9</c:f>
              <c:numCache>
                <c:formatCode>#,##0.0</c:formatCode>
                <c:ptCount val="8"/>
                <c:pt idx="0">
                  <c:v>7332.2</c:v>
                </c:pt>
                <c:pt idx="1">
                  <c:v>7716.4</c:v>
                </c:pt>
                <c:pt idx="2">
                  <c:v>8003.9</c:v>
                </c:pt>
                <c:pt idx="3">
                  <c:v>7450.8000000000011</c:v>
                </c:pt>
                <c:pt idx="4">
                  <c:v>6970.9</c:v>
                </c:pt>
                <c:pt idx="5">
                  <c:v>7109.6</c:v>
                </c:pt>
                <c:pt idx="6">
                  <c:v>7340.6</c:v>
                </c:pt>
                <c:pt idx="7">
                  <c:v>8082.7</c:v>
                </c:pt>
              </c:numCache>
            </c:numRef>
          </c:val>
        </c:ser>
        <c:marker val="1"/>
        <c:axId val="96271744"/>
        <c:axId val="96669696"/>
      </c:lineChart>
      <c:catAx>
        <c:axId val="96271744"/>
        <c:scaling>
          <c:orientation val="minMax"/>
        </c:scaling>
        <c:axPos val="b"/>
        <c:tickLblPos val="low"/>
        <c:txPr>
          <a:bodyPr rot="5400000" vert="horz"/>
          <a:lstStyle/>
          <a:p>
            <a:pPr>
              <a:defRPr>
                <a:solidFill>
                  <a:schemeClr val="tx1"/>
                </a:solidFill>
                <a:latin typeface="Arial" pitchFamily="34" charset="0"/>
                <a:cs typeface="Arial" pitchFamily="34" charset="0"/>
              </a:defRPr>
            </a:pPr>
            <a:endParaRPr lang="en-US"/>
          </a:p>
        </c:txPr>
        <c:crossAx val="96669696"/>
        <c:crosses val="autoZero"/>
        <c:auto val="1"/>
        <c:lblAlgn val="ctr"/>
        <c:lblOffset val="100"/>
      </c:catAx>
      <c:valAx>
        <c:axId val="96669696"/>
        <c:scaling>
          <c:orientation val="minMax"/>
          <c:min val="6600"/>
        </c:scaling>
        <c:axPos val="l"/>
        <c:majorGridlines/>
        <c:title>
          <c:tx>
            <c:rich>
              <a:bodyPr rot="0" vert="horz"/>
              <a:lstStyle/>
              <a:p>
                <a:pPr>
                  <a:defRPr/>
                </a:pPr>
                <a:r>
                  <a:rPr lang="en-US" dirty="0"/>
                  <a:t>$M</a:t>
                </a:r>
              </a:p>
            </c:rich>
          </c:tx>
          <c:layout>
            <c:manualLayout>
              <c:xMode val="edge"/>
              <c:yMode val="edge"/>
              <c:x val="9.7087378640776708E-3"/>
              <c:y val="0.10193063367079111"/>
            </c:manualLayout>
          </c:layout>
        </c:title>
        <c:numFmt formatCode="#,##0" sourceLinked="0"/>
        <c:tickLblPos val="nextTo"/>
        <c:txPr>
          <a:bodyPr/>
          <a:lstStyle/>
          <a:p>
            <a:pPr>
              <a:defRPr>
                <a:solidFill>
                  <a:schemeClr val="tx1"/>
                </a:solidFill>
                <a:latin typeface="Arial" pitchFamily="34" charset="0"/>
                <a:cs typeface="Arial" pitchFamily="34" charset="0"/>
              </a:defRPr>
            </a:pPr>
            <a:endParaRPr lang="en-US"/>
          </a:p>
        </c:txPr>
        <c:crossAx val="96271744"/>
        <c:crosses val="autoZero"/>
        <c:crossBetween val="between"/>
        <c:majorUnit val="400"/>
      </c:valAx>
    </c:plotArea>
    <c:legend>
      <c:legendPos val="b"/>
      <c:spPr>
        <a:solidFill>
          <a:schemeClr val="bg1"/>
        </a:solidFill>
        <a:ln>
          <a:solidFill>
            <a:schemeClr val="accent1"/>
          </a:solidFill>
        </a:ln>
      </c:spPr>
      <c:txPr>
        <a:bodyPr/>
        <a:lstStyle/>
        <a:p>
          <a:pPr>
            <a:defRPr>
              <a:solidFill>
                <a:schemeClr val="tx1"/>
              </a:solidFill>
              <a:latin typeface="Arial" pitchFamily="34" charset="0"/>
              <a:cs typeface="Arial" pitchFamily="34" charset="0"/>
            </a:defRPr>
          </a:pPr>
          <a:endParaRPr lang="en-US"/>
        </a:p>
      </c:txPr>
    </c:legend>
    <c:plotVisOnly val="1"/>
  </c:chart>
  <c:txPr>
    <a:bodyPr/>
    <a:lstStyle/>
    <a:p>
      <a:pPr>
        <a:defRPr sz="1800">
          <a:solidFill>
            <a:schemeClr val="bg1"/>
          </a:solidFil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5433313891319135E-2"/>
          <c:y val="3.1790181747681993E-2"/>
          <c:w val="0.88759137746670569"/>
          <c:h val="0.86722853067490424"/>
        </c:manualLayout>
      </c:layout>
      <c:lineChart>
        <c:grouping val="standard"/>
        <c:ser>
          <c:idx val="0"/>
          <c:order val="0"/>
          <c:tx>
            <c:strRef>
              <c:f>Sheet1!$B$1</c:f>
              <c:strCache>
                <c:ptCount val="1"/>
                <c:pt idx="0">
                  <c:v>Proportion</c:v>
                </c:pt>
              </c:strCache>
            </c:strRef>
          </c:tx>
          <c:spPr>
            <a:ln w="44450"/>
            <a:effectLst>
              <a:outerShdw blurRad="50800" dist="38100" dir="2700000" algn="tl" rotWithShape="0">
                <a:prstClr val="black">
                  <a:alpha val="40000"/>
                </a:prstClr>
              </a:outerShdw>
            </a:effectLst>
          </c:spPr>
          <c:marker>
            <c:spPr>
              <a:effectLst>
                <a:outerShdw blurRad="50800" dist="38100" dir="2700000" algn="tl" rotWithShape="0">
                  <a:prstClr val="black">
                    <a:alpha val="40000"/>
                  </a:prstClr>
                </a:outerShdw>
              </a:effectLst>
            </c:spPr>
          </c:marker>
          <c:dLbls>
            <c:txPr>
              <a:bodyPr/>
              <a:lstStyle/>
              <a:p>
                <a:pPr>
                  <a:defRPr>
                    <a:latin typeface="Arial" pitchFamily="34" charset="0"/>
                    <a:cs typeface="Arial" pitchFamily="34" charset="0"/>
                  </a:defRPr>
                </a:pPr>
                <a:endParaRPr lang="en-US"/>
              </a:p>
            </c:txPr>
            <c:dLblPos val="t"/>
            <c:showVal val="1"/>
          </c:dLbls>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Sheet1!$B$2:$B$14</c:f>
              <c:numCache>
                <c:formatCode>0.0%;[Red]\(0.0%\)</c:formatCode>
                <c:ptCount val="13"/>
                <c:pt idx="0">
                  <c:v>4.0855471523656574E-2</c:v>
                </c:pt>
                <c:pt idx="1">
                  <c:v>3.8263696891574682E-2</c:v>
                </c:pt>
                <c:pt idx="2">
                  <c:v>3.5572813105971816E-2</c:v>
                </c:pt>
                <c:pt idx="3">
                  <c:v>3.6625482961650552E-2</c:v>
                </c:pt>
                <c:pt idx="4">
                  <c:v>3.6819760305566641E-2</c:v>
                </c:pt>
                <c:pt idx="5">
                  <c:v>3.8722592666188264E-2</c:v>
                </c:pt>
                <c:pt idx="6">
                  <c:v>3.8382120783347531E-2</c:v>
                </c:pt>
                <c:pt idx="7">
                  <c:v>3.7949312530872997E-2</c:v>
                </c:pt>
                <c:pt idx="8">
                  <c:v>3.364525515500244E-2</c:v>
                </c:pt>
                <c:pt idx="9">
                  <c:v>3.128648878489635E-2</c:v>
                </c:pt>
                <c:pt idx="10">
                  <c:v>3.2392376439589851E-2</c:v>
                </c:pt>
                <c:pt idx="11">
                  <c:v>3.2157539335391679E-2</c:v>
                </c:pt>
                <c:pt idx="12">
                  <c:v>3.4297933850683651E-2</c:v>
                </c:pt>
              </c:numCache>
            </c:numRef>
          </c:val>
        </c:ser>
        <c:marker val="1"/>
        <c:axId val="97363072"/>
        <c:axId val="97364608"/>
      </c:lineChart>
      <c:catAx>
        <c:axId val="97363072"/>
        <c:scaling>
          <c:orientation val="minMax"/>
        </c:scaling>
        <c:axPos val="b"/>
        <c:numFmt formatCode="General" sourceLinked="1"/>
        <c:tickLblPos val="nextTo"/>
        <c:txPr>
          <a:bodyPr/>
          <a:lstStyle/>
          <a:p>
            <a:pPr>
              <a:defRPr>
                <a:latin typeface="Arial" pitchFamily="34" charset="0"/>
                <a:cs typeface="Arial" pitchFamily="34" charset="0"/>
              </a:defRPr>
            </a:pPr>
            <a:endParaRPr lang="en-US"/>
          </a:p>
        </c:txPr>
        <c:crossAx val="97364608"/>
        <c:crosses val="autoZero"/>
        <c:auto val="1"/>
        <c:lblAlgn val="ctr"/>
        <c:lblOffset val="100"/>
      </c:catAx>
      <c:valAx>
        <c:axId val="97364608"/>
        <c:scaling>
          <c:orientation val="minMax"/>
          <c:min val="3.0000000000000002E-2"/>
        </c:scaling>
        <c:axPos val="l"/>
        <c:majorGridlines/>
        <c:numFmt formatCode="0.0%;[Red]\(0.0%\)" sourceLinked="1"/>
        <c:tickLblPos val="nextTo"/>
        <c:txPr>
          <a:bodyPr/>
          <a:lstStyle/>
          <a:p>
            <a:pPr>
              <a:defRPr>
                <a:latin typeface="Arial" pitchFamily="34" charset="0"/>
                <a:cs typeface="Arial" pitchFamily="34" charset="0"/>
              </a:defRPr>
            </a:pPr>
            <a:endParaRPr lang="en-US"/>
          </a:p>
        </c:txPr>
        <c:crossAx val="97363072"/>
        <c:crosses val="autoZero"/>
        <c:crossBetween val="between"/>
      </c:valAx>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3200" dirty="0" smtClean="0">
                <a:solidFill>
                  <a:schemeClr val="tx1"/>
                </a:solidFill>
                <a:latin typeface="Arial" pitchFamily="34" charset="0"/>
                <a:cs typeface="Arial" pitchFamily="34" charset="0"/>
              </a:rPr>
              <a:t>General </a:t>
            </a:r>
            <a:r>
              <a:rPr lang="en-US" sz="3200" dirty="0">
                <a:solidFill>
                  <a:schemeClr val="tx1"/>
                </a:solidFill>
                <a:latin typeface="Arial" pitchFamily="34" charset="0"/>
                <a:cs typeface="Arial" pitchFamily="34" charset="0"/>
              </a:rPr>
              <a:t>Revenue </a:t>
            </a:r>
            <a:r>
              <a:rPr lang="en-US" sz="3200" dirty="0" smtClean="0">
                <a:solidFill>
                  <a:schemeClr val="tx1"/>
                </a:solidFill>
                <a:latin typeface="Arial" pitchFamily="34" charset="0"/>
                <a:cs typeface="Arial" pitchFamily="34" charset="0"/>
              </a:rPr>
              <a:t>Collections</a:t>
            </a:r>
          </a:p>
          <a:p>
            <a:pPr>
              <a:defRPr/>
            </a:pPr>
            <a:r>
              <a:rPr lang="en-US" sz="3200" dirty="0" smtClean="0">
                <a:solidFill>
                  <a:schemeClr val="tx1"/>
                </a:solidFill>
                <a:latin typeface="Arial" pitchFamily="34" charset="0"/>
                <a:cs typeface="Arial" pitchFamily="34" charset="0"/>
              </a:rPr>
              <a:t>&amp; Tax Credit Redemptions</a:t>
            </a:r>
            <a:endParaRPr lang="en-US" sz="3200" dirty="0">
              <a:solidFill>
                <a:schemeClr val="tx1"/>
              </a:solidFill>
              <a:latin typeface="Arial" pitchFamily="34" charset="0"/>
              <a:cs typeface="Arial" pitchFamily="34" charset="0"/>
            </a:endParaRPr>
          </a:p>
        </c:rich>
      </c:tx>
      <c:layout>
        <c:manualLayout>
          <c:xMode val="edge"/>
          <c:yMode val="edge"/>
          <c:x val="0.17448627780750744"/>
          <c:y val="2.5701290763312252E-2"/>
        </c:manualLayout>
      </c:layout>
    </c:title>
    <c:plotArea>
      <c:layout/>
      <c:lineChart>
        <c:grouping val="standard"/>
        <c:ser>
          <c:idx val="2"/>
          <c:order val="0"/>
          <c:tx>
            <c:strRef>
              <c:f>Sheet1!$B$1</c:f>
              <c:strCache>
                <c:ptCount val="1"/>
                <c:pt idx="0">
                  <c:v>Actual Revenues</c:v>
                </c:pt>
              </c:strCache>
            </c:strRef>
          </c:tx>
          <c:spPr>
            <a:ln w="38100">
              <a:solidFill>
                <a:srgbClr val="C00000"/>
              </a:solidFill>
            </a:ln>
            <a:effectLst>
              <a:outerShdw blurRad="50800" dist="38100" dir="2700000" algn="tl" rotWithShape="0">
                <a:prstClr val="black">
                  <a:alpha val="40000"/>
                </a:prstClr>
              </a:outerShdw>
            </a:effectLst>
          </c:spPr>
          <c:marker>
            <c:symbol val="triangle"/>
            <c:size val="11"/>
            <c:spPr>
              <a:solidFill>
                <a:srgbClr val="FFFF00"/>
              </a:solidFill>
              <a:ln>
                <a:solidFill>
                  <a:srgbClr val="C00000"/>
                </a:solidFill>
              </a:ln>
              <a:effectLst>
                <a:outerShdw blurRad="50800" dist="38100" dir="2700000" algn="tl" rotWithShape="0">
                  <a:prstClr val="black">
                    <a:alpha val="40000"/>
                  </a:prstClr>
                </a:outerShdw>
              </a:effectLst>
            </c:spPr>
          </c:marker>
          <c:cat>
            <c:strRef>
              <c:f>Sheet1!$A$2:$A$8</c:f>
              <c:strCache>
                <c:ptCount val="7"/>
                <c:pt idx="0">
                  <c:v>FY 2007</c:v>
                </c:pt>
                <c:pt idx="1">
                  <c:v>FY 2008</c:v>
                </c:pt>
                <c:pt idx="2">
                  <c:v>FY 2009</c:v>
                </c:pt>
                <c:pt idx="3">
                  <c:v>FY 2010</c:v>
                </c:pt>
                <c:pt idx="4">
                  <c:v>FY 2011</c:v>
                </c:pt>
                <c:pt idx="5">
                  <c:v>FY 2012</c:v>
                </c:pt>
                <c:pt idx="6">
                  <c:v>FY 2013</c:v>
                </c:pt>
              </c:strCache>
            </c:strRef>
          </c:cat>
          <c:val>
            <c:numRef>
              <c:f>Sheet1!$B$2:$B$8</c:f>
              <c:numCache>
                <c:formatCode>#,##0.0</c:formatCode>
                <c:ptCount val="7"/>
                <c:pt idx="0">
                  <c:v>7716.4</c:v>
                </c:pt>
                <c:pt idx="1">
                  <c:v>8003.9</c:v>
                </c:pt>
                <c:pt idx="2">
                  <c:v>7450.8000000000011</c:v>
                </c:pt>
                <c:pt idx="3">
                  <c:v>6970.9</c:v>
                </c:pt>
                <c:pt idx="4">
                  <c:v>7109.6</c:v>
                </c:pt>
                <c:pt idx="5">
                  <c:v>7340.6</c:v>
                </c:pt>
                <c:pt idx="6">
                  <c:v>8082.7</c:v>
                </c:pt>
              </c:numCache>
            </c:numRef>
          </c:val>
        </c:ser>
        <c:marker val="1"/>
        <c:axId val="97700864"/>
        <c:axId val="97587968"/>
      </c:lineChart>
      <c:lineChart>
        <c:grouping val="standard"/>
        <c:ser>
          <c:idx val="0"/>
          <c:order val="1"/>
          <c:tx>
            <c:strRef>
              <c:f>Sheet1!$C$1</c:f>
              <c:strCache>
                <c:ptCount val="1"/>
                <c:pt idx="0">
                  <c:v>Tax Credit Redemptions</c:v>
                </c:pt>
              </c:strCache>
            </c:strRef>
          </c:tx>
          <c:spPr>
            <a:ln>
              <a:solidFill>
                <a:schemeClr val="tx2">
                  <a:lumMod val="25000"/>
                </a:schemeClr>
              </a:solidFill>
            </a:ln>
            <a:effectLst/>
          </c:spPr>
          <c:marker>
            <c:symbol val="circle"/>
            <c:size val="9"/>
            <c:spPr>
              <a:solidFill>
                <a:schemeClr val="tx2">
                  <a:lumMod val="90000"/>
                </a:schemeClr>
              </a:solidFill>
              <a:ln>
                <a:solidFill>
                  <a:schemeClr val="tx2">
                    <a:lumMod val="25000"/>
                  </a:schemeClr>
                </a:solidFill>
              </a:ln>
              <a:effectLst/>
            </c:spPr>
          </c:marker>
          <c:dLbls>
            <c:txPr>
              <a:bodyPr/>
              <a:lstStyle/>
              <a:p>
                <a:pPr>
                  <a:defRPr>
                    <a:solidFill>
                      <a:schemeClr val="tx1"/>
                    </a:solidFill>
                  </a:defRPr>
                </a:pPr>
                <a:endParaRPr lang="en-US"/>
              </a:p>
            </c:txPr>
            <c:dLblPos val="b"/>
            <c:showVal val="1"/>
          </c:dLbls>
          <c:cat>
            <c:strRef>
              <c:f>Sheet1!$A$2:$A$8</c:f>
              <c:strCache>
                <c:ptCount val="7"/>
                <c:pt idx="0">
                  <c:v>FY 2007</c:v>
                </c:pt>
                <c:pt idx="1">
                  <c:v>FY 2008</c:v>
                </c:pt>
                <c:pt idx="2">
                  <c:v>FY 2009</c:v>
                </c:pt>
                <c:pt idx="3">
                  <c:v>FY 2010</c:v>
                </c:pt>
                <c:pt idx="4">
                  <c:v>FY 2011</c:v>
                </c:pt>
                <c:pt idx="5">
                  <c:v>FY 2012</c:v>
                </c:pt>
                <c:pt idx="6">
                  <c:v>FY 2013</c:v>
                </c:pt>
              </c:strCache>
            </c:strRef>
          </c:cat>
          <c:val>
            <c:numRef>
              <c:f>Sheet1!$C$2:$C$8</c:f>
              <c:numCache>
                <c:formatCode>General</c:formatCode>
                <c:ptCount val="7"/>
                <c:pt idx="0">
                  <c:v>479.3</c:v>
                </c:pt>
                <c:pt idx="1">
                  <c:v>504.5</c:v>
                </c:pt>
                <c:pt idx="2">
                  <c:v>584.70000000000005</c:v>
                </c:pt>
                <c:pt idx="3">
                  <c:v>522.9</c:v>
                </c:pt>
                <c:pt idx="4">
                  <c:v>545.20000000000005</c:v>
                </c:pt>
                <c:pt idx="5">
                  <c:v>629.5</c:v>
                </c:pt>
                <c:pt idx="6">
                  <c:v>512.9</c:v>
                </c:pt>
              </c:numCache>
            </c:numRef>
          </c:val>
        </c:ser>
        <c:marker val="1"/>
        <c:axId val="97596160"/>
        <c:axId val="97589888"/>
      </c:lineChart>
      <c:catAx>
        <c:axId val="97700864"/>
        <c:scaling>
          <c:orientation val="minMax"/>
        </c:scaling>
        <c:axPos val="b"/>
        <c:tickLblPos val="nextTo"/>
        <c:txPr>
          <a:bodyPr rot="5400000" vert="horz"/>
          <a:lstStyle/>
          <a:p>
            <a:pPr>
              <a:defRPr>
                <a:solidFill>
                  <a:sysClr val="windowText" lastClr="000000"/>
                </a:solidFill>
              </a:defRPr>
            </a:pPr>
            <a:endParaRPr lang="en-US"/>
          </a:p>
        </c:txPr>
        <c:crossAx val="97587968"/>
        <c:crosses val="autoZero"/>
        <c:auto val="1"/>
        <c:lblAlgn val="ctr"/>
        <c:lblOffset val="100"/>
      </c:catAx>
      <c:valAx>
        <c:axId val="97587968"/>
        <c:scaling>
          <c:orientation val="minMax"/>
          <c:max val="9750"/>
          <c:min val="6750"/>
        </c:scaling>
        <c:axPos val="l"/>
        <c:majorGridlines/>
        <c:title>
          <c:tx>
            <c:rich>
              <a:bodyPr rot="-5400000" vert="horz"/>
              <a:lstStyle/>
              <a:p>
                <a:pPr>
                  <a:defRPr>
                    <a:latin typeface="Arial" pitchFamily="34" charset="0"/>
                    <a:cs typeface="Arial" pitchFamily="34" charset="0"/>
                  </a:defRPr>
                </a:pPr>
                <a:r>
                  <a:rPr lang="en-US" dirty="0" smtClean="0">
                    <a:latin typeface="Arial" pitchFamily="34" charset="0"/>
                    <a:cs typeface="Arial" pitchFamily="34" charset="0"/>
                  </a:rPr>
                  <a:t>Net</a:t>
                </a:r>
                <a:r>
                  <a:rPr lang="en-US" baseline="0" dirty="0" smtClean="0">
                    <a:latin typeface="Arial" pitchFamily="34" charset="0"/>
                    <a:cs typeface="Arial" pitchFamily="34" charset="0"/>
                  </a:rPr>
                  <a:t> GR</a:t>
                </a:r>
                <a:endParaRPr lang="en-US" dirty="0">
                  <a:latin typeface="Arial" pitchFamily="34" charset="0"/>
                  <a:cs typeface="Arial" pitchFamily="34" charset="0"/>
                </a:endParaRPr>
              </a:p>
            </c:rich>
          </c:tx>
        </c:title>
        <c:numFmt formatCode="#,##0" sourceLinked="0"/>
        <c:tickLblPos val="nextTo"/>
        <c:spPr>
          <a:noFill/>
        </c:spPr>
        <c:txPr>
          <a:bodyPr/>
          <a:lstStyle/>
          <a:p>
            <a:pPr>
              <a:defRPr b="0">
                <a:solidFill>
                  <a:srgbClr val="C00000"/>
                </a:solidFill>
                <a:effectLst/>
                <a:latin typeface="Arial" pitchFamily="34" charset="0"/>
                <a:cs typeface="Arial" pitchFamily="34" charset="0"/>
              </a:defRPr>
            </a:pPr>
            <a:endParaRPr lang="en-US"/>
          </a:p>
        </c:txPr>
        <c:crossAx val="97700864"/>
        <c:crosses val="autoZero"/>
        <c:crossBetween val="between"/>
        <c:majorUnit val="600"/>
      </c:valAx>
      <c:valAx>
        <c:axId val="97589888"/>
        <c:scaling>
          <c:orientation val="minMax"/>
          <c:max val="650"/>
          <c:min val="450"/>
        </c:scaling>
        <c:axPos val="r"/>
        <c:title>
          <c:tx>
            <c:rich>
              <a:bodyPr rot="5400000" vert="horz"/>
              <a:lstStyle/>
              <a:p>
                <a:pPr>
                  <a:defRPr>
                    <a:latin typeface="Arial" pitchFamily="34" charset="0"/>
                    <a:cs typeface="Arial" pitchFamily="34" charset="0"/>
                  </a:defRPr>
                </a:pPr>
                <a:r>
                  <a:rPr lang="en-US" dirty="0" smtClean="0">
                    <a:latin typeface="Arial" pitchFamily="34" charset="0"/>
                    <a:cs typeface="Arial" pitchFamily="34" charset="0"/>
                  </a:rPr>
                  <a:t>Tax Credits</a:t>
                </a:r>
                <a:endParaRPr lang="en-US" dirty="0">
                  <a:latin typeface="Arial" pitchFamily="34" charset="0"/>
                  <a:cs typeface="Arial" pitchFamily="34" charset="0"/>
                </a:endParaRPr>
              </a:p>
            </c:rich>
          </c:tx>
        </c:title>
        <c:numFmt formatCode="General" sourceLinked="1"/>
        <c:tickLblPos val="nextTo"/>
        <c:txPr>
          <a:bodyPr/>
          <a:lstStyle/>
          <a:p>
            <a:pPr>
              <a:defRPr>
                <a:solidFill>
                  <a:schemeClr val="tx2">
                    <a:lumMod val="25000"/>
                  </a:schemeClr>
                </a:solidFill>
                <a:effectLst/>
                <a:latin typeface="Arial" pitchFamily="34" charset="0"/>
                <a:cs typeface="Arial" pitchFamily="34" charset="0"/>
              </a:defRPr>
            </a:pPr>
            <a:endParaRPr lang="en-US"/>
          </a:p>
        </c:txPr>
        <c:crossAx val="97596160"/>
        <c:crosses val="max"/>
        <c:crossBetween val="between"/>
        <c:majorUnit val="50"/>
      </c:valAx>
      <c:catAx>
        <c:axId val="97596160"/>
        <c:scaling>
          <c:orientation val="minMax"/>
        </c:scaling>
        <c:delete val="1"/>
        <c:axPos val="b"/>
        <c:tickLblPos val="none"/>
        <c:crossAx val="97589888"/>
        <c:crosses val="autoZero"/>
        <c:auto val="1"/>
        <c:lblAlgn val="ctr"/>
        <c:lblOffset val="100"/>
      </c:catAx>
    </c:plotArea>
    <c:legend>
      <c:legendPos val="b"/>
      <c:spPr>
        <a:solidFill>
          <a:schemeClr val="bg1"/>
        </a:solidFill>
        <a:ln>
          <a:solidFill>
            <a:schemeClr val="accent1"/>
          </a:solidFill>
        </a:ln>
      </c:spPr>
      <c:txPr>
        <a:bodyPr/>
        <a:lstStyle/>
        <a:p>
          <a:pPr>
            <a:defRPr>
              <a:solidFill>
                <a:schemeClr val="tx1"/>
              </a:solidFill>
              <a:latin typeface="Arial" pitchFamily="34" charset="0"/>
              <a:cs typeface="Arial" pitchFamily="34" charset="0"/>
            </a:defRPr>
          </a:pPr>
          <a:endParaRPr lang="en-US"/>
        </a:p>
      </c:txPr>
    </c:legend>
    <c:plotVisOnly val="1"/>
  </c:chart>
  <c:spPr>
    <a:effectLst/>
  </c:spPr>
  <c:txPr>
    <a:bodyPr/>
    <a:lstStyle/>
    <a:p>
      <a:pPr>
        <a:defRPr sz="1800">
          <a:solidFill>
            <a:schemeClr val="bg1"/>
          </a:solidFil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dirty="0"/>
          </a:p>
        </p:txBody>
      </p:sp>
      <p:sp>
        <p:nvSpPr>
          <p:cNvPr id="3" name="Date Placeholder 2"/>
          <p:cNvSpPr>
            <a:spLocks noGrp="1"/>
          </p:cNvSpPr>
          <p:nvPr>
            <p:ph type="dt" sz="quarter" idx="1"/>
          </p:nvPr>
        </p:nvSpPr>
        <p:spPr>
          <a:xfrm>
            <a:off x="3977531" y="0"/>
            <a:ext cx="3043979" cy="465773"/>
          </a:xfrm>
          <a:prstGeom prst="rect">
            <a:avLst/>
          </a:prstGeom>
        </p:spPr>
        <p:txBody>
          <a:bodyPr vert="horz" lIns="91577" tIns="45789" rIns="91577" bIns="45789" rtlCol="0"/>
          <a:lstStyle>
            <a:lvl1pPr algn="r">
              <a:defRPr sz="1200"/>
            </a:lvl1pPr>
          </a:lstStyle>
          <a:p>
            <a:fld id="{F7A5CE7A-D391-48AA-B2E3-5B4CFFD946F8}" type="datetimeFigureOut">
              <a:rPr lang="en-US" smtClean="0"/>
              <a:pPr/>
              <a:t>6/16/2014</a:t>
            </a:fld>
            <a:endParaRPr lang="en-US" dirty="0"/>
          </a:p>
        </p:txBody>
      </p:sp>
      <p:sp>
        <p:nvSpPr>
          <p:cNvPr id="4" name="Footer Placeholder 3"/>
          <p:cNvSpPr>
            <a:spLocks noGrp="1"/>
          </p:cNvSpPr>
          <p:nvPr>
            <p:ph type="ftr" sz="quarter" idx="2"/>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1" y="8841738"/>
            <a:ext cx="3043979" cy="465773"/>
          </a:xfrm>
          <a:prstGeom prst="rect">
            <a:avLst/>
          </a:prstGeom>
        </p:spPr>
        <p:txBody>
          <a:bodyPr vert="horz" lIns="91577" tIns="45789" rIns="91577" bIns="45789" rtlCol="0" anchor="b"/>
          <a:lstStyle>
            <a:lvl1pPr algn="r">
              <a:defRPr sz="1200"/>
            </a:lvl1pPr>
          </a:lstStyle>
          <a:p>
            <a:fld id="{146705D3-DD07-4018-9576-569F8D21CD9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EC65DA1D-EB3C-4588-8D33-833E1B513112}" type="datetimeFigureOut">
              <a:rPr lang="en-US" smtClean="0"/>
              <a:pPr/>
              <a:t>6/16/2014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8A4712B8-E20C-46CE-AA90-94F97C48940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1</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27</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85863" y="698500"/>
            <a:ext cx="4652962" cy="3489325"/>
          </a:xfrm>
          <a:ln/>
        </p:spPr>
      </p:sp>
      <p:sp>
        <p:nvSpPr>
          <p:cNvPr id="27651" name="Notes Placeholder 2"/>
          <p:cNvSpPr>
            <a:spLocks noGrp="1"/>
          </p:cNvSpPr>
          <p:nvPr>
            <p:ph type="body" idx="1"/>
          </p:nvPr>
        </p:nvSpPr>
        <p:spPr>
          <a:noFill/>
          <a:ln/>
        </p:spPr>
        <p:txBody>
          <a:bodyPr/>
          <a:lstStyle/>
          <a:p>
            <a:endParaRPr lang="en-US" sz="1400" dirty="0" smtClean="0">
              <a:cs typeface="Arial" charset="0"/>
            </a:endParaRPr>
          </a:p>
        </p:txBody>
      </p:sp>
      <p:sp>
        <p:nvSpPr>
          <p:cNvPr id="27652" name="Slide Number Placeholder 3"/>
          <p:cNvSpPr>
            <a:spLocks noGrp="1"/>
          </p:cNvSpPr>
          <p:nvPr>
            <p:ph type="sldNum" sz="quarter" idx="5"/>
          </p:nvPr>
        </p:nvSpPr>
        <p:spPr>
          <a:noFill/>
        </p:spPr>
        <p:txBody>
          <a:bodyPr/>
          <a:lstStyle/>
          <a:p>
            <a:fld id="{B571F096-86B1-4696-A791-58F7174784A7}" type="slidenum">
              <a:rPr lang="en-US" smtClean="0"/>
              <a:pPr/>
              <a:t>4</a:t>
            </a:fld>
            <a:endParaRPr lang="en-US" dirty="0" smtClean="0"/>
          </a:p>
        </p:txBody>
      </p:sp>
      <p:sp>
        <p:nvSpPr>
          <p:cNvPr id="6" name="Date Placeholder 5"/>
          <p:cNvSpPr>
            <a:spLocks noGrp="1"/>
          </p:cNvSpPr>
          <p:nvPr>
            <p:ph type="dt" idx="10"/>
          </p:nvPr>
        </p:nvSpPr>
        <p:spPr/>
        <p:txBody>
          <a:bodyPr/>
          <a:lstStyle/>
          <a:p>
            <a:pPr>
              <a:defRPr/>
            </a:pPr>
            <a:r>
              <a:rPr lang="en-US" dirty="0" smtClean="0"/>
              <a:t>September 2010</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pPr>
              <a:defRPr/>
            </a:pPr>
            <a:fld id="{AECB1090-02C2-4886-90F0-C810C724BA5A}" type="slidenum">
              <a:rPr lang="en-US" smtClean="0"/>
              <a:pPr>
                <a:defRPr/>
              </a:pPr>
              <a:t>10</a:t>
            </a:fld>
            <a:endParaRPr lang="en-US" dirty="0"/>
          </a:p>
        </p:txBody>
      </p:sp>
      <p:sp>
        <p:nvSpPr>
          <p:cNvPr id="6" name="Date Placeholder 5"/>
          <p:cNvSpPr>
            <a:spLocks noGrp="1"/>
          </p:cNvSpPr>
          <p:nvPr>
            <p:ph type="dt" idx="12"/>
          </p:nvPr>
        </p:nvSpPr>
        <p:spPr/>
        <p:txBody>
          <a:bodyPr/>
          <a:lstStyle/>
          <a:p>
            <a:pPr>
              <a:defRPr/>
            </a:pPr>
            <a:r>
              <a:rPr lang="en-US" dirty="0" smtClean="0"/>
              <a:t>September 2010</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April 2010</a:t>
            </a:r>
            <a:endParaRPr lang="en-US" dirty="0"/>
          </a:p>
        </p:txBody>
      </p:sp>
      <p:sp>
        <p:nvSpPr>
          <p:cNvPr id="5" name="Slide Number Placeholder 4"/>
          <p:cNvSpPr>
            <a:spLocks noGrp="1"/>
          </p:cNvSpPr>
          <p:nvPr>
            <p:ph type="sldNum" sz="quarter" idx="11"/>
          </p:nvPr>
        </p:nvSpPr>
        <p:spPr/>
        <p:txBody>
          <a:bodyPr/>
          <a:lstStyle/>
          <a:p>
            <a:pPr>
              <a:defRPr/>
            </a:pPr>
            <a:fld id="{AECB1090-02C2-4886-90F0-C810C724BA5A}" type="slidenum">
              <a:rPr lang="en-US" smtClean="0"/>
              <a:pPr>
                <a:defRPr/>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April 2010</a:t>
            </a:r>
            <a:endParaRPr lang="en-US" dirty="0"/>
          </a:p>
        </p:txBody>
      </p:sp>
      <p:sp>
        <p:nvSpPr>
          <p:cNvPr id="5" name="Slide Number Placeholder 4"/>
          <p:cNvSpPr>
            <a:spLocks noGrp="1"/>
          </p:cNvSpPr>
          <p:nvPr>
            <p:ph type="sldNum" sz="quarter" idx="11"/>
          </p:nvPr>
        </p:nvSpPr>
        <p:spPr/>
        <p:txBody>
          <a:bodyPr/>
          <a:lstStyle/>
          <a:p>
            <a:pPr>
              <a:defRPr/>
            </a:pPr>
            <a:fld id="{AECB1090-02C2-4886-90F0-C810C724BA5A}" type="slidenum">
              <a:rPr lang="en-US" smtClean="0"/>
              <a:pPr>
                <a:defRPr/>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23</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24</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25</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26</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6ED95D-000F-4E3E-B188-10B8C019F434}" type="datetime1">
              <a:rPr lang="en-US" smtClean="0"/>
              <a:pPr/>
              <a:t>6/16/2014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5DEFD2-F822-49F9-8C6F-B93C764ED773}" type="datetime1">
              <a:rPr lang="en-US" smtClean="0"/>
              <a:pPr/>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CA5A59-D978-4992-B7E9-A66B2D9FEC26}" type="datetime1">
              <a:rPr lang="en-US" smtClean="0"/>
              <a:pPr/>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F8BF33-68FD-4F42-B130-FF176A34BD3A}" type="datetime1">
              <a:rPr lang="en-US" smtClean="0"/>
              <a:pPr/>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E33E47-0D41-4113-96E2-FCF093E06309}" type="datetime1">
              <a:rPr lang="en-US" smtClean="0"/>
              <a:pPr/>
              <a:t>6/16/2014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4686F4-FFED-4052-9988-54968F9E2548}" type="datetime1">
              <a:rPr lang="en-US" smtClean="0"/>
              <a:pPr/>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F39961-491A-412F-B0E1-BD88E0D0253F}" type="datetime1">
              <a:rPr lang="en-US" smtClean="0"/>
              <a:pPr/>
              <a:t>6/16/2014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EBFEAA-67EB-4E69-9B2B-E35BA56AD441}" type="datetime1">
              <a:rPr lang="en-US" smtClean="0"/>
              <a:pPr/>
              <a:t>6/16/2014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7E133-DC65-429F-8BA4-128DEB57E7C8}" type="datetime1">
              <a:rPr lang="en-US" smtClean="0"/>
              <a:pPr/>
              <a:t>6/16/2014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621150-F282-421A-8EB8-10277D62D4C5}" type="datetime1">
              <a:rPr lang="en-US" smtClean="0"/>
              <a:pPr/>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3D386F-A182-46AA-85E7-88A2F2ED8143}" type="datetime1">
              <a:rPr lang="en-US" smtClean="0"/>
              <a:pPr/>
              <a:t>6/16/2014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EB25BED-CB2C-4EA6-A476-64D9EFCC272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DCB031-9154-4C74-A948-83F194BE5F30}" type="datetime1">
              <a:rPr lang="en-US" smtClean="0"/>
              <a:pPr/>
              <a:t>6/16/2014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B25BED-CB2C-4EA6-A476-64D9EFCC272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1"/>
            <a:ext cx="8229600" cy="20955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2"/>
            <a:ext cx="8229600" cy="5334000"/>
          </a:xfrm>
        </p:spPr>
        <p:txBody>
          <a:bodyPr/>
          <a:lstStyle/>
          <a:p>
            <a:pPr algn="ctr">
              <a:buNone/>
              <a:defRPr/>
            </a:pPr>
            <a:endParaRPr lang="en-US" sz="4000" b="1" dirty="0" smtClean="0">
              <a:effectLst>
                <a:outerShdw blurRad="38100" dist="38100" dir="2700000" algn="tl">
                  <a:srgbClr val="000000">
                    <a:alpha val="43137"/>
                  </a:srgbClr>
                </a:outerShdw>
              </a:effectLst>
              <a:latin typeface="Arial" pitchFamily="34" charset="0"/>
              <a:cs typeface="Arial" pitchFamily="34" charset="0"/>
            </a:endParaRPr>
          </a:p>
          <a:p>
            <a:pPr algn="ctr">
              <a:buNone/>
              <a:defRPr/>
            </a:pPr>
            <a:r>
              <a:rPr lang="en-US" sz="4400" b="1" dirty="0" smtClean="0">
                <a:effectLst>
                  <a:outerShdw blurRad="38100" dist="38100" dir="2700000" algn="tl">
                    <a:srgbClr val="000000">
                      <a:alpha val="43137"/>
                    </a:srgbClr>
                  </a:outerShdw>
                </a:effectLst>
                <a:latin typeface="Arial" pitchFamily="34" charset="0"/>
                <a:cs typeface="Arial" pitchFamily="34" charset="0"/>
              </a:rPr>
              <a:t>Missouri</a:t>
            </a:r>
          </a:p>
          <a:p>
            <a:pPr algn="ctr">
              <a:buNone/>
              <a:defRPr/>
            </a:pPr>
            <a:r>
              <a:rPr lang="en-US" sz="4400" b="1" dirty="0" smtClean="0">
                <a:effectLst>
                  <a:outerShdw blurRad="38100" dist="38100" dir="2700000" algn="tl">
                    <a:srgbClr val="000000">
                      <a:alpha val="43137"/>
                    </a:srgbClr>
                  </a:outerShdw>
                </a:effectLst>
                <a:latin typeface="Arial" pitchFamily="34" charset="0"/>
                <a:cs typeface="Arial" pitchFamily="34" charset="0"/>
              </a:rPr>
              <a:t>Fiscal Update</a:t>
            </a:r>
          </a:p>
          <a:p>
            <a:pPr algn="ctr">
              <a:buNone/>
              <a:defRPr/>
            </a:pPr>
            <a:r>
              <a:rPr lang="en-US" sz="2800" b="1" dirty="0" smtClean="0">
                <a:effectLst>
                  <a:outerShdw blurRad="38100" dist="38100" dir="2700000" algn="tl">
                    <a:srgbClr val="000000">
                      <a:alpha val="43137"/>
                    </a:srgbClr>
                  </a:outerShdw>
                </a:effectLst>
                <a:latin typeface="Arial" pitchFamily="34" charset="0"/>
                <a:cs typeface="Arial" pitchFamily="34" charset="0"/>
              </a:rPr>
              <a:t> </a:t>
            </a:r>
          </a:p>
          <a:p>
            <a:pPr algn="ctr">
              <a:buNone/>
              <a:defRPr/>
            </a:pPr>
            <a:r>
              <a:rPr lang="en-US" sz="2800" b="1" dirty="0" smtClean="0">
                <a:effectLst>
                  <a:outerShdw blurRad="38100" dist="38100" dir="2700000" algn="tl">
                    <a:srgbClr val="000000">
                      <a:alpha val="43137"/>
                    </a:srgbClr>
                  </a:outerShdw>
                </a:effectLst>
                <a:latin typeface="Arial" pitchFamily="34" charset="0"/>
                <a:cs typeface="Arial" pitchFamily="34" charset="0"/>
              </a:rPr>
              <a:t> </a:t>
            </a:r>
          </a:p>
          <a:p>
            <a:pPr algn="ctr">
              <a:buNone/>
              <a:defRPr/>
            </a:pPr>
            <a:r>
              <a:rPr lang="en-US" sz="2800" b="1" dirty="0" smtClean="0">
                <a:effectLst>
                  <a:outerShdw blurRad="38100" dist="38100" dir="2700000" algn="tl">
                    <a:srgbClr val="000000">
                      <a:alpha val="43137"/>
                    </a:srgbClr>
                  </a:outerShdw>
                </a:effectLst>
                <a:latin typeface="Arial" pitchFamily="34" charset="0"/>
                <a:cs typeface="Arial" pitchFamily="34" charset="0"/>
              </a:rPr>
              <a:t>June 2014</a:t>
            </a:r>
          </a:p>
          <a:p>
            <a:pPr algn="ctr">
              <a:buNone/>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EB25BED-CB2C-4EA6-A476-64D9EFCC272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10</a:t>
            </a:fld>
            <a:endParaRPr lang="en-US" dirty="0"/>
          </a:p>
        </p:txBody>
      </p:sp>
      <p:sp>
        <p:nvSpPr>
          <p:cNvPr id="6" name="TextBox 5"/>
          <p:cNvSpPr txBox="1"/>
          <p:nvPr/>
        </p:nvSpPr>
        <p:spPr>
          <a:xfrm>
            <a:off x="3429000" y="1383268"/>
            <a:ext cx="2362200" cy="369332"/>
          </a:xfrm>
          <a:prstGeom prst="rect">
            <a:avLst/>
          </a:prstGeom>
          <a:noFill/>
        </p:spPr>
        <p:txBody>
          <a:bodyPr wrap="square" rtlCol="0">
            <a:spAutoFit/>
          </a:bodyPr>
          <a:lstStyle/>
          <a:p>
            <a:pPr algn="ctr"/>
            <a:r>
              <a:rPr lang="en-US" b="1" dirty="0" smtClean="0">
                <a:latin typeface="Arial" pitchFamily="34" charset="0"/>
                <a:cs typeface="Arial" pitchFamily="34" charset="0"/>
              </a:rPr>
              <a:t>Total  $8,082.7</a:t>
            </a:r>
            <a:endParaRPr lang="en-US" b="1" dirty="0">
              <a:latin typeface="Arial" pitchFamily="34" charset="0"/>
              <a:cs typeface="Arial" pitchFamily="34" charset="0"/>
            </a:endParaRPr>
          </a:p>
        </p:txBody>
      </p:sp>
      <p:sp>
        <p:nvSpPr>
          <p:cNvPr id="7" name="TextBox 6"/>
          <p:cNvSpPr txBox="1"/>
          <p:nvPr/>
        </p:nvSpPr>
        <p:spPr>
          <a:xfrm>
            <a:off x="609600" y="663714"/>
            <a:ext cx="8077200" cy="707886"/>
          </a:xfrm>
          <a:prstGeom prst="rect">
            <a:avLst/>
          </a:prstGeom>
          <a:noFill/>
        </p:spPr>
        <p:txBody>
          <a:bodyPr wrap="square" rtlCol="0">
            <a:spAutoFit/>
          </a:bodyPr>
          <a:lstStyle/>
          <a:p>
            <a:pPr algn="ctr"/>
            <a:r>
              <a:rPr lang="en-US" sz="2400" b="1" dirty="0" smtClean="0">
                <a:latin typeface="Arial" pitchFamily="34" charset="0"/>
                <a:cs typeface="Arial" pitchFamily="34" charset="0"/>
              </a:rPr>
              <a:t>FY 2013 NET GENERAL REVENUE COLLECTIONS</a:t>
            </a:r>
          </a:p>
          <a:p>
            <a:pPr algn="ctr"/>
            <a:r>
              <a:rPr lang="en-US" sz="1600" dirty="0" smtClean="0">
                <a:latin typeface="Arial" pitchFamily="34" charset="0"/>
                <a:cs typeface="Arial" pitchFamily="34" charset="0"/>
              </a:rPr>
              <a:t>($ in millions)</a:t>
            </a:r>
            <a:endParaRPr lang="en-US" sz="1600" dirty="0">
              <a:latin typeface="Arial" pitchFamily="34" charset="0"/>
              <a:cs typeface="Arial" pitchFamily="34" charset="0"/>
            </a:endParaRPr>
          </a:p>
        </p:txBody>
      </p:sp>
      <p:graphicFrame>
        <p:nvGraphicFramePr>
          <p:cNvPr id="8" name="Chart 7"/>
          <p:cNvGraphicFramePr/>
          <p:nvPr/>
        </p:nvGraphicFramePr>
        <p:xfrm>
          <a:off x="762000" y="1828800"/>
          <a:ext cx="73152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85800" y="6248400"/>
            <a:ext cx="7467600" cy="307777"/>
          </a:xfrm>
          <a:prstGeom prst="rect">
            <a:avLst/>
          </a:prstGeom>
          <a:noFill/>
        </p:spPr>
        <p:txBody>
          <a:bodyPr wrap="square" rtlCol="0">
            <a:spAutoFit/>
          </a:bodyPr>
          <a:lstStyle/>
          <a:p>
            <a:r>
              <a:rPr lang="en-US" sz="1400" dirty="0" smtClean="0"/>
              <a:t> </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457200" y="1447800"/>
          <a:ext cx="7848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fld id="{1EB25BED-CB2C-4EA6-A476-64D9EFCC272D}" type="slidenum">
              <a:rPr lang="en-US" smtClean="0"/>
              <a:pPr/>
              <a:t>11</a:t>
            </a:fld>
            <a:endParaRPr lang="en-US" dirty="0"/>
          </a:p>
        </p:txBody>
      </p:sp>
      <p:sp>
        <p:nvSpPr>
          <p:cNvPr id="5" name="TextBox 4"/>
          <p:cNvSpPr txBox="1"/>
          <p:nvPr/>
        </p:nvSpPr>
        <p:spPr>
          <a:xfrm>
            <a:off x="0" y="634425"/>
            <a:ext cx="9144000" cy="584775"/>
          </a:xfrm>
          <a:prstGeom prst="rect">
            <a:avLst/>
          </a:prstGeom>
          <a:noFill/>
        </p:spPr>
        <p:txBody>
          <a:bodyPr wrap="square" rtlCol="0">
            <a:spAutoFit/>
          </a:bodyPr>
          <a:lstStyle/>
          <a:p>
            <a:pPr algn="ctr"/>
            <a:r>
              <a:rPr lang="en-US" sz="3200" b="1" dirty="0" smtClean="0">
                <a:latin typeface="Arial" pitchFamily="34" charset="0"/>
                <a:cs typeface="Arial" pitchFamily="34" charset="0"/>
              </a:rPr>
              <a:t>MO General Revenue Collections</a:t>
            </a:r>
            <a:endParaRPr lang="en-US"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sz="3200" b="1" dirty="0" smtClean="0">
                <a:solidFill>
                  <a:schemeClr val="tx1"/>
                </a:solidFill>
                <a:latin typeface="Arial" pitchFamily="34" charset="0"/>
                <a:cs typeface="Arial" pitchFamily="34" charset="0"/>
              </a:rPr>
              <a:t>General Revenue as % of Personal Income</a:t>
            </a:r>
            <a:endParaRPr lang="en-US" sz="3200" b="1" dirty="0">
              <a:solidFill>
                <a:schemeClr val="tx1"/>
              </a:solidFill>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1"/>
          <a:ext cx="82296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12</a:t>
            </a:fld>
            <a:endParaRPr lang="en-US" dirty="0"/>
          </a:p>
        </p:txBody>
      </p:sp>
      <p:sp>
        <p:nvSpPr>
          <p:cNvPr id="5" name="TextBox 4"/>
          <p:cNvSpPr txBox="1"/>
          <p:nvPr/>
        </p:nvSpPr>
        <p:spPr>
          <a:xfrm>
            <a:off x="304800" y="6477000"/>
            <a:ext cx="8686800" cy="276999"/>
          </a:xfrm>
          <a:prstGeom prst="rect">
            <a:avLst/>
          </a:prstGeom>
          <a:noFill/>
        </p:spPr>
        <p:txBody>
          <a:bodyPr wrap="square" rtlCol="0">
            <a:spAutoFit/>
          </a:bodyPr>
          <a:lstStyle/>
          <a:p>
            <a:r>
              <a:rPr lang="en-US" sz="1200" dirty="0" smtClean="0"/>
              <a:t>.</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09600" y="533400"/>
          <a:ext cx="78486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81200" y="1752600"/>
            <a:ext cx="2057400" cy="307777"/>
          </a:xfrm>
          <a:prstGeom prst="rect">
            <a:avLst/>
          </a:prstGeom>
          <a:noFill/>
        </p:spPr>
        <p:txBody>
          <a:bodyPr wrap="square" rtlCol="0">
            <a:spAutoFit/>
          </a:bodyPr>
          <a:lstStyle/>
          <a:p>
            <a:r>
              <a:rPr lang="en-US" sz="1400" i="1" dirty="0" smtClean="0">
                <a:solidFill>
                  <a:schemeClr val="bg1"/>
                </a:solidFill>
              </a:rPr>
              <a:t>Figures in millions</a:t>
            </a:r>
            <a:endParaRPr lang="en-US" sz="1400" i="1" dirty="0">
              <a:solidFill>
                <a:schemeClr val="bg1"/>
              </a:solidFill>
            </a:endParaRPr>
          </a:p>
        </p:txBody>
      </p:sp>
      <p:sp>
        <p:nvSpPr>
          <p:cNvPr id="7" name="Slide Number Placeholder 6"/>
          <p:cNvSpPr>
            <a:spLocks noGrp="1"/>
          </p:cNvSpPr>
          <p:nvPr>
            <p:ph type="sldNum" sz="quarter" idx="12"/>
          </p:nvPr>
        </p:nvSpPr>
        <p:spPr/>
        <p:txBody>
          <a:bodyPr/>
          <a:lstStyle/>
          <a:p>
            <a:pPr>
              <a:defRPr/>
            </a:pPr>
            <a:fld id="{316179EE-67FE-4269-9B11-3FDBE548FABE}" type="slidenum">
              <a:rPr lang="en-US" smtClean="0">
                <a:solidFill>
                  <a:schemeClr val="tx1"/>
                </a:solidFill>
              </a:rPr>
              <a:pPr>
                <a:defRPr/>
              </a:pPr>
              <a:t>13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56488"/>
          </a:xfrm>
        </p:spPr>
        <p:txBody>
          <a:bodyPr>
            <a:normAutofit/>
          </a:bodyPr>
          <a:lstStyle/>
          <a:p>
            <a:pPr algn="ctr"/>
            <a:r>
              <a:rPr lang="en-US" sz="3600" b="1" dirty="0" smtClean="0">
                <a:solidFill>
                  <a:schemeClr val="tx1"/>
                </a:solidFill>
                <a:latin typeface="Arial" pitchFamily="34" charset="0"/>
                <a:cs typeface="Arial" pitchFamily="34" charset="0"/>
              </a:rPr>
              <a:t>State Spending Update</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935480"/>
            <a:ext cx="8229600" cy="4160520"/>
          </a:xfrm>
        </p:spPr>
        <p:txBody>
          <a:bodyPr/>
          <a:lstStyle/>
          <a:p>
            <a:pPr>
              <a:buNone/>
            </a:pPr>
            <a:endParaRPr lang="en-US" dirty="0" smtClean="0">
              <a:latin typeface="Arial" pitchFamily="34" charset="0"/>
              <a:cs typeface="Arial" pitchFamily="34" charset="0"/>
            </a:endParaRPr>
          </a:p>
          <a:p>
            <a:r>
              <a:rPr lang="en-US" sz="3200" dirty="0" smtClean="0">
                <a:latin typeface="Arial" pitchFamily="34" charset="0"/>
                <a:cs typeface="Arial" pitchFamily="34" charset="0"/>
              </a:rPr>
              <a:t>The official spending pie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Key Initiatives</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Summary of Savings</a:t>
            </a:r>
          </a:p>
          <a:p>
            <a:pPr>
              <a:buNone/>
            </a:pP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EB25BED-CB2C-4EA6-A476-64D9EFCC272D}"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2014 General Revenue Operating Budget </a:t>
            </a:r>
          </a:p>
          <a:p>
            <a:pPr algn="ctr"/>
            <a:r>
              <a:rPr lang="en-US" sz="2400" dirty="0" smtClean="0">
                <a:latin typeface="Arial" pitchFamily="34" charset="0"/>
                <a:cs typeface="Arial" pitchFamily="34" charset="0"/>
              </a:rPr>
              <a:t>Total Appropriations  $8.28 Billion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8288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2015 General Revenue Operating Budget </a:t>
            </a:r>
          </a:p>
          <a:p>
            <a:pPr algn="ctr"/>
            <a:r>
              <a:rPr lang="en-US" sz="2400" dirty="0" smtClean="0">
                <a:latin typeface="Arial" pitchFamily="34" charset="0"/>
                <a:cs typeface="Arial" pitchFamily="34" charset="0"/>
              </a:rPr>
              <a:t>Total Appropriations  $8.84 Billion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7526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2014 General Revenue Higher Ed Budget </a:t>
            </a:r>
          </a:p>
          <a:p>
            <a:pPr algn="ctr"/>
            <a:r>
              <a:rPr lang="en-US" sz="2400" dirty="0" smtClean="0">
                <a:latin typeface="Arial" pitchFamily="34" charset="0"/>
                <a:cs typeface="Arial" pitchFamily="34" charset="0"/>
              </a:rPr>
              <a:t>Total Appropriations  $864 Million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7526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2015 General Revenue Higher Ed Budget </a:t>
            </a:r>
          </a:p>
          <a:p>
            <a:pPr algn="ctr"/>
            <a:r>
              <a:rPr lang="en-US" sz="2400" dirty="0" smtClean="0">
                <a:latin typeface="Arial" pitchFamily="34" charset="0"/>
                <a:cs typeface="Arial" pitchFamily="34" charset="0"/>
              </a:rPr>
              <a:t>Total Appropriations  $948 Million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6002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990600"/>
          </a:xfrm>
        </p:spPr>
        <p:txBody>
          <a:bodyPr>
            <a:normAutofit/>
          </a:bodyPr>
          <a:lstStyle/>
          <a:p>
            <a:pPr lvl="0" algn="ctr">
              <a:defRPr/>
            </a:pPr>
            <a:r>
              <a:rPr lang="en-US" sz="3600" b="1" dirty="0" smtClean="0">
                <a:solidFill>
                  <a:schemeClr val="tx1"/>
                </a:solidFill>
                <a:latin typeface="Arial" pitchFamily="34" charset="0"/>
                <a:cs typeface="Arial" pitchFamily="34" charset="0"/>
              </a:rPr>
              <a:t>Summary of Savings Since FY 2009</a:t>
            </a:r>
            <a:endParaRPr lang="en-US" sz="3600" dirty="0">
              <a:solidFill>
                <a:schemeClr val="tx1"/>
              </a:solidFill>
            </a:endParaRPr>
          </a:p>
        </p:txBody>
      </p:sp>
      <p:sp>
        <p:nvSpPr>
          <p:cNvPr id="5" name="Content Placeholder 4"/>
          <p:cNvSpPr>
            <a:spLocks noGrp="1"/>
          </p:cNvSpPr>
          <p:nvPr>
            <p:ph idx="1"/>
          </p:nvPr>
        </p:nvSpPr>
        <p:spPr>
          <a:xfrm>
            <a:off x="457200" y="1447800"/>
            <a:ext cx="8458200" cy="4876800"/>
          </a:xfrm>
        </p:spPr>
        <p:txBody>
          <a:bodyPr>
            <a:normAutofit fontScale="92500" lnSpcReduction="20000"/>
          </a:bodyPr>
          <a:lstStyle/>
          <a:p>
            <a:r>
              <a:rPr lang="en-US" sz="3200" dirty="0" smtClean="0">
                <a:latin typeface="Arial" pitchFamily="34" charset="0"/>
                <a:cs typeface="Arial" pitchFamily="34" charset="0"/>
              </a:rPr>
              <a:t>State reduced 4500 FTE.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Pension and Health Care reform. </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Medicaid - trend held to 3.7%, inc PTD, less than 2% without PTD.</a:t>
            </a:r>
          </a:p>
          <a:p>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11% reduction in leased space.</a:t>
            </a:r>
          </a:p>
          <a:p>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Energy usage down 22%. </a:t>
            </a:r>
          </a:p>
        </p:txBody>
      </p:sp>
      <p:sp>
        <p:nvSpPr>
          <p:cNvPr id="2" name="Slide Number Placeholder 1"/>
          <p:cNvSpPr>
            <a:spLocks noGrp="1"/>
          </p:cNvSpPr>
          <p:nvPr>
            <p:ph type="sldNum" sz="quarter" idx="12"/>
          </p:nvPr>
        </p:nvSpPr>
        <p:spPr/>
        <p:txBody>
          <a:bodyPr/>
          <a:lstStyle/>
          <a:p>
            <a:fld id="{1EB25BED-CB2C-4EA6-A476-64D9EFCC272D}" type="slidenum">
              <a:rPr lang="en-US" smtClean="0"/>
              <a:pPr/>
              <a:t>19</a:t>
            </a:fld>
            <a:endParaRPr lang="en-US" dirty="0"/>
          </a:p>
        </p:txBody>
      </p:sp>
      <p:sp>
        <p:nvSpPr>
          <p:cNvPr id="3" name="Title 1"/>
          <p:cNvSpPr txBox="1">
            <a:spLocks/>
          </p:cNvSpPr>
          <p:nvPr/>
        </p:nvSpPr>
        <p:spPr>
          <a:xfrm>
            <a:off x="0" y="609600"/>
            <a:ext cx="9144000" cy="856488"/>
          </a:xfrm>
          <a:prstGeom prst="rect">
            <a:avLst/>
          </a:prstGeom>
        </p:spPr>
        <p:txBody>
          <a:bodyPr>
            <a:noAutofit/>
          </a:bodyPr>
          <a:lstStyle/>
          <a:p>
            <a:pPr lvl="0" algn="ctr">
              <a:spcBef>
                <a:spcPct val="0"/>
              </a:spcBef>
              <a:defRPr/>
            </a:pP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Arial" pitchFamily="34" charset="0"/>
                <a:cs typeface="Arial" pitchFamily="34" charset="0"/>
              </a:rPr>
              <a:t>MISSOURI FISCAL UPDATE</a:t>
            </a:r>
            <a:br>
              <a:rPr lang="en-US" sz="3600" b="1" dirty="0" smtClean="0">
                <a:solidFill>
                  <a:schemeClr val="tx1"/>
                </a:solidFill>
                <a:latin typeface="Arial" pitchFamily="34" charset="0"/>
                <a:cs typeface="Arial" pitchFamily="34" charset="0"/>
              </a:rPr>
            </a:br>
            <a:r>
              <a:rPr lang="en-US" sz="3600" b="1" dirty="0" smtClean="0">
                <a:solidFill>
                  <a:schemeClr val="tx1"/>
                </a:solidFill>
                <a:latin typeface="Arial" pitchFamily="34" charset="0"/>
                <a:cs typeface="Arial" pitchFamily="34" charset="0"/>
              </a:rPr>
              <a:t>June 2014</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buNone/>
            </a:pPr>
            <a:endParaRPr lang="en-US" sz="2400" dirty="0" smtClean="0">
              <a:latin typeface="Arial" pitchFamily="34" charset="0"/>
              <a:cs typeface="Arial" pitchFamily="34" charset="0"/>
            </a:endParaRPr>
          </a:p>
          <a:p>
            <a:r>
              <a:rPr lang="en-US" sz="3200" dirty="0" smtClean="0">
                <a:latin typeface="Arial" pitchFamily="34" charset="0"/>
                <a:cs typeface="Arial" pitchFamily="34" charset="0"/>
              </a:rPr>
              <a:t>Economic Data – Actual &amp; Projected</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State Revenue Update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State Spending Update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Current Status and Future Outlook</a:t>
            </a: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990600"/>
          </a:xfrm>
        </p:spPr>
        <p:txBody>
          <a:bodyPr>
            <a:normAutofit/>
          </a:bodyPr>
          <a:lstStyle/>
          <a:p>
            <a:pPr lvl="0" algn="ctr">
              <a:defRPr/>
            </a:pPr>
            <a:r>
              <a:rPr lang="en-US" sz="3600" b="1" dirty="0" smtClean="0">
                <a:solidFill>
                  <a:schemeClr val="tx1"/>
                </a:solidFill>
                <a:latin typeface="Arial" pitchFamily="34" charset="0"/>
                <a:cs typeface="Arial" pitchFamily="34" charset="0"/>
              </a:rPr>
              <a:t>Summary of Savings Since FY 2009</a:t>
            </a:r>
            <a:endParaRPr lang="en-US" sz="3600" dirty="0">
              <a:solidFill>
                <a:schemeClr val="tx1"/>
              </a:solidFill>
            </a:endParaRPr>
          </a:p>
        </p:txBody>
      </p:sp>
      <p:sp>
        <p:nvSpPr>
          <p:cNvPr id="5" name="Content Placeholder 4"/>
          <p:cNvSpPr>
            <a:spLocks noGrp="1"/>
          </p:cNvSpPr>
          <p:nvPr>
            <p:ph idx="1"/>
          </p:nvPr>
        </p:nvSpPr>
        <p:spPr>
          <a:xfrm>
            <a:off x="457200" y="1447800"/>
            <a:ext cx="8458200" cy="4876800"/>
          </a:xfrm>
        </p:spPr>
        <p:txBody>
          <a:bodyPr>
            <a:normAutofit/>
          </a:bodyPr>
          <a:lstStyle/>
          <a:p>
            <a:pPr>
              <a:buNone/>
            </a:pPr>
            <a:r>
              <a:rPr lang="en-US" sz="2000" i="1" dirty="0" smtClean="0">
                <a:latin typeface="Arial" pitchFamily="34" charset="0"/>
                <a:cs typeface="Arial" pitchFamily="34" charset="0"/>
              </a:rPr>
              <a:t>(Continued)</a:t>
            </a:r>
          </a:p>
          <a:p>
            <a:r>
              <a:rPr lang="en-US" sz="3200" dirty="0" smtClean="0">
                <a:latin typeface="Arial" pitchFamily="34" charset="0"/>
                <a:cs typeface="Arial" pitchFamily="34" charset="0"/>
              </a:rPr>
              <a:t>Travel mileage down 8%.</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Debt Restructuring (PV savings $80M).</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Similar saving strategies by higher education institutions, schools, and other local entities.</a:t>
            </a:r>
          </a:p>
        </p:txBody>
      </p:sp>
      <p:sp>
        <p:nvSpPr>
          <p:cNvPr id="2" name="Slide Number Placeholder 1"/>
          <p:cNvSpPr>
            <a:spLocks noGrp="1"/>
          </p:cNvSpPr>
          <p:nvPr>
            <p:ph type="sldNum" sz="quarter" idx="12"/>
          </p:nvPr>
        </p:nvSpPr>
        <p:spPr/>
        <p:txBody>
          <a:bodyPr/>
          <a:lstStyle/>
          <a:p>
            <a:fld id="{1EB25BED-CB2C-4EA6-A476-64D9EFCC272D}" type="slidenum">
              <a:rPr lang="en-US" smtClean="0"/>
              <a:pPr/>
              <a:t>20</a:t>
            </a:fld>
            <a:endParaRPr lang="en-US" dirty="0"/>
          </a:p>
        </p:txBody>
      </p:sp>
      <p:sp>
        <p:nvSpPr>
          <p:cNvPr id="3" name="Title 1"/>
          <p:cNvSpPr txBox="1">
            <a:spLocks/>
          </p:cNvSpPr>
          <p:nvPr/>
        </p:nvSpPr>
        <p:spPr>
          <a:xfrm>
            <a:off x="0" y="609600"/>
            <a:ext cx="9144000" cy="856488"/>
          </a:xfrm>
          <a:prstGeom prst="rect">
            <a:avLst/>
          </a:prstGeom>
        </p:spPr>
        <p:txBody>
          <a:bodyPr>
            <a:noAutofit/>
          </a:bodyPr>
          <a:lstStyle/>
          <a:p>
            <a:pPr lvl="0" algn="ctr">
              <a:spcBef>
                <a:spcPct val="0"/>
              </a:spcBef>
              <a:defRPr/>
            </a:pP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295400"/>
          </a:xfrm>
        </p:spPr>
        <p:txBody>
          <a:bodyPr>
            <a:normAutofit/>
          </a:bodyPr>
          <a:lstStyle/>
          <a:p>
            <a:pPr lvl="0" algn="ctr">
              <a:defRPr/>
            </a:pPr>
            <a:r>
              <a:rPr lang="en-US" sz="3600" b="1" dirty="0" smtClean="0">
                <a:solidFill>
                  <a:schemeClr val="tx1"/>
                </a:solidFill>
                <a:latin typeface="Arial" pitchFamily="34" charset="0"/>
                <a:cs typeface="Arial" pitchFamily="34" charset="0"/>
              </a:rPr>
              <a:t>FY 2014 Budget – </a:t>
            </a:r>
            <a:br>
              <a:rPr lang="en-US" sz="3600" b="1" dirty="0" smtClean="0">
                <a:solidFill>
                  <a:schemeClr val="tx1"/>
                </a:solidFill>
                <a:latin typeface="Arial" pitchFamily="34" charset="0"/>
                <a:cs typeface="Arial" pitchFamily="34" charset="0"/>
              </a:rPr>
            </a:br>
            <a:r>
              <a:rPr lang="en-US" sz="3600" b="1" dirty="0" smtClean="0">
                <a:solidFill>
                  <a:schemeClr val="tx1"/>
                </a:solidFill>
                <a:latin typeface="Arial" pitchFamily="34" charset="0"/>
                <a:cs typeface="Arial" pitchFamily="34" charset="0"/>
              </a:rPr>
              <a:t>Key Initiatives</a:t>
            </a:r>
            <a:endParaRPr lang="en-US" sz="3600" dirty="0">
              <a:solidFill>
                <a:schemeClr val="tx1"/>
              </a:solidFill>
            </a:endParaRPr>
          </a:p>
        </p:txBody>
      </p:sp>
      <p:sp>
        <p:nvSpPr>
          <p:cNvPr id="5" name="Content Placeholder 4"/>
          <p:cNvSpPr>
            <a:spLocks noGrp="1"/>
          </p:cNvSpPr>
          <p:nvPr>
            <p:ph idx="1"/>
          </p:nvPr>
        </p:nvSpPr>
        <p:spPr>
          <a:xfrm>
            <a:off x="457200" y="1676400"/>
            <a:ext cx="8458200" cy="4648200"/>
          </a:xfrm>
        </p:spPr>
        <p:txBody>
          <a:bodyPr>
            <a:normAutofit/>
          </a:bodyPr>
          <a:lstStyle/>
          <a:p>
            <a:r>
              <a:rPr lang="en-US" sz="3200" dirty="0" smtClean="0">
                <a:latin typeface="Arial" pitchFamily="34" charset="0"/>
                <a:cs typeface="Arial" pitchFamily="34" charset="0"/>
              </a:rPr>
              <a:t>$100M increase for K-12 Classrooms.</a:t>
            </a:r>
          </a:p>
          <a:p>
            <a:r>
              <a:rPr lang="en-US" sz="3200" dirty="0" smtClean="0">
                <a:latin typeface="Arial" pitchFamily="34" charset="0"/>
                <a:cs typeface="Arial" pitchFamily="34" charset="0"/>
              </a:rPr>
              <a:t>$25M for higher ed performance funding.</a:t>
            </a:r>
          </a:p>
          <a:p>
            <a:r>
              <a:rPr lang="en-US" sz="3200" dirty="0" smtClean="0">
                <a:latin typeface="Arial" pitchFamily="34" charset="0"/>
                <a:cs typeface="Arial" pitchFamily="34" charset="0"/>
              </a:rPr>
              <a:t>$11.3M new initiative to train more health care professionals.</a:t>
            </a:r>
          </a:p>
          <a:p>
            <a:r>
              <a:rPr lang="en-US" sz="3200" dirty="0" smtClean="0">
                <a:latin typeface="Arial" pitchFamily="34" charset="0"/>
                <a:cs typeface="Arial" pitchFamily="34" charset="0"/>
              </a:rPr>
              <a:t>$10.2M increase for Partnership for Hope.</a:t>
            </a:r>
          </a:p>
          <a:p>
            <a:r>
              <a:rPr lang="en-US" sz="3200" dirty="0" smtClean="0">
                <a:latin typeface="Arial" pitchFamily="34" charset="0"/>
                <a:cs typeface="Arial" pitchFamily="34" charset="0"/>
              </a:rPr>
              <a:t>$10.1M investment to meet unmet mental health needs.</a:t>
            </a:r>
          </a:p>
          <a:p>
            <a:r>
              <a:rPr lang="en-US" sz="3200" dirty="0" smtClean="0">
                <a:latin typeface="Arial" pitchFamily="34" charset="0"/>
                <a:cs typeface="Arial" pitchFamily="34" charset="0"/>
              </a:rPr>
              <a:t>$14M increase for early childhood initiatives.</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EB25BED-CB2C-4EA6-A476-64D9EFCC272D}" type="slidenum">
              <a:rPr lang="en-US" smtClean="0"/>
              <a:pPr/>
              <a:t>21</a:t>
            </a:fld>
            <a:endParaRPr lang="en-US" dirty="0"/>
          </a:p>
        </p:txBody>
      </p:sp>
      <p:sp>
        <p:nvSpPr>
          <p:cNvPr id="3" name="Title 1"/>
          <p:cNvSpPr txBox="1">
            <a:spLocks/>
          </p:cNvSpPr>
          <p:nvPr/>
        </p:nvSpPr>
        <p:spPr>
          <a:xfrm>
            <a:off x="0" y="609600"/>
            <a:ext cx="9144000" cy="856488"/>
          </a:xfrm>
          <a:prstGeom prst="rect">
            <a:avLst/>
          </a:prstGeom>
        </p:spPr>
        <p:txBody>
          <a:bodyPr>
            <a:noAutofit/>
          </a:bodyPr>
          <a:lstStyle/>
          <a:p>
            <a:pPr lvl="0" algn="ctr">
              <a:spcBef>
                <a:spcPct val="0"/>
              </a:spcBef>
              <a:defRPr/>
            </a:pP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Arial" pitchFamily="34" charset="0"/>
                <a:cs typeface="Arial" pitchFamily="34" charset="0"/>
              </a:rPr>
              <a:t>MISSOURI FISCAL UPDATE</a:t>
            </a:r>
            <a:br>
              <a:rPr lang="en-US" sz="36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 </a:t>
            </a:r>
            <a:endParaRPr lang="en-US" sz="32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3200" dirty="0" smtClean="0">
                <a:latin typeface="Arial" pitchFamily="34" charset="0"/>
                <a:cs typeface="Arial" pitchFamily="34" charset="0"/>
              </a:rPr>
              <a:t>Current Status and Future Outlook</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Autofit/>
          </a:bodyPr>
          <a:lstStyle/>
          <a:p>
            <a:pPr algn="ctr"/>
            <a:r>
              <a:rPr lang="en-US" sz="3600" b="1" dirty="0" smtClean="0">
                <a:solidFill>
                  <a:schemeClr val="tx1"/>
                </a:solidFill>
                <a:latin typeface="Arial" pitchFamily="34" charset="0"/>
                <a:cs typeface="Arial" pitchFamily="34" charset="0"/>
              </a:rPr>
              <a:t>CURRENT STATUS</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295400"/>
            <a:ext cx="8382000" cy="5181600"/>
          </a:xfrm>
        </p:spPr>
        <p:txBody>
          <a:bodyPr>
            <a:noAutofit/>
          </a:bodyPr>
          <a:lstStyle/>
          <a:p>
            <a:r>
              <a:rPr lang="en-US" sz="2800" dirty="0" smtClean="0">
                <a:latin typeface="Arial" pitchFamily="34" charset="0"/>
                <a:cs typeface="Arial" pitchFamily="34" charset="0"/>
              </a:rPr>
              <a:t>The revised revenue forecast estimated 4.8% growth for GR for FY13; actual collections at 10%.</a:t>
            </a:r>
          </a:p>
          <a:p>
            <a:pPr>
              <a:buNone/>
            </a:pP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Biggest growth - declarations and remittances.  Investment income &amp; federal tax changes.</a:t>
            </a:r>
          </a:p>
          <a:p>
            <a:pPr>
              <a:buNone/>
            </a:pPr>
            <a:r>
              <a:rPr lang="en-US" sz="2800" dirty="0" smtClean="0">
                <a:latin typeface="Arial" pitchFamily="34" charset="0"/>
                <a:cs typeface="Arial" pitchFamily="34" charset="0"/>
              </a:rPr>
              <a:t>	One-Time revenue bump.</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Withholding up 3.5%, right on forecast.</a:t>
            </a: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pPr algn="ctr"/>
            <a:r>
              <a:rPr lang="en-US" sz="3600" b="1" dirty="0" smtClean="0">
                <a:solidFill>
                  <a:schemeClr val="tx1"/>
                </a:solidFill>
                <a:latin typeface="Arial" pitchFamily="34" charset="0"/>
                <a:cs typeface="Arial" pitchFamily="34" charset="0"/>
              </a:rPr>
              <a:t>CURRENT STATUS</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371600"/>
            <a:ext cx="8382000" cy="5105400"/>
          </a:xfrm>
        </p:spPr>
        <p:txBody>
          <a:bodyPr>
            <a:normAutofit fontScale="92500" lnSpcReduction="10000"/>
          </a:bodyPr>
          <a:lstStyle/>
          <a:p>
            <a:r>
              <a:rPr lang="en-US" sz="2800" dirty="0" smtClean="0">
                <a:latin typeface="Arial" pitchFamily="34" charset="0"/>
                <a:cs typeface="Arial" pitchFamily="34" charset="0"/>
              </a:rPr>
              <a:t> FY2014 Revenue through May up 0.2%.</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Individual Income Tax Collections – down 0.7%</a:t>
            </a:r>
          </a:p>
          <a:p>
            <a:pPr marL="548640">
              <a:buFont typeface="Lucida Sans Unicode" pitchFamily="34" charset="0"/>
              <a:buChar char="₋"/>
            </a:pPr>
            <a:r>
              <a:rPr lang="en-US" sz="2800" dirty="0" smtClean="0">
                <a:latin typeface="Arial" pitchFamily="34" charset="0"/>
                <a:cs typeface="Arial" pitchFamily="34" charset="0"/>
              </a:rPr>
              <a:t>Decline is in remittances – down 14%</a:t>
            </a:r>
          </a:p>
          <a:p>
            <a:pPr marL="548640">
              <a:buFont typeface="Lucida Sans Unicode" pitchFamily="34" charset="0"/>
              <a:buChar char="₋"/>
            </a:pPr>
            <a:r>
              <a:rPr lang="en-US" sz="2800" dirty="0" smtClean="0">
                <a:latin typeface="Arial" pitchFamily="34" charset="0"/>
                <a:cs typeface="Arial" pitchFamily="34" charset="0"/>
              </a:rPr>
              <a:t>Withholding tax up, but modest – up 1.2%</a:t>
            </a:r>
          </a:p>
          <a:p>
            <a:pPr marL="548640">
              <a:buFont typeface="Lucida Sans Unicode" pitchFamily="34" charset="0"/>
              <a:buChar char="₋"/>
            </a:pPr>
            <a:r>
              <a:rPr lang="en-US" sz="2800" dirty="0" smtClean="0">
                <a:latin typeface="Arial" pitchFamily="34" charset="0"/>
                <a:cs typeface="Arial" pitchFamily="34" charset="0"/>
              </a:rPr>
              <a:t>Seeing same impact as most states of really good capital gains in FY2013 having “borrowed” money from FY2014</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Sales Tax Collections – up 2%</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Corporate – up 5.3%.</a:t>
            </a:r>
          </a:p>
          <a:p>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Autofit/>
          </a:bodyPr>
          <a:lstStyle/>
          <a:p>
            <a:pPr algn="ctr"/>
            <a:r>
              <a:rPr lang="en-US" sz="3600" b="1" dirty="0" smtClean="0">
                <a:solidFill>
                  <a:schemeClr val="tx1"/>
                </a:solidFill>
                <a:latin typeface="Arial" pitchFamily="34" charset="0"/>
                <a:cs typeface="Arial" pitchFamily="34" charset="0"/>
              </a:rPr>
              <a:t>FUTURE OUTLOOK</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447800"/>
            <a:ext cx="8382000" cy="5029200"/>
          </a:xfrm>
        </p:spPr>
        <p:txBody>
          <a:bodyPr>
            <a:normAutofit fontScale="92500"/>
          </a:bodyPr>
          <a:lstStyle/>
          <a:p>
            <a:r>
              <a:rPr lang="en-US" sz="2800" dirty="0" smtClean="0">
                <a:latin typeface="Arial" pitchFamily="34" charset="0"/>
                <a:cs typeface="Arial" pitchFamily="34" charset="0"/>
              </a:rPr>
              <a:t>Highly unlikely that FY2014 revenue will achieve the 2% growth assumed for FY2015.</a:t>
            </a:r>
          </a:p>
          <a:p>
            <a:pPr>
              <a:buNone/>
            </a:pP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Likely going to end FY2014 with a decline in revenue.</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Would require FY2015 to grow at a faster pace to hit budgeted target for FY2015 budget -- about  7%. </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Even more significantly, tax cut legislation will negatively impact FY2015 revenue collections.</a:t>
            </a:r>
          </a:p>
          <a:p>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09600"/>
          </a:xfrm>
        </p:spPr>
        <p:txBody>
          <a:bodyPr>
            <a:noAutofit/>
          </a:bodyPr>
          <a:lstStyle/>
          <a:p>
            <a:pPr algn="ctr"/>
            <a:r>
              <a:rPr lang="en-US" sz="3600" b="1" dirty="0" smtClean="0">
                <a:solidFill>
                  <a:schemeClr val="tx1"/>
                </a:solidFill>
                <a:latin typeface="Arial" pitchFamily="34" charset="0"/>
                <a:cs typeface="Arial" pitchFamily="34" charset="0"/>
              </a:rPr>
              <a:t>FUTURE OUTLOOK</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533400" y="1066800"/>
            <a:ext cx="8382000" cy="5410200"/>
          </a:xfrm>
        </p:spPr>
        <p:txBody>
          <a:bodyPr>
            <a:normAutofit fontScale="92500" lnSpcReduction="20000"/>
          </a:bodyPr>
          <a:lstStyle/>
          <a:p>
            <a:r>
              <a:rPr lang="en-US" sz="2800" dirty="0" smtClean="0">
                <a:latin typeface="Arial" pitchFamily="34" charset="0"/>
                <a:cs typeface="Arial" pitchFamily="34" charset="0"/>
              </a:rPr>
              <a:t>Tax Cuts include 8 bills passed on last day of session.</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GR impact estimated at over $280 million. FY2015, impact estimated at $250 million.</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Also would impact other state and local revenue.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Other state funds include Prop C for K-12 educ, conservation, parks/soils, and state hwy.</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Local impact large because hits sales tax base.</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Total impact state and local is estimated at over $770M.   </a:t>
            </a:r>
          </a:p>
          <a:p>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noAutofit/>
          </a:bodyPr>
          <a:lstStyle/>
          <a:p>
            <a:pPr algn="ctr"/>
            <a:r>
              <a:rPr lang="en-US" sz="3600" b="1" dirty="0" smtClean="0">
                <a:solidFill>
                  <a:schemeClr val="tx1"/>
                </a:solidFill>
                <a:latin typeface="Arial" pitchFamily="34" charset="0"/>
                <a:cs typeface="Arial" pitchFamily="34" charset="0"/>
              </a:rPr>
              <a:t> FUTURE OUTLOOK</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524000"/>
            <a:ext cx="8382000" cy="4953000"/>
          </a:xfrm>
        </p:spPr>
        <p:txBody>
          <a:bodyPr>
            <a:normAutofit/>
          </a:bodyPr>
          <a:lstStyle/>
          <a:p>
            <a:r>
              <a:rPr lang="en-US" sz="2800" dirty="0" smtClean="0">
                <a:latin typeface="Arial" pitchFamily="34" charset="0"/>
                <a:cs typeface="Arial" pitchFamily="34" charset="0"/>
              </a:rPr>
              <a:t>Base revenue would likely turn around as economy continues to improve.</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However, combination of new legis that will immediately impact collections and SB509 that will begin impact in FY2017 will result in lower revenue growth for foreseeable future.</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Will not have the $s to invest as planned.</a:t>
            </a:r>
          </a:p>
          <a:p>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latin typeface="Arial" pitchFamily="34" charset="0"/>
                <a:cs typeface="Arial" pitchFamily="34" charset="0"/>
              </a:rPr>
              <a:t>MISSOURI FISCAL UPDATE</a:t>
            </a:r>
            <a:br>
              <a:rPr lang="en-US" sz="32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June 2014</a:t>
            </a:r>
            <a:endParaRPr lang="en-US" sz="32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Questions?</a:t>
            </a: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EB25BED-CB2C-4EA6-A476-64D9EFCC272D}" type="slidenum">
              <a:rPr lang="en-US" smtClean="0"/>
              <a:pPr/>
              <a:t>28</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Arial" pitchFamily="34" charset="0"/>
                <a:cs typeface="Arial" pitchFamily="34" charset="0"/>
              </a:rPr>
              <a:t>MISSOURI FISCAL UPDATE</a:t>
            </a:r>
            <a:br>
              <a:rPr lang="en-US" sz="36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 </a:t>
            </a:r>
            <a:endParaRPr lang="en-US" sz="32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3200" dirty="0" smtClean="0">
                <a:latin typeface="Arial" pitchFamily="34" charset="0"/>
                <a:cs typeface="Arial" pitchFamily="34" charset="0"/>
              </a:rPr>
              <a:t>Economic Data – Actual &amp; Projected</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09600" y="5105400"/>
            <a:ext cx="8169275" cy="1371600"/>
          </a:xfrm>
          <a:prstGeom prst="rect">
            <a:avLst/>
          </a:prstGeom>
        </p:spPr>
        <p:txBody>
          <a:bodyPr>
            <a:noAutofit/>
          </a:bodyPr>
          <a:lstStyle/>
          <a:p>
            <a:pPr marL="274320" indent="-274320">
              <a:spcBef>
                <a:spcPct val="20000"/>
              </a:spcBef>
              <a:buClr>
                <a:schemeClr val="accent3">
                  <a:lumMod val="50000"/>
                </a:schemeClr>
              </a:buClr>
              <a:buSzPct val="95000"/>
              <a:buFont typeface="Wingdings 2"/>
              <a:buChar char=""/>
              <a:defRPr/>
            </a:pPr>
            <a:r>
              <a:rPr lang="en-US" sz="2000" dirty="0">
                <a:latin typeface="Arial" pitchFamily="34" charset="0"/>
                <a:cs typeface="Arial" pitchFamily="34" charset="0"/>
              </a:rPr>
              <a:t>Personal </a:t>
            </a:r>
            <a:r>
              <a:rPr lang="en-US" sz="2000" dirty="0" smtClean="0">
                <a:latin typeface="Arial" pitchFamily="34" charset="0"/>
                <a:cs typeface="Arial" pitchFamily="34" charset="0"/>
              </a:rPr>
              <a:t>Income jumped at the end of 2012 as investors closed out positions in an effort to avoid tax increases on capital gains.  This contributed to artificially slower growth at the end of 2013   </a:t>
            </a:r>
          </a:p>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Wage and business growth will accelerate as the economic recovery strengthens in 2014.</a:t>
            </a:r>
          </a:p>
        </p:txBody>
      </p:sp>
      <p:graphicFrame>
        <p:nvGraphicFramePr>
          <p:cNvPr id="5" name="Chart 4"/>
          <p:cNvGraphicFramePr/>
          <p:nvPr/>
        </p:nvGraphicFramePr>
        <p:xfrm>
          <a:off x="1371600" y="228601"/>
          <a:ext cx="6477000" cy="4495799"/>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a:xfrm>
            <a:off x="7924800" y="6248402"/>
            <a:ext cx="762000" cy="365124"/>
          </a:xfrm>
        </p:spPr>
        <p:txBody>
          <a:bodyPr/>
          <a:lstStyle/>
          <a:p>
            <a:pPr>
              <a:defRPr/>
            </a:pPr>
            <a:fld id="{E9034BAF-4D03-456B-9D5D-721E6022A399}" type="slidenum">
              <a:rPr lang="en-US" smtClean="0"/>
              <a:pPr>
                <a:defRPr/>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9034BAF-4D03-456B-9D5D-721E6022A399}" type="slidenum">
              <a:rPr lang="en-US" smtClean="0"/>
              <a:pPr>
                <a:defRPr/>
              </a:pPr>
              <a:t>5</a:t>
            </a:fld>
            <a:endParaRPr lang="en-US" dirty="0"/>
          </a:p>
        </p:txBody>
      </p:sp>
      <p:graphicFrame>
        <p:nvGraphicFramePr>
          <p:cNvPr id="3" name="Chart 2"/>
          <p:cNvGraphicFramePr/>
          <p:nvPr/>
        </p:nvGraphicFramePr>
        <p:xfrm>
          <a:off x="457200" y="228600"/>
          <a:ext cx="8229600" cy="5232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3"/>
          <p:cNvSpPr txBox="1">
            <a:spLocks noChangeArrowheads="1"/>
          </p:cNvSpPr>
          <p:nvPr/>
        </p:nvSpPr>
        <p:spPr bwMode="auto">
          <a:xfrm>
            <a:off x="381000" y="5638800"/>
            <a:ext cx="8534400" cy="914400"/>
          </a:xfrm>
          <a:prstGeom prst="rect">
            <a:avLst/>
          </a:prstGeom>
        </p:spPr>
        <p:txBody>
          <a:bodyPr>
            <a:noAutofit/>
          </a:bodyPr>
          <a:lstStyle/>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US rate is expected to decline slowly but steadily through 2014.</a:t>
            </a:r>
          </a:p>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In general, MO rate follows the national trend, but has remained below the national average since late 2009.</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152400"/>
            <a:ext cx="8229600" cy="1143000"/>
          </a:xfrm>
        </p:spPr>
        <p:txBody>
          <a:bodyPr/>
          <a:lstStyle/>
          <a:p>
            <a:r>
              <a:rPr lang="en-US" dirty="0" smtClean="0"/>
              <a:t>Missouri Current Employment</a:t>
            </a:r>
            <a:endParaRPr lang="en-US" dirty="0"/>
          </a:p>
        </p:txBody>
      </p:sp>
      <p:sp>
        <p:nvSpPr>
          <p:cNvPr id="5" name="TextBox 4"/>
          <p:cNvSpPr txBox="1"/>
          <p:nvPr/>
        </p:nvSpPr>
        <p:spPr>
          <a:xfrm>
            <a:off x="7452654" y="6172200"/>
            <a:ext cx="1452642" cy="307777"/>
          </a:xfrm>
          <a:prstGeom prst="rect">
            <a:avLst/>
          </a:prstGeom>
          <a:solidFill>
            <a:schemeClr val="bg1">
              <a:lumMod val="95000"/>
            </a:schemeClr>
          </a:solidFill>
          <a:ln/>
        </p:spPr>
        <p:style>
          <a:lnRef idx="1">
            <a:schemeClr val="dk1"/>
          </a:lnRef>
          <a:fillRef idx="2">
            <a:schemeClr val="dk1"/>
          </a:fillRef>
          <a:effectRef idx="1">
            <a:schemeClr val="dk1"/>
          </a:effectRef>
          <a:fontRef idx="minor">
            <a:schemeClr val="dk1"/>
          </a:fontRef>
        </p:style>
        <p:txBody>
          <a:bodyPr wrap="none" rtlCol="0">
            <a:spAutoFit/>
          </a:bodyPr>
          <a:lstStyle/>
          <a:p>
            <a:pPr algn="r"/>
            <a:r>
              <a:rPr lang="en-US" sz="1400" i="1" dirty="0" smtClean="0"/>
              <a:t>Source: US BLS</a:t>
            </a:r>
            <a:endParaRPr lang="en-US" sz="1400" i="1"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9034BAF-4D03-456B-9D5D-721E6022A399}" type="slidenum">
              <a:rPr lang="en-US" smtClean="0"/>
              <a:pPr>
                <a:defRPr/>
              </a:pPr>
              <a:t>7</a:t>
            </a:fld>
            <a:endParaRPr lang="en-US" dirty="0"/>
          </a:p>
        </p:txBody>
      </p:sp>
      <p:graphicFrame>
        <p:nvGraphicFramePr>
          <p:cNvPr id="3" name="Chart 2"/>
          <p:cNvGraphicFramePr/>
          <p:nvPr/>
        </p:nvGraphicFramePr>
        <p:xfrm>
          <a:off x="457200" y="228600"/>
          <a:ext cx="82296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3"/>
          <p:cNvSpPr txBox="1">
            <a:spLocks noChangeArrowheads="1"/>
          </p:cNvSpPr>
          <p:nvPr/>
        </p:nvSpPr>
        <p:spPr bwMode="auto">
          <a:xfrm>
            <a:off x="609600" y="5715000"/>
            <a:ext cx="8169275" cy="990600"/>
          </a:xfrm>
          <a:prstGeom prst="rect">
            <a:avLst/>
          </a:prstGeom>
        </p:spPr>
        <p:txBody>
          <a:bodyPr>
            <a:noAutofit/>
          </a:bodyPr>
          <a:lstStyle/>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Inflation remains subdued.</a:t>
            </a:r>
          </a:p>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Growth in “core” inflation, excludes food &amp; energy, remains low.</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nvGraphicFramePr>
        <p:xfrm>
          <a:off x="457200" y="1524000"/>
          <a:ext cx="8229600" cy="4625975"/>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txBox="1">
            <a:spLocks/>
          </p:cNvSpPr>
          <p:nvPr/>
        </p:nvSpPr>
        <p:spPr>
          <a:xfrm>
            <a:off x="457200" y="579438"/>
            <a:ext cx="82296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100" b="1" dirty="0" smtClean="0">
                <a:solidFill>
                  <a:schemeClr val="tx2"/>
                </a:solidFill>
                <a:effectLst>
                  <a:outerShdw blurRad="31750" dist="25400" dir="5400000" algn="tl" rotWithShape="0">
                    <a:srgbClr val="000000">
                      <a:alpha val="25000"/>
                    </a:srgbClr>
                  </a:outerShdw>
                </a:effectLst>
                <a:latin typeface="+mj-lt"/>
                <a:ea typeface="+mj-ea"/>
                <a:cs typeface="+mj-cs"/>
              </a:rPr>
              <a:t>Total </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Taxable</a:t>
            </a:r>
            <a:r>
              <a:rPr kumimoji="0" lang="en-US"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Sales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4" name="TextBox 3"/>
          <p:cNvSpPr txBox="1"/>
          <p:nvPr/>
        </p:nvSpPr>
        <p:spPr>
          <a:xfrm>
            <a:off x="5999152" y="6019800"/>
            <a:ext cx="2916248" cy="523220"/>
          </a:xfrm>
          <a:prstGeom prst="rect">
            <a:avLst/>
          </a:prstGeom>
          <a:solidFill>
            <a:schemeClr val="bg1">
              <a:lumMod val="95000"/>
            </a:schemeClr>
          </a:solidFill>
          <a:ln/>
        </p:spPr>
        <p:style>
          <a:lnRef idx="1">
            <a:schemeClr val="dk1"/>
          </a:lnRef>
          <a:fillRef idx="2">
            <a:schemeClr val="dk1"/>
          </a:fillRef>
          <a:effectRef idx="1">
            <a:schemeClr val="dk1"/>
          </a:effectRef>
          <a:fontRef idx="minor">
            <a:schemeClr val="dk1"/>
          </a:fontRef>
        </p:style>
        <p:txBody>
          <a:bodyPr wrap="none" rtlCol="0">
            <a:spAutoFit/>
          </a:bodyPr>
          <a:lstStyle/>
          <a:p>
            <a:pPr algn="r"/>
            <a:r>
              <a:rPr lang="en-US" sz="1400" i="1" dirty="0" smtClean="0"/>
              <a:t>Source: DOR Quarterly Reports,</a:t>
            </a:r>
          </a:p>
          <a:p>
            <a:pPr algn="r"/>
            <a:r>
              <a:rPr lang="en-US" sz="1400" i="1" dirty="0" smtClean="0"/>
              <a:t>Seasonally Adjusted by B&amp;P</a:t>
            </a:r>
          </a:p>
        </p:txBody>
      </p:sp>
      <p:sp>
        <p:nvSpPr>
          <p:cNvPr id="5" name="Slide Number Placeholder 4"/>
          <p:cNvSpPr>
            <a:spLocks noGrp="1"/>
          </p:cNvSpPr>
          <p:nvPr>
            <p:ph type="sldNum" sz="quarter" idx="12"/>
          </p:nvPr>
        </p:nvSpPr>
        <p:spPr/>
        <p:txBody>
          <a:bodyPr/>
          <a:lstStyle/>
          <a:p>
            <a:fld id="{1EB25BED-CB2C-4EA6-A476-64D9EFCC272D}" type="slidenum">
              <a:rPr lang="en-US" smtClean="0"/>
              <a:pPr/>
              <a:t>8</a:t>
            </a:fld>
            <a:endParaRPr lang="en-US" dirty="0"/>
          </a:p>
        </p:txBody>
      </p:sp>
      <p:sp>
        <p:nvSpPr>
          <p:cNvPr id="6" name="TextBox 5"/>
          <p:cNvSpPr txBox="1"/>
          <p:nvPr/>
        </p:nvSpPr>
        <p:spPr>
          <a:xfrm>
            <a:off x="304800" y="6019800"/>
            <a:ext cx="5638800" cy="646331"/>
          </a:xfrm>
          <a:prstGeom prst="rect">
            <a:avLst/>
          </a:prstGeom>
          <a:noFill/>
        </p:spPr>
        <p:txBody>
          <a:bodyPr wrap="square" rtlCol="0">
            <a:spAutoFit/>
          </a:bodyPr>
          <a:lstStyle/>
          <a:p>
            <a:r>
              <a:rPr lang="en-US" dirty="0" smtClean="0"/>
              <a:t>Consumers continue to regain confidence as employment and income improve.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14400"/>
            <a:ext cx="9144000" cy="704088"/>
          </a:xfrm>
        </p:spPr>
        <p:txBody>
          <a:bodyPr>
            <a:normAutofit/>
          </a:bodyPr>
          <a:lstStyle/>
          <a:p>
            <a:pPr algn="ctr"/>
            <a:r>
              <a:rPr lang="en-US" sz="3600" b="1" dirty="0" smtClean="0">
                <a:solidFill>
                  <a:schemeClr val="tx1"/>
                </a:solidFill>
                <a:latin typeface="Arial" pitchFamily="34" charset="0"/>
                <a:cs typeface="Arial" pitchFamily="34" charset="0"/>
              </a:rPr>
              <a:t>State Revenue Update</a:t>
            </a:r>
            <a:endParaRPr lang="en-US" sz="3600" b="1" dirty="0">
              <a:solidFill>
                <a:schemeClr val="tx1"/>
              </a:solidFill>
              <a:latin typeface="Arial" pitchFamily="34" charset="0"/>
              <a:cs typeface="Arial" pitchFamily="34" charset="0"/>
            </a:endParaRPr>
          </a:p>
        </p:txBody>
      </p:sp>
      <p:sp>
        <p:nvSpPr>
          <p:cNvPr id="4" name="Content Placeholder 3"/>
          <p:cNvSpPr>
            <a:spLocks noGrp="1"/>
          </p:cNvSpPr>
          <p:nvPr>
            <p:ph idx="1"/>
          </p:nvPr>
        </p:nvSpPr>
        <p:spPr>
          <a:xfrm>
            <a:off x="457200" y="1935480"/>
            <a:ext cx="8229600" cy="4236720"/>
          </a:xfrm>
        </p:spPr>
        <p:txBody>
          <a:bodyPr/>
          <a:lstStyle/>
          <a:p>
            <a:pPr>
              <a:buNone/>
            </a:pPr>
            <a:endParaRPr lang="en-US" sz="3200" dirty="0" smtClean="0"/>
          </a:p>
          <a:p>
            <a:r>
              <a:rPr lang="en-US" sz="3200" dirty="0" smtClean="0">
                <a:latin typeface="Arial" pitchFamily="34" charset="0"/>
                <a:cs typeface="Arial" pitchFamily="34" charset="0"/>
              </a:rPr>
              <a:t>Recent general revenue collections</a:t>
            </a:r>
          </a:p>
          <a:p>
            <a:pPr>
              <a:buNone/>
            </a:pPr>
            <a:r>
              <a:rPr lang="en-US" sz="3200" dirty="0" smtClean="0">
                <a:latin typeface="Arial" pitchFamily="34" charset="0"/>
                <a:cs typeface="Arial" pitchFamily="34" charset="0"/>
              </a:rPr>
              <a:t> </a:t>
            </a:r>
          </a:p>
          <a:p>
            <a:r>
              <a:rPr lang="en-US" sz="3200" dirty="0" smtClean="0">
                <a:latin typeface="Arial" pitchFamily="34" charset="0"/>
                <a:cs typeface="Arial" pitchFamily="34" charset="0"/>
              </a:rPr>
              <a:t>Historical comparisons </a:t>
            </a:r>
          </a:p>
          <a:p>
            <a:endParaRPr lang="en-US" dirty="0"/>
          </a:p>
        </p:txBody>
      </p:sp>
      <p:sp>
        <p:nvSpPr>
          <p:cNvPr id="2" name="Slide Number Placeholder 1"/>
          <p:cNvSpPr>
            <a:spLocks noGrp="1"/>
          </p:cNvSpPr>
          <p:nvPr>
            <p:ph type="sldNum" sz="quarter" idx="12"/>
          </p:nvPr>
        </p:nvSpPr>
        <p:spPr/>
        <p:txBody>
          <a:bodyPr/>
          <a:lstStyle/>
          <a:p>
            <a:fld id="{1EB25BED-CB2C-4EA6-A476-64D9EFCC272D}"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1855</TotalTime>
  <Words>905</Words>
  <Application>Microsoft Office PowerPoint</Application>
  <PresentationFormat>On-screen Show (4:3)</PresentationFormat>
  <Paragraphs>229</Paragraphs>
  <Slides>28</Slides>
  <Notes>10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 </vt:lpstr>
      <vt:lpstr>MISSOURI FISCAL UPDATE June 2014</vt:lpstr>
      <vt:lpstr>MISSOURI FISCAL UPDATE  </vt:lpstr>
      <vt:lpstr>Slide 4</vt:lpstr>
      <vt:lpstr>Slide 5</vt:lpstr>
      <vt:lpstr>Missouri Current Employment</vt:lpstr>
      <vt:lpstr>Slide 7</vt:lpstr>
      <vt:lpstr>Slide 8</vt:lpstr>
      <vt:lpstr>State Revenue Update</vt:lpstr>
      <vt:lpstr>Slide 10</vt:lpstr>
      <vt:lpstr>Slide 11</vt:lpstr>
      <vt:lpstr>General Revenue as % of Personal Income</vt:lpstr>
      <vt:lpstr>Slide 13</vt:lpstr>
      <vt:lpstr>State Spending Update</vt:lpstr>
      <vt:lpstr>Slide 15</vt:lpstr>
      <vt:lpstr>Slide 16</vt:lpstr>
      <vt:lpstr>Slide 17</vt:lpstr>
      <vt:lpstr>Slide 18</vt:lpstr>
      <vt:lpstr>Summary of Savings Since FY 2009</vt:lpstr>
      <vt:lpstr>Summary of Savings Since FY 2009</vt:lpstr>
      <vt:lpstr>FY 2014 Budget –  Key Initiatives</vt:lpstr>
      <vt:lpstr>MISSOURI FISCAL UPDATE  </vt:lpstr>
      <vt:lpstr>CURRENT STATUS</vt:lpstr>
      <vt:lpstr>CURRENT STATUS</vt:lpstr>
      <vt:lpstr>FUTURE OUTLOOK</vt:lpstr>
      <vt:lpstr>FUTURE OUTLOOK</vt:lpstr>
      <vt:lpstr> FUTURE OUTLOOK</vt:lpstr>
      <vt:lpstr>MISSOURI FISCAL UPDATE June 2014</vt:lpstr>
    </vt:vector>
  </TitlesOfParts>
  <Company>State of Missouri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McQuary</dc:creator>
  <cp:lastModifiedBy>coleml1</cp:lastModifiedBy>
  <cp:revision>271</cp:revision>
  <cp:lastPrinted>2013-09-19T23:12:53Z</cp:lastPrinted>
  <dcterms:created xsi:type="dcterms:W3CDTF">2012-08-30T13:22:41Z</dcterms:created>
  <dcterms:modified xsi:type="dcterms:W3CDTF">2014-06-16T13:37:06Z</dcterms:modified>
</cp:coreProperties>
</file>