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8" r:id="rId3"/>
    <p:sldId id="278" r:id="rId4"/>
    <p:sldId id="281" r:id="rId5"/>
    <p:sldId id="275" r:id="rId6"/>
    <p:sldId id="260" r:id="rId7"/>
    <p:sldId id="257" r:id="rId8"/>
    <p:sldId id="262" r:id="rId9"/>
    <p:sldId id="270" r:id="rId10"/>
    <p:sldId id="291" r:id="rId11"/>
    <p:sldId id="259" r:id="rId12"/>
    <p:sldId id="282" r:id="rId13"/>
    <p:sldId id="290" r:id="rId14"/>
    <p:sldId id="294" r:id="rId15"/>
    <p:sldId id="295" r:id="rId16"/>
    <p:sldId id="296" r:id="rId17"/>
    <p:sldId id="288" r:id="rId18"/>
    <p:sldId id="279" r:id="rId19"/>
    <p:sldId id="273" r:id="rId20"/>
    <p:sldId id="272" r:id="rId21"/>
    <p:sldId id="266" r:id="rId22"/>
    <p:sldId id="274" r:id="rId23"/>
    <p:sldId id="276" r:id="rId24"/>
    <p:sldId id="285" r:id="rId25"/>
    <p:sldId id="264" r:id="rId26"/>
    <p:sldId id="283" r:id="rId27"/>
    <p:sldId id="265" r:id="rId28"/>
    <p:sldId id="286" r:id="rId29"/>
    <p:sldId id="268" r:id="rId30"/>
    <p:sldId id="269" r:id="rId31"/>
    <p:sldId id="267" r:id="rId32"/>
    <p:sldId id="261" r:id="rId33"/>
    <p:sldId id="263" r:id="rId34"/>
    <p:sldId id="287" r:id="rId35"/>
    <p:sldId id="293" r:id="rId36"/>
    <p:sldId id="297" r:id="rId37"/>
    <p:sldId id="277" r:id="rId38"/>
    <p:sldId id="28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geman, Melanie" initials="SM" lastIdx="1" clrIdx="0">
    <p:extLst>
      <p:ext uri="{19B8F6BF-5375-455C-9EA6-DF929625EA0E}">
        <p15:presenceInfo xmlns:p15="http://schemas.microsoft.com/office/powerpoint/2012/main" userId="S-1-5-21-202496863-597923842-533381890-4166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47" autoAdjust="0"/>
    <p:restoredTop sz="94660"/>
  </p:normalViewPr>
  <p:slideViewPr>
    <p:cSldViewPr snapToGrid="0">
      <p:cViewPr varScale="1">
        <p:scale>
          <a:sx n="77" d="100"/>
          <a:sy n="77" d="100"/>
        </p:scale>
        <p:origin x="96"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9T10:52:06.033" idx="1">
    <p:pos x="1883" y="686"/>
    <p:text>Cheryl - did you intend to continue this thought?</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594AD146-A63C-4272-B730-4955DE56E232}" type="datetimeFigureOut">
              <a:rPr lang="en-US" smtClean="0"/>
              <a:t>7/25/2018</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9829128D-05E1-4F51-BE20-019A06711E4C}"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9588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4AD146-A63C-4272-B730-4955DE56E232}"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9128D-05E1-4F51-BE20-019A06711E4C}" type="slidenum">
              <a:rPr lang="en-US" smtClean="0"/>
              <a:t>‹#›</a:t>
            </a:fld>
            <a:endParaRPr lang="en-US"/>
          </a:p>
        </p:txBody>
      </p:sp>
    </p:spTree>
    <p:extLst>
      <p:ext uri="{BB962C8B-B14F-4D97-AF65-F5344CB8AC3E}">
        <p14:creationId xmlns:p14="http://schemas.microsoft.com/office/powerpoint/2010/main" val="30631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4AD146-A63C-4272-B730-4955DE56E232}"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9128D-05E1-4F51-BE20-019A06711E4C}" type="slidenum">
              <a:rPr lang="en-US" smtClean="0"/>
              <a:t>‹#›</a:t>
            </a:fld>
            <a:endParaRPr lang="en-US"/>
          </a:p>
        </p:txBody>
      </p:sp>
    </p:spTree>
    <p:extLst>
      <p:ext uri="{BB962C8B-B14F-4D97-AF65-F5344CB8AC3E}">
        <p14:creationId xmlns:p14="http://schemas.microsoft.com/office/powerpoint/2010/main" val="213176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4AD146-A63C-4272-B730-4955DE56E232}"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9128D-05E1-4F51-BE20-019A06711E4C}" type="slidenum">
              <a:rPr lang="en-US" smtClean="0"/>
              <a:t>‹#›</a:t>
            </a:fld>
            <a:endParaRPr lang="en-US"/>
          </a:p>
        </p:txBody>
      </p:sp>
    </p:spTree>
    <p:extLst>
      <p:ext uri="{BB962C8B-B14F-4D97-AF65-F5344CB8AC3E}">
        <p14:creationId xmlns:p14="http://schemas.microsoft.com/office/powerpoint/2010/main" val="186802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4AD146-A63C-4272-B730-4955DE56E232}"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9128D-05E1-4F51-BE20-019A06711E4C}"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047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4AD146-A63C-4272-B730-4955DE56E232}"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9128D-05E1-4F51-BE20-019A06711E4C}" type="slidenum">
              <a:rPr lang="en-US" smtClean="0"/>
              <a:t>‹#›</a:t>
            </a:fld>
            <a:endParaRPr lang="en-US"/>
          </a:p>
        </p:txBody>
      </p:sp>
    </p:spTree>
    <p:extLst>
      <p:ext uri="{BB962C8B-B14F-4D97-AF65-F5344CB8AC3E}">
        <p14:creationId xmlns:p14="http://schemas.microsoft.com/office/powerpoint/2010/main" val="26748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4AD146-A63C-4272-B730-4955DE56E232}" type="datetimeFigureOut">
              <a:rPr lang="en-US" smtClean="0"/>
              <a:t>7/25/2018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29128D-05E1-4F51-BE20-019A06711E4C}" type="slidenum">
              <a:rPr lang="en-US" smtClean="0"/>
              <a:t>‹#›</a:t>
            </a:fld>
            <a:endParaRPr lang="en-US"/>
          </a:p>
        </p:txBody>
      </p:sp>
    </p:spTree>
    <p:extLst>
      <p:ext uri="{BB962C8B-B14F-4D97-AF65-F5344CB8AC3E}">
        <p14:creationId xmlns:p14="http://schemas.microsoft.com/office/powerpoint/2010/main" val="292054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4AD146-A63C-4272-B730-4955DE56E232}" type="datetimeFigureOut">
              <a:rPr lang="en-US" smtClean="0"/>
              <a:t>7/25/2018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29128D-05E1-4F51-BE20-019A06711E4C}" type="slidenum">
              <a:rPr lang="en-US" smtClean="0"/>
              <a:t>‹#›</a:t>
            </a:fld>
            <a:endParaRPr lang="en-US"/>
          </a:p>
        </p:txBody>
      </p:sp>
    </p:spTree>
    <p:extLst>
      <p:ext uri="{BB962C8B-B14F-4D97-AF65-F5344CB8AC3E}">
        <p14:creationId xmlns:p14="http://schemas.microsoft.com/office/powerpoint/2010/main" val="90995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4AD146-A63C-4272-B730-4955DE56E232}" type="datetimeFigureOut">
              <a:rPr lang="en-US" smtClean="0"/>
              <a:t>7/25/2018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29128D-05E1-4F51-BE20-019A06711E4C}" type="slidenum">
              <a:rPr lang="en-US" smtClean="0"/>
              <a:t>‹#›</a:t>
            </a:fld>
            <a:endParaRPr lang="en-US"/>
          </a:p>
        </p:txBody>
      </p:sp>
    </p:spTree>
    <p:extLst>
      <p:ext uri="{BB962C8B-B14F-4D97-AF65-F5344CB8AC3E}">
        <p14:creationId xmlns:p14="http://schemas.microsoft.com/office/powerpoint/2010/main" val="82495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4AD146-A63C-4272-B730-4955DE56E232}"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9128D-05E1-4F51-BE20-019A06711E4C}" type="slidenum">
              <a:rPr lang="en-US" smtClean="0"/>
              <a:t>‹#›</a:t>
            </a:fld>
            <a:endParaRPr lang="en-US"/>
          </a:p>
        </p:txBody>
      </p:sp>
    </p:spTree>
    <p:extLst>
      <p:ext uri="{BB962C8B-B14F-4D97-AF65-F5344CB8AC3E}">
        <p14:creationId xmlns:p14="http://schemas.microsoft.com/office/powerpoint/2010/main" val="28715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4AD146-A63C-4272-B730-4955DE56E232}"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9128D-05E1-4F51-BE20-019A06711E4C}" type="slidenum">
              <a:rPr lang="en-US" smtClean="0"/>
              <a:t>‹#›</a:t>
            </a:fld>
            <a:endParaRPr lang="en-US"/>
          </a:p>
        </p:txBody>
      </p:sp>
    </p:spTree>
    <p:extLst>
      <p:ext uri="{BB962C8B-B14F-4D97-AF65-F5344CB8AC3E}">
        <p14:creationId xmlns:p14="http://schemas.microsoft.com/office/powerpoint/2010/main" val="1815985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594AD146-A63C-4272-B730-4955DE56E232}" type="datetimeFigureOut">
              <a:rPr lang="en-US" smtClean="0"/>
              <a:t>7/25/2018</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9829128D-05E1-4F51-BE20-019A06711E4C}" type="slidenum">
              <a:rPr lang="en-US" smtClean="0"/>
              <a:t>‹#›</a:t>
            </a:fld>
            <a:endParaRPr lang="en-US"/>
          </a:p>
        </p:txBody>
      </p:sp>
    </p:spTree>
    <p:extLst>
      <p:ext uri="{BB962C8B-B14F-4D97-AF65-F5344CB8AC3E}">
        <p14:creationId xmlns:p14="http://schemas.microsoft.com/office/powerpoint/2010/main" val="40051407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dhe.mo.gov/documents/CORE42COMPILATIONEQUIVALENCIES.updatedJan32018.pdf" TargetMode="External"/><Relationship Id="rId2" Type="http://schemas.openxmlformats.org/officeDocument/2006/relationships/hyperlink" Target="https://dhe.mo.gov/about/legislative/legislativeinitiatives.ph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stlcc.edu/admissions/transfer-planning/transferring-credit-to-stlcc.asp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dhe.mo.gov/policies/credit-transfer.php#appeals%20proces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mssu.edu/student-affairs/registrar/42-hour-block.ph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tlcc.edu/admissions/office-of-the-registrar/core-42.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571" y="1476827"/>
            <a:ext cx="10232572" cy="2249716"/>
          </a:xfrm>
        </p:spPr>
        <p:txBody>
          <a:bodyPr>
            <a:noAutofit/>
          </a:bodyPr>
          <a:lstStyle/>
          <a:p>
            <a:r>
              <a:rPr lang="en-US" b="1" dirty="0" smtClean="0"/>
              <a:t>Technical Solutions:</a:t>
            </a:r>
            <a:br>
              <a:rPr lang="en-US" b="1" dirty="0" smtClean="0"/>
            </a:br>
            <a:r>
              <a:rPr lang="en-US" b="1" dirty="0" smtClean="0"/>
              <a:t>CORE 42</a:t>
            </a:r>
            <a:endParaRPr lang="en-US" b="1" dirty="0"/>
          </a:p>
        </p:txBody>
      </p:sp>
      <p:sp>
        <p:nvSpPr>
          <p:cNvPr id="3" name="Subtitle 2"/>
          <p:cNvSpPr>
            <a:spLocks noGrp="1"/>
          </p:cNvSpPr>
          <p:nvPr>
            <p:ph type="subTitle" idx="1"/>
          </p:nvPr>
        </p:nvSpPr>
        <p:spPr>
          <a:xfrm>
            <a:off x="707571" y="4172857"/>
            <a:ext cx="7760024" cy="1407886"/>
          </a:xfrm>
        </p:spPr>
        <p:txBody>
          <a:bodyPr>
            <a:noAutofit/>
          </a:bodyPr>
          <a:lstStyle/>
          <a:p>
            <a:r>
              <a:rPr lang="en-US" sz="2400" dirty="0" smtClean="0">
                <a:solidFill>
                  <a:schemeClr val="tx1"/>
                </a:solidFill>
              </a:rPr>
              <a:t>Cheryl Dobson, Registrar – MSSU</a:t>
            </a:r>
          </a:p>
          <a:p>
            <a:r>
              <a:rPr lang="en-US" sz="2400" dirty="0" smtClean="0">
                <a:solidFill>
                  <a:schemeClr val="tx1"/>
                </a:solidFill>
              </a:rPr>
              <a:t>Gavin O’Connor, </a:t>
            </a:r>
            <a:r>
              <a:rPr lang="en-US" sz="2400" dirty="0" smtClean="0">
                <a:solidFill>
                  <a:schemeClr val="tx1"/>
                </a:solidFill>
              </a:rPr>
              <a:t>Special </a:t>
            </a:r>
            <a:r>
              <a:rPr lang="en-US" sz="2400" dirty="0" err="1" smtClean="0">
                <a:solidFill>
                  <a:schemeClr val="tx1"/>
                </a:solidFill>
              </a:rPr>
              <a:t>Asst</a:t>
            </a:r>
            <a:r>
              <a:rPr lang="en-US" sz="2400" dirty="0" smtClean="0">
                <a:solidFill>
                  <a:schemeClr val="tx1"/>
                </a:solidFill>
              </a:rPr>
              <a:t> </a:t>
            </a:r>
            <a:r>
              <a:rPr lang="en-US" sz="2400" dirty="0" smtClean="0">
                <a:solidFill>
                  <a:schemeClr val="tx1"/>
                </a:solidFill>
              </a:rPr>
              <a:t>to the Provost – OTC</a:t>
            </a:r>
            <a:endParaRPr lang="en-US" sz="2400" dirty="0">
              <a:solidFill>
                <a:schemeClr val="tx1"/>
              </a:solidFill>
            </a:endParaRPr>
          </a:p>
          <a:p>
            <a:r>
              <a:rPr lang="en-US" sz="2400" dirty="0">
                <a:solidFill>
                  <a:schemeClr val="tx1"/>
                </a:solidFill>
              </a:rPr>
              <a:t>Mel Stegeman, Registrar – STLCC</a:t>
            </a:r>
          </a:p>
          <a:p>
            <a:endParaRPr lang="en-US" sz="2400" dirty="0">
              <a:solidFill>
                <a:schemeClr val="tx1"/>
              </a:solidFill>
            </a:endParaRPr>
          </a:p>
        </p:txBody>
      </p:sp>
    </p:spTree>
    <p:extLst>
      <p:ext uri="{BB962C8B-B14F-4D97-AF65-F5344CB8AC3E}">
        <p14:creationId xmlns:p14="http://schemas.microsoft.com/office/powerpoint/2010/main" val="794281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19" y="0"/>
            <a:ext cx="9692640" cy="1325562"/>
          </a:xfrm>
        </p:spPr>
        <p:txBody>
          <a:bodyPr/>
          <a:lstStyle/>
          <a:p>
            <a:r>
              <a:rPr lang="en-US" b="1" dirty="0" smtClean="0"/>
              <a:t>OTC: </a:t>
            </a:r>
            <a:r>
              <a:rPr lang="en-US" dirty="0" smtClean="0"/>
              <a:t>Catalog</a:t>
            </a:r>
            <a:endParaRPr lang="en-US" dirty="0"/>
          </a:p>
        </p:txBody>
      </p:sp>
      <p:pic>
        <p:nvPicPr>
          <p:cNvPr id="4" name="Content Placeholder 3"/>
          <p:cNvPicPr>
            <a:picLocks noGrp="1" noChangeAspect="1"/>
          </p:cNvPicPr>
          <p:nvPr/>
        </p:nvPicPr>
        <p:blipFill>
          <a:blip r:embed="rId2"/>
          <a:stretch>
            <a:fillRect/>
          </a:stretch>
        </p:blipFill>
        <p:spPr>
          <a:xfrm>
            <a:off x="1461568" y="1985210"/>
            <a:ext cx="7729142" cy="36260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8750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729" y="0"/>
            <a:ext cx="9692640" cy="1325562"/>
          </a:xfrm>
        </p:spPr>
        <p:txBody>
          <a:bodyPr/>
          <a:lstStyle/>
          <a:p>
            <a:r>
              <a:rPr lang="en-US" b="1" dirty="0" smtClean="0"/>
              <a:t>STLCC</a:t>
            </a:r>
            <a:r>
              <a:rPr lang="en-US" dirty="0" smtClean="0"/>
              <a:t>: Catalog	</a:t>
            </a:r>
            <a:endParaRPr lang="en-US" dirty="0"/>
          </a:p>
        </p:txBody>
      </p:sp>
      <p:pic>
        <p:nvPicPr>
          <p:cNvPr id="4" name="Content Placeholder 3"/>
          <p:cNvPicPr>
            <a:picLocks noGrp="1" noChangeAspect="1"/>
          </p:cNvPicPr>
          <p:nvPr>
            <p:ph idx="1"/>
          </p:nvPr>
        </p:nvPicPr>
        <p:blipFill rotWithShape="1">
          <a:blip r:embed="rId2"/>
          <a:srcRect l="1681" t="2956" r="2051" b="2561"/>
          <a:stretch/>
        </p:blipFill>
        <p:spPr>
          <a:xfrm>
            <a:off x="5455049" y="335855"/>
            <a:ext cx="5149820" cy="60198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08730" y="2160815"/>
            <a:ext cx="4846320" cy="2369880"/>
          </a:xfrm>
          <a:prstGeom prst="rect">
            <a:avLst/>
          </a:prstGeom>
          <a:noFill/>
        </p:spPr>
        <p:txBody>
          <a:bodyPr wrap="square" rtlCol="0">
            <a:spAutoFit/>
          </a:bodyPr>
          <a:lstStyle/>
          <a:p>
            <a:r>
              <a:rPr lang="en-US" sz="2800" dirty="0" smtClean="0"/>
              <a:t>If you are a Banner school, you can update the course title to include more than 30 characters in SCASYLB. </a:t>
            </a:r>
          </a:p>
          <a:p>
            <a:endParaRPr lang="en-US" dirty="0"/>
          </a:p>
          <a:p>
            <a:endParaRPr lang="en-US" dirty="0"/>
          </a:p>
        </p:txBody>
      </p:sp>
    </p:spTree>
    <p:extLst>
      <p:ext uri="{BB962C8B-B14F-4D97-AF65-F5344CB8AC3E}">
        <p14:creationId xmlns:p14="http://schemas.microsoft.com/office/powerpoint/2010/main" val="2674388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083" y="0"/>
            <a:ext cx="9692640" cy="1325562"/>
          </a:xfrm>
        </p:spPr>
        <p:txBody>
          <a:bodyPr/>
          <a:lstStyle/>
          <a:p>
            <a:r>
              <a:rPr lang="en-US" b="1" dirty="0" smtClean="0"/>
              <a:t>STLCC: </a:t>
            </a:r>
            <a:r>
              <a:rPr lang="en-US" dirty="0" smtClean="0"/>
              <a:t>Catalog</a:t>
            </a:r>
            <a:endParaRPr lang="en-US" dirty="0"/>
          </a:p>
        </p:txBody>
      </p:sp>
      <p:pic>
        <p:nvPicPr>
          <p:cNvPr id="6" name="Content Placeholder 5"/>
          <p:cNvPicPr>
            <a:picLocks noGrp="1" noChangeAspect="1"/>
          </p:cNvPicPr>
          <p:nvPr>
            <p:ph idx="1"/>
          </p:nvPr>
        </p:nvPicPr>
        <p:blipFill>
          <a:blip r:embed="rId2"/>
          <a:stretch>
            <a:fillRect/>
          </a:stretch>
        </p:blipFill>
        <p:spPr>
          <a:xfrm>
            <a:off x="1105039" y="4535815"/>
            <a:ext cx="8593062" cy="141434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12083" y="1801152"/>
            <a:ext cx="9378974" cy="2523768"/>
          </a:xfrm>
          <a:prstGeom prst="rect">
            <a:avLst/>
          </a:prstGeom>
          <a:noFill/>
        </p:spPr>
        <p:txBody>
          <a:bodyPr wrap="square" rtlCol="0">
            <a:spAutoFit/>
          </a:bodyPr>
          <a:lstStyle/>
          <a:p>
            <a:r>
              <a:rPr lang="en-US" sz="2800" dirty="0" smtClean="0"/>
              <a:t>STLCC utilizes the Long Course Title option in SCASYLB; this allows the catalog to display the corresponding MOTR course. By including the MOTR course, STLCC will have a permanent and accessible archive of which courses were part of MOTR.</a:t>
            </a:r>
            <a:endParaRPr lang="en-US" dirty="0"/>
          </a:p>
          <a:p>
            <a:endParaRPr lang="en-US" dirty="0"/>
          </a:p>
        </p:txBody>
      </p:sp>
    </p:spTree>
    <p:extLst>
      <p:ext uri="{BB962C8B-B14F-4D97-AF65-F5344CB8AC3E}">
        <p14:creationId xmlns:p14="http://schemas.microsoft.com/office/powerpoint/2010/main" val="2553854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784" y="0"/>
            <a:ext cx="9692640" cy="1325562"/>
          </a:xfrm>
        </p:spPr>
        <p:txBody>
          <a:bodyPr/>
          <a:lstStyle/>
          <a:p>
            <a:r>
              <a:rPr lang="en-US" b="1" dirty="0" smtClean="0"/>
              <a:t>STLCC: </a:t>
            </a:r>
            <a:r>
              <a:rPr lang="en-US" dirty="0" smtClean="0"/>
              <a:t>Emails to Students</a:t>
            </a:r>
            <a:endParaRPr lang="en-US" dirty="0"/>
          </a:p>
        </p:txBody>
      </p:sp>
      <p:pic>
        <p:nvPicPr>
          <p:cNvPr id="4" name="Picture 3"/>
          <p:cNvPicPr>
            <a:picLocks noChangeAspect="1"/>
          </p:cNvPicPr>
          <p:nvPr/>
        </p:nvPicPr>
        <p:blipFill>
          <a:blip r:embed="rId2"/>
          <a:stretch>
            <a:fillRect/>
          </a:stretch>
        </p:blipFill>
        <p:spPr>
          <a:xfrm>
            <a:off x="2597566" y="2147386"/>
            <a:ext cx="5553075" cy="38385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4620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7360" y="274320"/>
            <a:ext cx="8195309" cy="6309360"/>
          </a:xfrm>
          <a:prstGeom prst="rect">
            <a:avLst/>
          </a:prstGeom>
        </p:spPr>
      </p:pic>
    </p:spTree>
    <p:extLst>
      <p:ext uri="{BB962C8B-B14F-4D97-AF65-F5344CB8AC3E}">
        <p14:creationId xmlns:p14="http://schemas.microsoft.com/office/powerpoint/2010/main" val="2484110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7280" y="251460"/>
            <a:ext cx="9201149" cy="6252209"/>
          </a:xfrm>
          <a:prstGeom prst="rect">
            <a:avLst/>
          </a:prstGeom>
        </p:spPr>
      </p:pic>
    </p:spTree>
    <p:extLst>
      <p:ext uri="{BB962C8B-B14F-4D97-AF65-F5344CB8AC3E}">
        <p14:creationId xmlns:p14="http://schemas.microsoft.com/office/powerpoint/2010/main" val="3926592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4380" y="251460"/>
            <a:ext cx="9669779" cy="5920740"/>
          </a:xfrm>
          <a:prstGeom prst="rect">
            <a:avLst/>
          </a:prstGeom>
        </p:spPr>
      </p:pic>
    </p:spTree>
    <p:extLst>
      <p:ext uri="{BB962C8B-B14F-4D97-AF65-F5344CB8AC3E}">
        <p14:creationId xmlns:p14="http://schemas.microsoft.com/office/powerpoint/2010/main" val="1805757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Transfer Guides &amp; Articulation</a:t>
            </a:r>
            <a:endParaRPr lang="en-US" b="1" dirty="0"/>
          </a:p>
        </p:txBody>
      </p:sp>
      <p:sp>
        <p:nvSpPr>
          <p:cNvPr id="3" name="Text Placeholder 2"/>
          <p:cNvSpPr>
            <a:spLocks noGrp="1"/>
          </p:cNvSpPr>
          <p:nvPr>
            <p:ph type="body" idx="1"/>
          </p:nvPr>
        </p:nvSpPr>
        <p:spPr/>
        <p:txBody>
          <a:bodyPr/>
          <a:lstStyle/>
          <a:p>
            <a:r>
              <a:rPr lang="en-US" dirty="0" smtClean="0"/>
              <a:t>Guides, Articulation, Equivalencies v. Non-Equivalencies</a:t>
            </a:r>
            <a:endParaRPr lang="en-US" dirty="0"/>
          </a:p>
        </p:txBody>
      </p:sp>
    </p:spTree>
    <p:extLst>
      <p:ext uri="{BB962C8B-B14F-4D97-AF65-F5344CB8AC3E}">
        <p14:creationId xmlns:p14="http://schemas.microsoft.com/office/powerpoint/2010/main" val="2860906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0"/>
            <a:ext cx="10878457" cy="1074058"/>
          </a:xfrm>
        </p:spPr>
        <p:txBody>
          <a:bodyPr>
            <a:noAutofit/>
          </a:bodyPr>
          <a:lstStyle/>
          <a:p>
            <a:r>
              <a:rPr lang="en-US" b="1" dirty="0"/>
              <a:t>Transferring </a:t>
            </a:r>
            <a:r>
              <a:rPr lang="en-US" b="1" dirty="0" smtClean="0"/>
              <a:t>Courses </a:t>
            </a:r>
            <a:r>
              <a:rPr lang="en-US" dirty="0" smtClean="0"/>
              <a:t>– State Guidance</a:t>
            </a:r>
            <a:endParaRPr lang="en-US" dirty="0"/>
          </a:p>
        </p:txBody>
      </p:sp>
      <p:sp>
        <p:nvSpPr>
          <p:cNvPr id="4" name="TextBox 3"/>
          <p:cNvSpPr txBox="1"/>
          <p:nvPr/>
        </p:nvSpPr>
        <p:spPr>
          <a:xfrm>
            <a:off x="5852885" y="1665513"/>
            <a:ext cx="5239543" cy="4364272"/>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dirty="0" smtClean="0"/>
              <a:t>MOTR </a:t>
            </a:r>
            <a:r>
              <a:rPr lang="en-US" dirty="0"/>
              <a:t>courses fulfill requirements and pre-</a:t>
            </a:r>
            <a:r>
              <a:rPr lang="en-US" dirty="0" err="1"/>
              <a:t>reqs</a:t>
            </a:r>
            <a:r>
              <a:rPr lang="en-US" dirty="0"/>
              <a:t> for subsequent </a:t>
            </a:r>
            <a:r>
              <a:rPr lang="en-US" dirty="0" smtClean="0"/>
              <a:t>courses</a:t>
            </a:r>
          </a:p>
          <a:p>
            <a:pPr>
              <a:lnSpc>
                <a:spcPct val="110000"/>
              </a:lnSpc>
            </a:pPr>
            <a:endParaRPr lang="en-US" dirty="0" smtClean="0"/>
          </a:p>
          <a:p>
            <a:pPr>
              <a:lnSpc>
                <a:spcPct val="110000"/>
              </a:lnSpc>
            </a:pPr>
            <a:endParaRPr lang="en-US" dirty="0" smtClean="0"/>
          </a:p>
          <a:p>
            <a:pPr marL="285750" indent="-285750">
              <a:lnSpc>
                <a:spcPct val="110000"/>
              </a:lnSpc>
              <a:buFont typeface="Arial" panose="020B0604020202020204" pitchFamily="34" charset="0"/>
              <a:buChar char="•"/>
            </a:pPr>
            <a:r>
              <a:rPr lang="en-US" dirty="0" smtClean="0"/>
              <a:t>Some </a:t>
            </a:r>
            <a:r>
              <a:rPr lang="en-US" dirty="0"/>
              <a:t>MOTR courses may not match a course you </a:t>
            </a:r>
            <a:r>
              <a:rPr lang="en-US" dirty="0" smtClean="0"/>
              <a:t>offer</a:t>
            </a:r>
          </a:p>
          <a:p>
            <a:pPr marL="742950" lvl="1" indent="-285750">
              <a:lnSpc>
                <a:spcPct val="110000"/>
              </a:lnSpc>
              <a:buFont typeface="Arial" panose="020B0604020202020204" pitchFamily="34" charset="0"/>
              <a:buChar char="•"/>
            </a:pPr>
            <a:r>
              <a:rPr lang="en-US" sz="1600" dirty="0" smtClean="0"/>
              <a:t>Need </a:t>
            </a:r>
            <a:r>
              <a:rPr lang="en-US" sz="1600" dirty="0"/>
              <a:t>to establish an equivalent place </a:t>
            </a:r>
            <a:r>
              <a:rPr lang="en-US" sz="1600" dirty="0" smtClean="0"/>
              <a:t>holder</a:t>
            </a:r>
          </a:p>
          <a:p>
            <a:pPr marL="742950" lvl="1" indent="-285750">
              <a:lnSpc>
                <a:spcPct val="110000"/>
              </a:lnSpc>
              <a:buFont typeface="Arial" panose="020B0604020202020204" pitchFamily="34" charset="0"/>
              <a:buChar char="•"/>
            </a:pPr>
            <a:r>
              <a:rPr lang="en-US" sz="1600" dirty="0" smtClean="0"/>
              <a:t>Must </a:t>
            </a:r>
            <a:r>
              <a:rPr lang="en-US" sz="1600" dirty="0"/>
              <a:t>honor the MOTR </a:t>
            </a:r>
            <a:r>
              <a:rPr lang="en-US" sz="1600" dirty="0" smtClean="0"/>
              <a:t>credit</a:t>
            </a:r>
          </a:p>
          <a:p>
            <a:pPr marL="742950" lvl="1" indent="-285750">
              <a:lnSpc>
                <a:spcPct val="110000"/>
              </a:lnSpc>
              <a:buFont typeface="Arial" panose="020B0604020202020204" pitchFamily="34" charset="0"/>
              <a:buChar char="•"/>
            </a:pPr>
            <a:r>
              <a:rPr lang="en-US" sz="1600" dirty="0" smtClean="0"/>
              <a:t>If </a:t>
            </a:r>
            <a:r>
              <a:rPr lang="en-US" sz="1600" dirty="0"/>
              <a:t>number of credits unequal, “extra” is to be applied toward 42 cr. hr. </a:t>
            </a:r>
            <a:r>
              <a:rPr lang="en-US" sz="1600" dirty="0" smtClean="0"/>
              <a:t>minimum</a:t>
            </a:r>
          </a:p>
          <a:p>
            <a:pPr marL="742950" lvl="1" indent="-285750">
              <a:lnSpc>
                <a:spcPct val="110000"/>
              </a:lnSpc>
              <a:buFont typeface="Arial" panose="020B0604020202020204" pitchFamily="34" charset="0"/>
              <a:buChar char="•"/>
            </a:pPr>
            <a:r>
              <a:rPr lang="en-US" sz="1600" dirty="0" smtClean="0"/>
              <a:t>Must </a:t>
            </a:r>
            <a:r>
              <a:rPr lang="en-US" sz="1600" dirty="0"/>
              <a:t>fulfill “category” such as humanities or </a:t>
            </a:r>
            <a:r>
              <a:rPr lang="en-US" sz="1600" dirty="0" smtClean="0"/>
              <a:t>communication</a:t>
            </a:r>
          </a:p>
          <a:p>
            <a:pPr marL="742950" lvl="1" indent="-285750">
              <a:lnSpc>
                <a:spcPct val="110000"/>
              </a:lnSpc>
              <a:buFont typeface="Arial" panose="020B0604020202020204" pitchFamily="34" charset="0"/>
              <a:buChar char="•"/>
            </a:pPr>
            <a:r>
              <a:rPr lang="en-US" sz="1600" dirty="0" smtClean="0">
                <a:solidFill>
                  <a:srgbClr val="FF0000"/>
                </a:solidFill>
              </a:rPr>
              <a:t>CORE </a:t>
            </a:r>
            <a:r>
              <a:rPr lang="en-US" sz="1600" dirty="0">
                <a:solidFill>
                  <a:srgbClr val="FF0000"/>
                </a:solidFill>
              </a:rPr>
              <a:t>42 must be on transcript, MOTR in catalog and logo</a:t>
            </a:r>
          </a:p>
          <a:p>
            <a:endParaRPr lang="en-US" dirty="0"/>
          </a:p>
        </p:txBody>
      </p:sp>
      <p:sp>
        <p:nvSpPr>
          <p:cNvPr id="10" name="TextBox 9"/>
          <p:cNvSpPr txBox="1"/>
          <p:nvPr/>
        </p:nvSpPr>
        <p:spPr>
          <a:xfrm>
            <a:off x="413657" y="1623785"/>
            <a:ext cx="4927600" cy="4990597"/>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dirty="0"/>
              <a:t>CORE 42 Guarantees transfer of the block, all MOTR courses</a:t>
            </a:r>
          </a:p>
          <a:p>
            <a:pPr>
              <a:lnSpc>
                <a:spcPct val="110000"/>
              </a:lnSpc>
            </a:pPr>
            <a:endParaRPr lang="en-US" dirty="0" smtClean="0"/>
          </a:p>
          <a:p>
            <a:pPr>
              <a:lnSpc>
                <a:spcPct val="110000"/>
              </a:lnSpc>
            </a:pPr>
            <a:endParaRPr lang="en-US" dirty="0"/>
          </a:p>
          <a:p>
            <a:pPr marL="171450" indent="-171450">
              <a:lnSpc>
                <a:spcPct val="110000"/>
              </a:lnSpc>
              <a:buFont typeface="Arial" panose="020B0604020202020204" pitchFamily="34" charset="0"/>
              <a:buChar char="•"/>
            </a:pPr>
            <a:endParaRPr lang="en-US" sz="100" dirty="0"/>
          </a:p>
          <a:p>
            <a:pPr marL="285750" indent="-285750">
              <a:lnSpc>
                <a:spcPct val="110000"/>
              </a:lnSpc>
              <a:buFont typeface="Arial" panose="020B0604020202020204" pitchFamily="34" charset="0"/>
              <a:buChar char="•"/>
            </a:pPr>
            <a:r>
              <a:rPr lang="en-US" dirty="0"/>
              <a:t>Other courses may be part of campus Gen Ed, but if they are not a MOTR course and the Gen Ed is not completed, they may or may not transfer</a:t>
            </a:r>
          </a:p>
          <a:p>
            <a:pPr>
              <a:lnSpc>
                <a:spcPct val="110000"/>
              </a:lnSpc>
            </a:pPr>
            <a:endParaRPr lang="en-US" dirty="0" smtClean="0"/>
          </a:p>
          <a:p>
            <a:pPr>
              <a:lnSpc>
                <a:spcPct val="110000"/>
              </a:lnSpc>
            </a:pPr>
            <a:endParaRPr lang="en-US" dirty="0"/>
          </a:p>
          <a:p>
            <a:pPr marL="171450" indent="-171450">
              <a:lnSpc>
                <a:spcPct val="110000"/>
              </a:lnSpc>
              <a:buFont typeface="Arial" panose="020B0604020202020204" pitchFamily="34" charset="0"/>
              <a:buChar char="•"/>
            </a:pPr>
            <a:endParaRPr lang="en-US" sz="100" dirty="0"/>
          </a:p>
          <a:p>
            <a:pPr marL="171450" indent="-171450">
              <a:lnSpc>
                <a:spcPct val="110000"/>
              </a:lnSpc>
              <a:buFont typeface="Arial" panose="020B0604020202020204" pitchFamily="34" charset="0"/>
              <a:buChar char="•"/>
            </a:pPr>
            <a:endParaRPr lang="en-US" sz="100" dirty="0"/>
          </a:p>
          <a:p>
            <a:pPr marL="285750" indent="-285750">
              <a:lnSpc>
                <a:spcPct val="110000"/>
              </a:lnSpc>
              <a:buFont typeface="Arial" panose="020B0604020202020204" pitchFamily="34" charset="0"/>
              <a:buChar char="•"/>
            </a:pPr>
            <a:r>
              <a:rPr lang="en-US" dirty="0"/>
              <a:t>MDHE sent master spreadsheet for institutions to review</a:t>
            </a:r>
          </a:p>
          <a:p>
            <a:pPr marL="742950" lvl="1" indent="-285750">
              <a:lnSpc>
                <a:spcPct val="110000"/>
              </a:lnSpc>
              <a:buFont typeface="Arial" panose="020B0604020202020204" pitchFamily="34" charset="0"/>
              <a:buChar char="•"/>
            </a:pPr>
            <a:r>
              <a:rPr lang="en-US" sz="1600" dirty="0"/>
              <a:t>Check for errors</a:t>
            </a:r>
          </a:p>
          <a:p>
            <a:pPr marL="742950" lvl="1" indent="-285750">
              <a:lnSpc>
                <a:spcPct val="110000"/>
              </a:lnSpc>
              <a:buFont typeface="Arial" panose="020B0604020202020204" pitchFamily="34" charset="0"/>
              <a:buChar char="•"/>
            </a:pPr>
            <a:r>
              <a:rPr lang="en-US" sz="1600" dirty="0"/>
              <a:t>Ensure you have equivalents</a:t>
            </a:r>
          </a:p>
          <a:p>
            <a:pPr marL="742950" lvl="1" indent="-285750">
              <a:lnSpc>
                <a:spcPct val="110000"/>
              </a:lnSpc>
              <a:buFont typeface="Arial" panose="020B0604020202020204" pitchFamily="34" charset="0"/>
              <a:buChar char="•"/>
            </a:pPr>
            <a:r>
              <a:rPr lang="en-US" sz="1600" dirty="0"/>
              <a:t>Will be iterative process</a:t>
            </a:r>
          </a:p>
          <a:p>
            <a:endParaRPr lang="en-US" dirty="0"/>
          </a:p>
        </p:txBody>
      </p:sp>
    </p:spTree>
    <p:extLst>
      <p:ext uri="{BB962C8B-B14F-4D97-AF65-F5344CB8AC3E}">
        <p14:creationId xmlns:p14="http://schemas.microsoft.com/office/powerpoint/2010/main" val="467232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12" y="815703"/>
            <a:ext cx="9692640" cy="1325562"/>
          </a:xfrm>
        </p:spPr>
        <p:txBody>
          <a:bodyPr>
            <a:noAutofit/>
          </a:bodyPr>
          <a:lstStyle/>
          <a:p>
            <a:r>
              <a:rPr lang="en-US" b="1" dirty="0" smtClean="0"/>
              <a:t>MSSU</a:t>
            </a:r>
            <a:r>
              <a:rPr lang="en-US" dirty="0" smtClean="0"/>
              <a:t> used the CORE spreadsheet to align courses for articulation, Transfer Guide, </a:t>
            </a:r>
            <a:endParaRPr lang="en-US" dirty="0"/>
          </a:p>
        </p:txBody>
      </p:sp>
      <p:pic>
        <p:nvPicPr>
          <p:cNvPr id="3" name="Picture 2"/>
          <p:cNvPicPr>
            <a:picLocks noChangeAspect="1"/>
          </p:cNvPicPr>
          <p:nvPr/>
        </p:nvPicPr>
        <p:blipFill>
          <a:blip r:embed="rId2"/>
          <a:stretch>
            <a:fillRect/>
          </a:stretch>
        </p:blipFill>
        <p:spPr>
          <a:xfrm>
            <a:off x="438912" y="2599904"/>
            <a:ext cx="10515600" cy="3308466"/>
          </a:xfrm>
          <a:prstGeom prst="rect">
            <a:avLst/>
          </a:prstGeom>
        </p:spPr>
      </p:pic>
    </p:spTree>
    <p:extLst>
      <p:ext uri="{BB962C8B-B14F-4D97-AF65-F5344CB8AC3E}">
        <p14:creationId xmlns:p14="http://schemas.microsoft.com/office/powerpoint/2010/main" val="3567306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344" y="0"/>
            <a:ext cx="9601200" cy="1159625"/>
          </a:xfrm>
        </p:spPr>
        <p:txBody>
          <a:bodyPr/>
          <a:lstStyle/>
          <a:p>
            <a:r>
              <a:rPr lang="en-US" b="1" dirty="0" smtClean="0"/>
              <a:t>Presentation Overview</a:t>
            </a:r>
            <a:r>
              <a:rPr lang="en-US" dirty="0" smtClean="0"/>
              <a:t>	</a:t>
            </a:r>
            <a:endParaRPr lang="en-US" dirty="0"/>
          </a:p>
        </p:txBody>
      </p:sp>
      <p:sp>
        <p:nvSpPr>
          <p:cNvPr id="3" name="Content Placeholder 2"/>
          <p:cNvSpPr>
            <a:spLocks noGrp="1"/>
          </p:cNvSpPr>
          <p:nvPr>
            <p:ph idx="1"/>
          </p:nvPr>
        </p:nvSpPr>
        <p:spPr>
          <a:xfrm>
            <a:off x="907144" y="1400526"/>
            <a:ext cx="7003142" cy="4958366"/>
          </a:xfrm>
        </p:spPr>
        <p:txBody>
          <a:bodyPr>
            <a:noAutofit/>
          </a:bodyPr>
          <a:lstStyle/>
          <a:p>
            <a:pPr>
              <a:lnSpc>
                <a:spcPct val="100000"/>
              </a:lnSpc>
              <a:spcAft>
                <a:spcPts val="100"/>
              </a:spcAft>
            </a:pPr>
            <a:r>
              <a:rPr lang="en-US" sz="2400" dirty="0" smtClean="0"/>
              <a:t>Policy Overview/References</a:t>
            </a:r>
          </a:p>
          <a:p>
            <a:pPr>
              <a:lnSpc>
                <a:spcPct val="100000"/>
              </a:lnSpc>
              <a:spcAft>
                <a:spcPts val="100"/>
              </a:spcAft>
            </a:pPr>
            <a:r>
              <a:rPr lang="en-US" sz="2400" dirty="0" smtClean="0"/>
              <a:t>Institutional Website &amp; Publications</a:t>
            </a:r>
          </a:p>
          <a:p>
            <a:pPr lvl="2">
              <a:lnSpc>
                <a:spcPct val="100000"/>
              </a:lnSpc>
              <a:spcAft>
                <a:spcPts val="100"/>
              </a:spcAft>
            </a:pPr>
            <a:r>
              <a:rPr lang="en-US" sz="1600" dirty="0" smtClean="0"/>
              <a:t>Landing Pages</a:t>
            </a:r>
          </a:p>
          <a:p>
            <a:pPr lvl="2">
              <a:lnSpc>
                <a:spcPct val="100000"/>
              </a:lnSpc>
              <a:spcAft>
                <a:spcPts val="100"/>
              </a:spcAft>
            </a:pPr>
            <a:r>
              <a:rPr lang="en-US" sz="1600" dirty="0" smtClean="0"/>
              <a:t>Class Schedule (Public &amp; Student)</a:t>
            </a:r>
          </a:p>
          <a:p>
            <a:pPr lvl="2">
              <a:lnSpc>
                <a:spcPct val="100000"/>
              </a:lnSpc>
              <a:spcAft>
                <a:spcPts val="100"/>
              </a:spcAft>
            </a:pPr>
            <a:r>
              <a:rPr lang="en-US" sz="1600" dirty="0"/>
              <a:t>Catalog </a:t>
            </a:r>
            <a:r>
              <a:rPr lang="en-US" sz="1600" dirty="0" smtClean="0"/>
              <a:t>Info </a:t>
            </a:r>
            <a:r>
              <a:rPr lang="en-US" sz="1600" dirty="0"/>
              <a:t>(MOTR logo and </a:t>
            </a:r>
            <a:r>
              <a:rPr lang="en-US" sz="1600" dirty="0" smtClean="0"/>
              <a:t>#)</a:t>
            </a:r>
          </a:p>
          <a:p>
            <a:pPr lvl="2">
              <a:lnSpc>
                <a:spcPct val="100000"/>
              </a:lnSpc>
              <a:spcAft>
                <a:spcPts val="100"/>
              </a:spcAft>
            </a:pPr>
            <a:r>
              <a:rPr lang="en-US" sz="1600" dirty="0" smtClean="0"/>
              <a:t>Publications (Emails to students, faculty, staff)</a:t>
            </a:r>
          </a:p>
          <a:p>
            <a:pPr>
              <a:lnSpc>
                <a:spcPct val="100000"/>
              </a:lnSpc>
              <a:spcAft>
                <a:spcPts val="100"/>
              </a:spcAft>
            </a:pPr>
            <a:r>
              <a:rPr lang="en-US" sz="2400" dirty="0" smtClean="0"/>
              <a:t>Transfer Guides &amp; Articulation</a:t>
            </a:r>
          </a:p>
          <a:p>
            <a:pPr lvl="2">
              <a:lnSpc>
                <a:spcPct val="100000"/>
              </a:lnSpc>
              <a:spcAft>
                <a:spcPts val="100"/>
              </a:spcAft>
            </a:pPr>
            <a:r>
              <a:rPr lang="en-US" sz="1600" dirty="0" smtClean="0"/>
              <a:t>Equivalencies</a:t>
            </a:r>
          </a:p>
          <a:p>
            <a:pPr lvl="2">
              <a:lnSpc>
                <a:spcPct val="100000"/>
              </a:lnSpc>
              <a:spcAft>
                <a:spcPts val="100"/>
              </a:spcAft>
            </a:pPr>
            <a:r>
              <a:rPr lang="en-US" sz="1600" dirty="0" smtClean="0"/>
              <a:t>Non-Equivalent MOTR Courses</a:t>
            </a:r>
          </a:p>
          <a:p>
            <a:pPr>
              <a:lnSpc>
                <a:spcPct val="100000"/>
              </a:lnSpc>
              <a:spcAft>
                <a:spcPts val="100"/>
              </a:spcAft>
            </a:pPr>
            <a:r>
              <a:rPr lang="en-US" sz="2400" dirty="0" smtClean="0"/>
              <a:t> Transcript &amp; CORE 42 Stamp</a:t>
            </a:r>
          </a:p>
          <a:p>
            <a:pPr lvl="2">
              <a:lnSpc>
                <a:spcPct val="100000"/>
              </a:lnSpc>
              <a:spcAft>
                <a:spcPts val="100"/>
              </a:spcAft>
            </a:pPr>
            <a:r>
              <a:rPr lang="en-US" sz="1600" dirty="0"/>
              <a:t>Unofficial &amp; Official Transcripts</a:t>
            </a:r>
          </a:p>
          <a:p>
            <a:pPr lvl="2">
              <a:lnSpc>
                <a:spcPct val="100000"/>
              </a:lnSpc>
              <a:spcAft>
                <a:spcPts val="100"/>
              </a:spcAft>
            </a:pPr>
            <a:r>
              <a:rPr lang="en-US" sz="1600" dirty="0"/>
              <a:t>Stamp Logic</a:t>
            </a:r>
          </a:p>
          <a:p>
            <a:pPr marL="0" indent="0">
              <a:lnSpc>
                <a:spcPct val="100000"/>
              </a:lnSpc>
              <a:spcAft>
                <a:spcPts val="100"/>
              </a:spcAft>
              <a:buNone/>
            </a:pPr>
            <a:endParaRPr lang="en-US" sz="2400" dirty="0" smtClean="0"/>
          </a:p>
          <a:p>
            <a:pPr marL="0" indent="0">
              <a:lnSpc>
                <a:spcPct val="100000"/>
              </a:lnSpc>
              <a:spcAft>
                <a:spcPts val="100"/>
              </a:spcAft>
              <a:buNone/>
            </a:pPr>
            <a:endParaRPr lang="en-US" sz="2200" dirty="0" smtClean="0"/>
          </a:p>
        </p:txBody>
      </p:sp>
    </p:spTree>
    <p:extLst>
      <p:ext uri="{BB962C8B-B14F-4D97-AF65-F5344CB8AC3E}">
        <p14:creationId xmlns:p14="http://schemas.microsoft.com/office/powerpoint/2010/main" val="3481099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0"/>
            <a:ext cx="11335657" cy="6858001"/>
          </a:xfrm>
          <a:prstGeom prst="rect">
            <a:avLst/>
          </a:prstGeom>
        </p:spPr>
      </p:pic>
    </p:spTree>
    <p:extLst>
      <p:ext uri="{BB962C8B-B14F-4D97-AF65-F5344CB8AC3E}">
        <p14:creationId xmlns:p14="http://schemas.microsoft.com/office/powerpoint/2010/main" val="268803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90052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0"/>
            <a:ext cx="10852912" cy="1325562"/>
          </a:xfrm>
        </p:spPr>
        <p:txBody>
          <a:bodyPr/>
          <a:lstStyle/>
          <a:p>
            <a:r>
              <a:rPr lang="en-US" b="1" dirty="0" smtClean="0"/>
              <a:t>MSSU: </a:t>
            </a:r>
            <a:r>
              <a:rPr lang="en-US" dirty="0" smtClean="0"/>
              <a:t>Transfer Non-Equivalent</a:t>
            </a:r>
            <a:endParaRPr lang="en-US" dirty="0"/>
          </a:p>
        </p:txBody>
      </p:sp>
      <p:pic>
        <p:nvPicPr>
          <p:cNvPr id="3" name="Picture 2"/>
          <p:cNvPicPr>
            <a:picLocks noChangeAspect="1"/>
          </p:cNvPicPr>
          <p:nvPr/>
        </p:nvPicPr>
        <p:blipFill>
          <a:blip r:embed="rId2"/>
          <a:stretch>
            <a:fillRect/>
          </a:stretch>
        </p:blipFill>
        <p:spPr>
          <a:xfrm>
            <a:off x="921657" y="1989513"/>
            <a:ext cx="9385069" cy="40368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9647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743" y="0"/>
            <a:ext cx="9601200" cy="1320800"/>
          </a:xfrm>
        </p:spPr>
        <p:txBody>
          <a:bodyPr/>
          <a:lstStyle/>
          <a:p>
            <a:r>
              <a:rPr lang="en-US" b="1" dirty="0" smtClean="0"/>
              <a:t>MSSU: </a:t>
            </a:r>
            <a:r>
              <a:rPr lang="en-US" dirty="0" smtClean="0"/>
              <a:t>Transfer Elective Example</a:t>
            </a:r>
            <a:endParaRPr lang="en-US" dirty="0"/>
          </a:p>
        </p:txBody>
      </p:sp>
      <p:pic>
        <p:nvPicPr>
          <p:cNvPr id="3" name="Picture 2"/>
          <p:cNvPicPr>
            <a:picLocks noChangeAspect="1"/>
          </p:cNvPicPr>
          <p:nvPr/>
        </p:nvPicPr>
        <p:blipFill>
          <a:blip r:embed="rId2"/>
          <a:stretch>
            <a:fillRect/>
          </a:stretch>
        </p:blipFill>
        <p:spPr>
          <a:xfrm>
            <a:off x="1055386" y="1567544"/>
            <a:ext cx="9246655" cy="50597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2961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672" y="0"/>
            <a:ext cx="9692640" cy="1325562"/>
          </a:xfrm>
        </p:spPr>
        <p:txBody>
          <a:bodyPr/>
          <a:lstStyle/>
          <a:p>
            <a:r>
              <a:rPr lang="en-US" b="1" dirty="0" smtClean="0"/>
              <a:t>STLCC: </a:t>
            </a:r>
            <a:r>
              <a:rPr lang="en-US" dirty="0" smtClean="0"/>
              <a:t>Transfer Articulation </a:t>
            </a:r>
            <a:r>
              <a:rPr lang="en-US" sz="2400" dirty="0" smtClean="0"/>
              <a:t>(Equivalency)</a:t>
            </a:r>
            <a:endParaRPr lang="en-US" sz="2400" dirty="0"/>
          </a:p>
        </p:txBody>
      </p:sp>
      <p:pic>
        <p:nvPicPr>
          <p:cNvPr id="4" name="Picture 3"/>
          <p:cNvPicPr>
            <a:picLocks noChangeAspect="1"/>
          </p:cNvPicPr>
          <p:nvPr/>
        </p:nvPicPr>
        <p:blipFill>
          <a:blip r:embed="rId2"/>
          <a:stretch>
            <a:fillRect/>
          </a:stretch>
        </p:blipFill>
        <p:spPr>
          <a:xfrm>
            <a:off x="1386994" y="1464511"/>
            <a:ext cx="8019996" cy="48721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389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32" y="0"/>
            <a:ext cx="9692640" cy="1325562"/>
          </a:xfrm>
        </p:spPr>
        <p:txBody>
          <a:bodyPr/>
          <a:lstStyle/>
          <a:p>
            <a:r>
              <a:rPr lang="en-US" b="1" dirty="0" smtClean="0"/>
              <a:t>STLCC: </a:t>
            </a:r>
            <a:r>
              <a:rPr lang="en-US" dirty="0" smtClean="0"/>
              <a:t>Transfer Non-Equivalent 	</a:t>
            </a:r>
            <a:endParaRPr lang="en-US" dirty="0"/>
          </a:p>
        </p:txBody>
      </p:sp>
      <p:sp>
        <p:nvSpPr>
          <p:cNvPr id="3" name="Content Placeholder 2"/>
          <p:cNvSpPr>
            <a:spLocks noGrp="1"/>
          </p:cNvSpPr>
          <p:nvPr>
            <p:ph idx="1"/>
          </p:nvPr>
        </p:nvSpPr>
        <p:spPr>
          <a:xfrm>
            <a:off x="827314" y="1901371"/>
            <a:ext cx="10479314" cy="4351337"/>
          </a:xfrm>
        </p:spPr>
        <p:txBody>
          <a:bodyPr>
            <a:noAutofit/>
          </a:bodyPr>
          <a:lstStyle/>
          <a:p>
            <a:pPr marL="0" indent="0">
              <a:buNone/>
            </a:pPr>
            <a:r>
              <a:rPr lang="en-US" sz="2800" dirty="0" smtClean="0"/>
              <a:t>9 new “courses” were created that we refer to as General MOTR courses; each course represents a Knowledge Area:</a:t>
            </a:r>
          </a:p>
          <a:p>
            <a:pPr lvl="2"/>
            <a:r>
              <a:rPr lang="en-US" sz="1800" dirty="0" smtClean="0"/>
              <a:t>CORE CIV (CORE 42: Civics)</a:t>
            </a:r>
          </a:p>
          <a:p>
            <a:pPr lvl="2"/>
            <a:r>
              <a:rPr lang="en-US" sz="1800" dirty="0" smtClean="0"/>
              <a:t>CORE HFA (CORE 42: Humanities &amp; Fine Arts)</a:t>
            </a:r>
          </a:p>
          <a:p>
            <a:pPr lvl="2"/>
            <a:r>
              <a:rPr lang="en-US" sz="1800" dirty="0" smtClean="0"/>
              <a:t>CORE MS  (CORE 42: Mathematical Sciences)</a:t>
            </a:r>
          </a:p>
          <a:p>
            <a:pPr lvl="2"/>
            <a:r>
              <a:rPr lang="en-US" sz="1800" dirty="0" smtClean="0"/>
              <a:t>CORE ORL (CORE 42: Oral Communication)</a:t>
            </a:r>
          </a:p>
          <a:p>
            <a:pPr lvl="2"/>
            <a:r>
              <a:rPr lang="en-US" sz="1800" dirty="0" smtClean="0"/>
              <a:t>CORE PERF (CORE 42: Humanities &amp; Fine Arts-Performance)</a:t>
            </a:r>
          </a:p>
          <a:p>
            <a:pPr lvl="2"/>
            <a:r>
              <a:rPr lang="en-US" sz="1800" dirty="0" smtClean="0"/>
              <a:t>CORE SB (CORE 42: Social/Behavioral Sciences)</a:t>
            </a:r>
          </a:p>
          <a:p>
            <a:pPr lvl="2"/>
            <a:r>
              <a:rPr lang="en-US" sz="1800" dirty="0" smtClean="0"/>
              <a:t>CORE SL (CORE 42: Science w/ Lab)</a:t>
            </a:r>
          </a:p>
          <a:p>
            <a:pPr lvl="2"/>
            <a:r>
              <a:rPr lang="en-US" sz="1800" dirty="0" smtClean="0"/>
              <a:t>CORE SNL (CORE 42: Science No Lab)</a:t>
            </a:r>
          </a:p>
          <a:p>
            <a:pPr lvl="2"/>
            <a:r>
              <a:rPr lang="en-US" sz="1800" dirty="0" smtClean="0"/>
              <a:t>CORE WRT (CORE 42: Written Communication)</a:t>
            </a:r>
            <a:endParaRPr lang="en-US" sz="1800" dirty="0"/>
          </a:p>
        </p:txBody>
      </p:sp>
    </p:spTree>
    <p:extLst>
      <p:ext uri="{BB962C8B-B14F-4D97-AF65-F5344CB8AC3E}">
        <p14:creationId xmlns:p14="http://schemas.microsoft.com/office/powerpoint/2010/main" val="987669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157" y="0"/>
            <a:ext cx="9692640" cy="1325562"/>
          </a:xfrm>
        </p:spPr>
        <p:txBody>
          <a:bodyPr/>
          <a:lstStyle/>
          <a:p>
            <a:r>
              <a:rPr lang="en-US" b="1" dirty="0" smtClean="0"/>
              <a:t>STLCC: </a:t>
            </a:r>
            <a:r>
              <a:rPr lang="en-US" dirty="0" smtClean="0"/>
              <a:t>Transfer Non-Equivalent</a:t>
            </a:r>
            <a:endParaRPr lang="en-US" dirty="0"/>
          </a:p>
        </p:txBody>
      </p:sp>
      <p:pic>
        <p:nvPicPr>
          <p:cNvPr id="7" name="Picture 6"/>
          <p:cNvPicPr>
            <a:picLocks noChangeAspect="1"/>
          </p:cNvPicPr>
          <p:nvPr/>
        </p:nvPicPr>
        <p:blipFill>
          <a:blip r:embed="rId2"/>
          <a:stretch>
            <a:fillRect/>
          </a:stretch>
        </p:blipFill>
        <p:spPr>
          <a:xfrm>
            <a:off x="1446271" y="1549507"/>
            <a:ext cx="7872411" cy="4779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4175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256" y="0"/>
            <a:ext cx="10577141" cy="1325562"/>
          </a:xfrm>
        </p:spPr>
        <p:txBody>
          <a:bodyPr/>
          <a:lstStyle/>
          <a:p>
            <a:r>
              <a:rPr lang="en-US" b="1" dirty="0" smtClean="0"/>
              <a:t>STLCC: </a:t>
            </a:r>
            <a:r>
              <a:rPr lang="en-US" dirty="0" smtClean="0"/>
              <a:t>Transfer Non-Equivalent</a:t>
            </a:r>
            <a:endParaRPr lang="en-US" dirty="0"/>
          </a:p>
        </p:txBody>
      </p:sp>
      <p:sp>
        <p:nvSpPr>
          <p:cNvPr id="3" name="Content Placeholder 2"/>
          <p:cNvSpPr>
            <a:spLocks noGrp="1"/>
          </p:cNvSpPr>
          <p:nvPr>
            <p:ph idx="1"/>
          </p:nvPr>
        </p:nvSpPr>
        <p:spPr>
          <a:xfrm>
            <a:off x="769255" y="1952578"/>
            <a:ext cx="10577141" cy="4351337"/>
          </a:xfrm>
        </p:spPr>
        <p:txBody>
          <a:bodyPr/>
          <a:lstStyle/>
          <a:p>
            <a:pPr marL="0" indent="0">
              <a:buNone/>
            </a:pPr>
            <a:r>
              <a:rPr lang="en-US" sz="2400" dirty="0" smtClean="0"/>
              <a:t>By using General MOTRs, STLCC is making proactive accommodations for non-equivalent courses.</a:t>
            </a:r>
          </a:p>
          <a:p>
            <a:pPr marL="0" indent="0">
              <a:buNone/>
            </a:pPr>
            <a:endParaRPr lang="en-US" sz="2400" dirty="0"/>
          </a:p>
          <a:p>
            <a:pPr marL="0" indent="0">
              <a:buNone/>
            </a:pPr>
            <a:r>
              <a:rPr lang="en-US" sz="2400" dirty="0" smtClean="0"/>
              <a:t>For example, STLCC does not have a course for MOTR ANTH 101. However, several schools, including MSSU have a course that qualifies as MOTR ANTH 101. STLCC will transfer this course in from MSSU as CORE SB. When STLCC computes the CORE 42 “stamp” for the transcript, the logic will consider all MOTRs and General MOTRs. </a:t>
            </a:r>
          </a:p>
          <a:p>
            <a:pPr marL="0" indent="0">
              <a:buNone/>
            </a:pPr>
            <a:endParaRPr lang="en-US" dirty="0"/>
          </a:p>
        </p:txBody>
      </p:sp>
    </p:spTree>
    <p:extLst>
      <p:ext uri="{BB962C8B-B14F-4D97-AF65-F5344CB8AC3E}">
        <p14:creationId xmlns:p14="http://schemas.microsoft.com/office/powerpoint/2010/main" val="3964939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Transcript &amp; </a:t>
            </a:r>
            <a:br>
              <a:rPr lang="en-US" b="1" dirty="0" smtClean="0"/>
            </a:br>
            <a:r>
              <a:rPr lang="en-US" b="1" dirty="0" smtClean="0"/>
              <a:t>CORE 42 Stamp</a:t>
            </a:r>
            <a:endParaRPr lang="en-US" b="1" dirty="0"/>
          </a:p>
        </p:txBody>
      </p:sp>
    </p:spTree>
    <p:extLst>
      <p:ext uri="{BB962C8B-B14F-4D97-AF65-F5344CB8AC3E}">
        <p14:creationId xmlns:p14="http://schemas.microsoft.com/office/powerpoint/2010/main" val="626285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1277601" cy="6858000"/>
          </a:xfrm>
          <a:prstGeom prst="rect">
            <a:avLst/>
          </a:prstGeom>
        </p:spPr>
      </p:pic>
    </p:spTree>
    <p:extLst>
      <p:ext uri="{BB962C8B-B14F-4D97-AF65-F5344CB8AC3E}">
        <p14:creationId xmlns:p14="http://schemas.microsoft.com/office/powerpoint/2010/main" val="3880299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3913" y="0"/>
            <a:ext cx="10570029" cy="1325562"/>
          </a:xfrm>
        </p:spPr>
        <p:txBody>
          <a:bodyPr/>
          <a:lstStyle/>
          <a:p>
            <a:r>
              <a:rPr lang="en-US" b="1" dirty="0"/>
              <a:t>Overview of Policy and References</a:t>
            </a:r>
          </a:p>
        </p:txBody>
      </p:sp>
      <p:sp>
        <p:nvSpPr>
          <p:cNvPr id="4" name="Content Placeholder 3"/>
          <p:cNvSpPr>
            <a:spLocks noGrp="1"/>
          </p:cNvSpPr>
          <p:nvPr>
            <p:ph idx="1"/>
          </p:nvPr>
        </p:nvSpPr>
        <p:spPr>
          <a:xfrm>
            <a:off x="885371" y="1790700"/>
            <a:ext cx="10087429" cy="4076700"/>
          </a:xfrm>
        </p:spPr>
        <p:txBody>
          <a:bodyPr>
            <a:normAutofit lnSpcReduction="10000"/>
          </a:bodyPr>
          <a:lstStyle/>
          <a:p>
            <a:r>
              <a:rPr lang="en-US" sz="2400" dirty="0"/>
              <a:t>SB 997 passed, included provision to establish:</a:t>
            </a:r>
          </a:p>
          <a:p>
            <a:pPr lvl="2"/>
            <a:r>
              <a:rPr lang="en-US" sz="1800" dirty="0"/>
              <a:t>42-hour core transfer block for all public higher </a:t>
            </a:r>
            <a:r>
              <a:rPr lang="en-US" sz="1800" dirty="0" err="1"/>
              <a:t>ed</a:t>
            </a:r>
            <a:r>
              <a:rPr lang="en-US" sz="1800" dirty="0"/>
              <a:t> institutions, created and approved by state-wide committee</a:t>
            </a:r>
          </a:p>
          <a:p>
            <a:pPr lvl="2"/>
            <a:r>
              <a:rPr lang="en-US" sz="1800" dirty="0"/>
              <a:t>Common course numbering matrix to provide key for courses at the lower division transfer equivalencies</a:t>
            </a:r>
          </a:p>
          <a:p>
            <a:pPr lvl="2"/>
            <a:r>
              <a:rPr lang="en-US" sz="1800" dirty="0"/>
              <a:t>Appeals process for dissatisfied students</a:t>
            </a:r>
          </a:p>
          <a:p>
            <a:pPr lvl="2"/>
            <a:r>
              <a:rPr lang="en-US" sz="1800" dirty="0"/>
              <a:t>Requires MDHE to evaluate transfer practices across the </a:t>
            </a:r>
            <a:r>
              <a:rPr lang="en-US" sz="1800" dirty="0" smtClean="0"/>
              <a:t>State</a:t>
            </a:r>
            <a:endParaRPr lang="en-US" sz="1800" dirty="0"/>
          </a:p>
          <a:p>
            <a:r>
              <a:rPr lang="en-US" sz="2400" dirty="0"/>
              <a:t>Policy:  </a:t>
            </a:r>
            <a:r>
              <a:rPr lang="en-US" sz="2400" u="sng" dirty="0">
                <a:hlinkClick r:id="rId2"/>
              </a:rPr>
              <a:t>https://dhe.mo.gov/about/legislative/legislativeinitiatives.php</a:t>
            </a:r>
            <a:r>
              <a:rPr lang="en-US" sz="2400" dirty="0"/>
              <a:t> </a:t>
            </a:r>
          </a:p>
          <a:p>
            <a:r>
              <a:rPr lang="en-US" sz="2400" dirty="0"/>
              <a:t>MDHE working document: </a:t>
            </a:r>
            <a:r>
              <a:rPr lang="en-US" sz="2400" dirty="0">
                <a:hlinkClick r:id="rId3"/>
              </a:rPr>
              <a:t>https://dhe.mo.gov/documents/CORE42COMPILATIONEQUIVALENCIES.updatedJan32018.pdf</a:t>
            </a:r>
            <a:r>
              <a:rPr lang="en-US" sz="2400" dirty="0"/>
              <a:t> </a:t>
            </a:r>
          </a:p>
          <a:p>
            <a:endParaRPr lang="en-US" dirty="0"/>
          </a:p>
        </p:txBody>
      </p:sp>
    </p:spTree>
    <p:extLst>
      <p:ext uri="{BB962C8B-B14F-4D97-AF65-F5344CB8AC3E}">
        <p14:creationId xmlns:p14="http://schemas.microsoft.com/office/powerpoint/2010/main" val="2014007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476" y="671286"/>
            <a:ext cx="9858895" cy="1192876"/>
          </a:xfrm>
        </p:spPr>
        <p:txBody>
          <a:bodyPr>
            <a:normAutofit/>
          </a:bodyPr>
          <a:lstStyle/>
          <a:p>
            <a:r>
              <a:rPr lang="en-US" b="1" dirty="0" smtClean="0"/>
              <a:t>MSSU: </a:t>
            </a:r>
            <a:r>
              <a:rPr lang="en-US" dirty="0" smtClean="0"/>
              <a:t>CORE 42 Block</a:t>
            </a:r>
            <a:br>
              <a:rPr lang="en-US" dirty="0" smtClean="0"/>
            </a:br>
            <a:r>
              <a:rPr lang="en-US" sz="3100" dirty="0" smtClean="0"/>
              <a:t>Banner:  STVEVEN and SHATCMT</a:t>
            </a:r>
            <a:endParaRPr lang="en-US" sz="3100" dirty="0"/>
          </a:p>
        </p:txBody>
      </p:sp>
      <p:pic>
        <p:nvPicPr>
          <p:cNvPr id="3" name="Picture 2"/>
          <p:cNvPicPr>
            <a:picLocks noChangeAspect="1"/>
          </p:cNvPicPr>
          <p:nvPr/>
        </p:nvPicPr>
        <p:blipFill>
          <a:blip r:embed="rId2"/>
          <a:stretch>
            <a:fillRect/>
          </a:stretch>
        </p:blipFill>
        <p:spPr>
          <a:xfrm>
            <a:off x="1113905" y="2404942"/>
            <a:ext cx="9535886" cy="33036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8072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914" y="954676"/>
            <a:ext cx="9601200" cy="1263535"/>
          </a:xfrm>
        </p:spPr>
        <p:txBody>
          <a:bodyPr>
            <a:normAutofit fontScale="90000"/>
          </a:bodyPr>
          <a:lstStyle/>
          <a:p>
            <a:r>
              <a:rPr lang="en-US" sz="4900" b="1" dirty="0" smtClean="0"/>
              <a:t>MSSU</a:t>
            </a:r>
            <a:r>
              <a:rPr lang="en-US" sz="4900" dirty="0" smtClean="0"/>
              <a:t> - 42 Block</a:t>
            </a:r>
            <a:br>
              <a:rPr lang="en-US" sz="4900" dirty="0" smtClean="0"/>
            </a:br>
            <a:r>
              <a:rPr lang="en-US" sz="4900" dirty="0" smtClean="0"/>
              <a:t>Student portal transcript example:</a:t>
            </a:r>
            <a:r>
              <a:rPr lang="en-US" dirty="0" smtClean="0"/>
              <a:t/>
            </a:r>
            <a:br>
              <a:rPr lang="en-US" dirty="0" smtClean="0"/>
            </a:br>
            <a:endParaRPr lang="en-US" dirty="0"/>
          </a:p>
        </p:txBody>
      </p:sp>
      <p:sp>
        <p:nvSpPr>
          <p:cNvPr id="3" name="Content Placeholder 2"/>
          <p:cNvSpPr>
            <a:spLocks noGrp="1"/>
          </p:cNvSpPr>
          <p:nvPr>
            <p:ph idx="1"/>
          </p:nvPr>
        </p:nvSpPr>
        <p:spPr>
          <a:xfrm>
            <a:off x="1371600" y="3408218"/>
            <a:ext cx="9601200" cy="3142211"/>
          </a:xfrm>
        </p:spPr>
        <p:txBody>
          <a:bodyPr>
            <a:normAutofit/>
          </a:bodyPr>
          <a:lstStyle/>
          <a:p>
            <a:r>
              <a:rPr lang="en-US" sz="2400" dirty="0" smtClean="0"/>
              <a:t>An automated process runs at the first of each month to search for student who have a GENEDBACC block  (Degree Works) that is 100% met.  This checks against attributes: AA, BS, BA, or CO42.  If the student does not have one of these attributes or already have the 42 Event, the comment is added to SHATCMT.</a:t>
            </a:r>
          </a:p>
          <a:p>
            <a:r>
              <a:rPr lang="en-US" sz="2400" dirty="0" smtClean="0"/>
              <a:t>An email is sent notifying the Registrar’s Office the process ran and how many students were included</a:t>
            </a:r>
            <a:r>
              <a:rPr lang="en-US" dirty="0" smtClean="0"/>
              <a:t>.  </a:t>
            </a:r>
            <a:endParaRPr lang="en-US" dirty="0"/>
          </a:p>
        </p:txBody>
      </p:sp>
      <p:pic>
        <p:nvPicPr>
          <p:cNvPr id="2051" name="Picture 2"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71650"/>
            <a:ext cx="5314950" cy="13373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822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71616" y="1616529"/>
            <a:ext cx="4375154" cy="484001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555170" y="0"/>
            <a:ext cx="10624459" cy="1485900"/>
          </a:xfrm>
          <a:solidFill>
            <a:schemeClr val="bg1"/>
          </a:solidFill>
        </p:spPr>
        <p:txBody>
          <a:bodyPr>
            <a:noAutofit/>
          </a:bodyPr>
          <a:lstStyle/>
          <a:p>
            <a:r>
              <a:rPr lang="en-US" b="1" dirty="0" smtClean="0"/>
              <a:t>STLCC: </a:t>
            </a:r>
            <a:r>
              <a:rPr lang="en-US" dirty="0" smtClean="0"/>
              <a:t>Unofficial Transcript</a:t>
            </a:r>
            <a:endParaRPr lang="en-US" dirty="0"/>
          </a:p>
        </p:txBody>
      </p:sp>
      <p:sp>
        <p:nvSpPr>
          <p:cNvPr id="5" name="TextBox 4"/>
          <p:cNvSpPr txBox="1"/>
          <p:nvPr/>
        </p:nvSpPr>
        <p:spPr>
          <a:xfrm>
            <a:off x="925287" y="2460171"/>
            <a:ext cx="4093028" cy="1815882"/>
          </a:xfrm>
          <a:prstGeom prst="rect">
            <a:avLst/>
          </a:prstGeom>
          <a:noFill/>
        </p:spPr>
        <p:txBody>
          <a:bodyPr wrap="square" rtlCol="0">
            <a:spAutoFit/>
          </a:bodyPr>
          <a:lstStyle/>
          <a:p>
            <a:r>
              <a:rPr lang="en-US" sz="2800" dirty="0" smtClean="0"/>
              <a:t>The long course title displays on the unofficial transcript only.</a:t>
            </a:r>
            <a:endParaRPr lang="en-US" sz="2800" dirty="0"/>
          </a:p>
        </p:txBody>
      </p:sp>
    </p:spTree>
    <p:extLst>
      <p:ext uri="{BB962C8B-B14F-4D97-AF65-F5344CB8AC3E}">
        <p14:creationId xmlns:p14="http://schemas.microsoft.com/office/powerpoint/2010/main" val="749525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9692640" cy="1325562"/>
          </a:xfrm>
        </p:spPr>
        <p:txBody>
          <a:bodyPr/>
          <a:lstStyle/>
          <a:p>
            <a:r>
              <a:rPr lang="en-US" b="1" dirty="0" smtClean="0"/>
              <a:t>STLCC: </a:t>
            </a:r>
            <a:r>
              <a:rPr lang="en-US" dirty="0" smtClean="0"/>
              <a:t>Official Transcript</a:t>
            </a:r>
            <a:endParaRPr lang="en-US" dirty="0"/>
          </a:p>
        </p:txBody>
      </p:sp>
      <p:sp>
        <p:nvSpPr>
          <p:cNvPr id="3" name="Content Placeholder 2"/>
          <p:cNvSpPr>
            <a:spLocks noGrp="1"/>
          </p:cNvSpPr>
          <p:nvPr>
            <p:ph idx="1"/>
          </p:nvPr>
        </p:nvSpPr>
        <p:spPr>
          <a:xfrm>
            <a:off x="533400" y="2014311"/>
            <a:ext cx="10395857" cy="4351338"/>
          </a:xfrm>
        </p:spPr>
        <p:txBody>
          <a:bodyPr>
            <a:normAutofit/>
          </a:bodyPr>
          <a:lstStyle/>
          <a:p>
            <a:r>
              <a:rPr lang="en-US" sz="2800" dirty="0" smtClean="0"/>
              <a:t>While Banner allows users to select </a:t>
            </a:r>
            <a:r>
              <a:rPr lang="en-US" sz="2800" b="1" dirty="0" smtClean="0"/>
              <a:t>Long Course Title</a:t>
            </a:r>
            <a:r>
              <a:rPr lang="en-US" sz="2800" dirty="0" smtClean="0"/>
              <a:t> in the Transcript Type Rules form (SHATPRT), it will not print the </a:t>
            </a:r>
            <a:r>
              <a:rPr lang="en-US" sz="2800" b="1" dirty="0" smtClean="0"/>
              <a:t>Long Course Title </a:t>
            </a:r>
            <a:r>
              <a:rPr lang="en-US" sz="2800" dirty="0" smtClean="0"/>
              <a:t>on the </a:t>
            </a:r>
            <a:r>
              <a:rPr lang="en-US" sz="2800" i="1" dirty="0" smtClean="0"/>
              <a:t>official</a:t>
            </a:r>
            <a:r>
              <a:rPr lang="en-US" sz="2800" dirty="0" smtClean="0"/>
              <a:t> transcript. </a:t>
            </a:r>
          </a:p>
          <a:p>
            <a:pPr lvl="2"/>
            <a:r>
              <a:rPr lang="en-US" sz="2400" dirty="0" smtClean="0"/>
              <a:t>It does display on unofficial transcripts, accessed via Self-Service</a:t>
            </a:r>
          </a:p>
          <a:p>
            <a:pPr marL="548640" lvl="2" indent="0">
              <a:buNone/>
            </a:pPr>
            <a:endParaRPr lang="en-US" sz="2400" dirty="0" smtClean="0"/>
          </a:p>
          <a:p>
            <a:r>
              <a:rPr lang="en-US" sz="2800" dirty="0"/>
              <a:t>O</a:t>
            </a:r>
            <a:r>
              <a:rPr lang="en-US" sz="2800" dirty="0" smtClean="0"/>
              <a:t>fficial transcripts display the short course title (excluding the MOTR information). </a:t>
            </a:r>
          </a:p>
        </p:txBody>
      </p:sp>
    </p:spTree>
    <p:extLst>
      <p:ext uri="{BB962C8B-B14F-4D97-AF65-F5344CB8AC3E}">
        <p14:creationId xmlns:p14="http://schemas.microsoft.com/office/powerpoint/2010/main" val="30624179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328" y="0"/>
            <a:ext cx="9692640" cy="1325562"/>
          </a:xfrm>
        </p:spPr>
        <p:txBody>
          <a:bodyPr/>
          <a:lstStyle/>
          <a:p>
            <a:r>
              <a:rPr lang="en-US" b="1" dirty="0" smtClean="0"/>
              <a:t>STLCC: </a:t>
            </a:r>
            <a:r>
              <a:rPr lang="en-US" dirty="0" smtClean="0"/>
              <a:t>Transcript Stamp</a:t>
            </a:r>
            <a:endParaRPr lang="en-US" dirty="0"/>
          </a:p>
        </p:txBody>
      </p:sp>
      <p:sp>
        <p:nvSpPr>
          <p:cNvPr id="3" name="Content Placeholder 2"/>
          <p:cNvSpPr>
            <a:spLocks noGrp="1"/>
          </p:cNvSpPr>
          <p:nvPr>
            <p:ph idx="1"/>
          </p:nvPr>
        </p:nvSpPr>
        <p:spPr>
          <a:xfrm>
            <a:off x="710328" y="1625600"/>
            <a:ext cx="9565785" cy="4510995"/>
          </a:xfrm>
        </p:spPr>
        <p:txBody>
          <a:bodyPr/>
          <a:lstStyle/>
          <a:p>
            <a:r>
              <a:rPr lang="en-US" sz="2400" dirty="0"/>
              <a:t>An automated process </a:t>
            </a:r>
            <a:r>
              <a:rPr lang="en-US" sz="2400" dirty="0" smtClean="0"/>
              <a:t>will run to search </a:t>
            </a:r>
            <a:r>
              <a:rPr lang="en-US" sz="2400" dirty="0"/>
              <a:t>for </a:t>
            </a:r>
            <a:r>
              <a:rPr lang="en-US" sz="2400" dirty="0" smtClean="0"/>
              <a:t>students </a:t>
            </a:r>
            <a:r>
              <a:rPr lang="en-US" sz="2400" dirty="0"/>
              <a:t>who have </a:t>
            </a:r>
            <a:r>
              <a:rPr lang="en-US" sz="2400" dirty="0" smtClean="0"/>
              <a:t> met the CORE 42 criteria.  If the student has met the criteria and does not already have the stamp on their transcript, a stamp (event) will be automatically applied via SHATCMT. </a:t>
            </a:r>
          </a:p>
          <a:p>
            <a:pPr marL="274320" lvl="1" indent="0">
              <a:buNone/>
            </a:pPr>
            <a:endParaRPr lang="en-US" sz="100" dirty="0" smtClean="0"/>
          </a:p>
          <a:p>
            <a:r>
              <a:rPr lang="en-US" sz="2400" dirty="0" smtClean="0"/>
              <a:t>This process uses our degree audit system, </a:t>
            </a:r>
            <a:r>
              <a:rPr lang="en-US" sz="2400" dirty="0" err="1" smtClean="0"/>
              <a:t>uAchieve</a:t>
            </a:r>
            <a:r>
              <a:rPr lang="en-US" sz="2400" dirty="0" smtClean="0"/>
              <a:t>. </a:t>
            </a:r>
          </a:p>
          <a:p>
            <a:endParaRPr lang="en-US" dirty="0"/>
          </a:p>
          <a:p>
            <a:endParaRPr lang="en-US" dirty="0"/>
          </a:p>
        </p:txBody>
      </p:sp>
      <p:pic>
        <p:nvPicPr>
          <p:cNvPr id="4" name="Picture 3"/>
          <p:cNvPicPr>
            <a:picLocks noChangeAspect="1"/>
          </p:cNvPicPr>
          <p:nvPr/>
        </p:nvPicPr>
        <p:blipFill>
          <a:blip r:embed="rId2"/>
          <a:stretch>
            <a:fillRect/>
          </a:stretch>
        </p:blipFill>
        <p:spPr>
          <a:xfrm>
            <a:off x="879929" y="3881097"/>
            <a:ext cx="8458200" cy="2600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3673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91851" y="0"/>
            <a:ext cx="9692640" cy="1325562"/>
          </a:xfrm>
        </p:spPr>
        <p:txBody>
          <a:bodyPr/>
          <a:lstStyle/>
          <a:p>
            <a:r>
              <a:rPr lang="en-US" b="1" dirty="0" smtClean="0"/>
              <a:t>STLCC: </a:t>
            </a:r>
            <a:r>
              <a:rPr lang="en-US" dirty="0" smtClean="0"/>
              <a:t>Complaint Process</a:t>
            </a:r>
            <a:endParaRPr lang="en-US" dirty="0"/>
          </a:p>
        </p:txBody>
      </p:sp>
      <p:sp>
        <p:nvSpPr>
          <p:cNvPr id="3" name="Content Placeholder 2"/>
          <p:cNvSpPr>
            <a:spLocks noGrp="1"/>
          </p:cNvSpPr>
          <p:nvPr>
            <p:ph idx="1"/>
          </p:nvPr>
        </p:nvSpPr>
        <p:spPr>
          <a:xfrm>
            <a:off x="491851" y="1467852"/>
            <a:ext cx="8595360" cy="4351337"/>
          </a:xfrm>
        </p:spPr>
        <p:txBody>
          <a:bodyPr/>
          <a:lstStyle/>
          <a:p>
            <a:r>
              <a:rPr lang="en-US" dirty="0" smtClean="0"/>
              <a:t>Internal Process for Appeal:</a:t>
            </a:r>
            <a:endParaRPr lang="en-US" dirty="0" smtClean="0">
              <a:hlinkClick r:id="rId2"/>
            </a:endParaRPr>
          </a:p>
          <a:p>
            <a:pPr lvl="1"/>
            <a:r>
              <a:rPr lang="en-US" dirty="0" smtClean="0">
                <a:hlinkClick r:id="rId2"/>
              </a:rPr>
              <a:t>https</a:t>
            </a:r>
            <a:r>
              <a:rPr lang="en-US" dirty="0">
                <a:hlinkClick r:id="rId2"/>
              </a:rPr>
              <a:t>://</a:t>
            </a:r>
            <a:r>
              <a:rPr lang="en-US" dirty="0" smtClean="0">
                <a:hlinkClick r:id="rId2"/>
              </a:rPr>
              <a:t>www.stlcc.edu/admissions/transfer-planning/transferring-credit-to-stlcc.aspx</a:t>
            </a:r>
            <a:r>
              <a:rPr lang="en-US" dirty="0" smtClean="0"/>
              <a:t> </a:t>
            </a:r>
          </a:p>
          <a:p>
            <a:endParaRPr lang="en-US" dirty="0"/>
          </a:p>
          <a:p>
            <a:endParaRPr lang="en-US" dirty="0"/>
          </a:p>
        </p:txBody>
      </p:sp>
      <p:pic>
        <p:nvPicPr>
          <p:cNvPr id="4" name="Picture 3"/>
          <p:cNvPicPr>
            <a:picLocks noChangeAspect="1"/>
          </p:cNvPicPr>
          <p:nvPr/>
        </p:nvPicPr>
        <p:blipFill>
          <a:blip r:embed="rId3"/>
          <a:stretch>
            <a:fillRect/>
          </a:stretch>
        </p:blipFill>
        <p:spPr>
          <a:xfrm>
            <a:off x="1238050" y="2380651"/>
            <a:ext cx="7102962" cy="39853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0575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948690"/>
          </a:xfrm>
        </p:spPr>
        <p:txBody>
          <a:bodyPr/>
          <a:lstStyle/>
          <a:p>
            <a:r>
              <a:rPr lang="en-US" dirty="0" smtClean="0"/>
              <a:t>MSSU: Complaint Process</a:t>
            </a:r>
            <a:endParaRPr lang="en-US" dirty="0"/>
          </a:p>
        </p:txBody>
      </p:sp>
      <p:sp>
        <p:nvSpPr>
          <p:cNvPr id="3" name="Content Placeholder 2"/>
          <p:cNvSpPr>
            <a:spLocks noGrp="1"/>
          </p:cNvSpPr>
          <p:nvPr>
            <p:ph idx="1"/>
          </p:nvPr>
        </p:nvSpPr>
        <p:spPr>
          <a:xfrm>
            <a:off x="674370" y="1314450"/>
            <a:ext cx="9818370" cy="5143500"/>
          </a:xfrm>
        </p:spPr>
        <p:txBody>
          <a:bodyPr>
            <a:normAutofit fontScale="92500" lnSpcReduction="10000"/>
          </a:bodyPr>
          <a:lstStyle/>
          <a:p>
            <a:r>
              <a:rPr lang="en-US" b="1" dirty="0"/>
              <a:t>Transfer Articulation Appeal Process: </a:t>
            </a:r>
            <a:r>
              <a:rPr lang="en-US" dirty="0"/>
              <a:t>Transfer students have the right to appeal course articulation from transferring institutions. If you feel a course has not been given proper credit at MSSU, please contact the Office of the Registrar at MSSU regarding the appeal process. Issues that can be resolved by the Office of the Registrar require no further action by the student or institution.</a:t>
            </a:r>
          </a:p>
          <a:p>
            <a:r>
              <a:rPr lang="en-US" dirty="0"/>
              <a:t>Courses from non-regionally accredited schools may be challenged for credit by completing a General Academic Petition. The petition must be accompanied with a course syllabus and credentials of the course instructor. Petitions are routed to the department of the course for review and final determination of credit.</a:t>
            </a:r>
          </a:p>
          <a:p>
            <a:r>
              <a:rPr lang="en-US" dirty="0"/>
              <a:t>Courses from regionally accredited schools that have not been articulated for course credit may be challenged for academic credit toward a degree by completing the General Academic Petition. Appeals require approval from both the department of the course, the department of the major and the respective dean.</a:t>
            </a:r>
            <a:br>
              <a:rPr lang="en-US" dirty="0"/>
            </a:br>
            <a:r>
              <a:rPr lang="en-US" dirty="0"/>
              <a:t>Disputes regarding how a course was articulated may be challenged through the appeal process also. The academic department has final determination on course articulation.</a:t>
            </a:r>
          </a:p>
          <a:p>
            <a:r>
              <a:rPr lang="en-US" dirty="0"/>
              <a:t>Transfer students may request the assistance of the articulation officer from the sending institution in reviewing the situation and giving advice on the merits of the appeal. For additional information from the Missouri Department of Higher Education regarding course articulation please visit: IV. Procedures for Review of Credit Transfer Policy and Compliance found at </a:t>
            </a:r>
            <a:r>
              <a:rPr lang="en-US" dirty="0">
                <a:hlinkClick r:id="rId2"/>
              </a:rPr>
              <a:t>dhe.mo.gov/policies/</a:t>
            </a:r>
            <a:r>
              <a:rPr lang="en-US" dirty="0" err="1">
                <a:hlinkClick r:id="rId2"/>
              </a:rPr>
              <a:t>credit-transfer.php#appeals</a:t>
            </a:r>
            <a:r>
              <a:rPr lang="en-US" dirty="0">
                <a:hlinkClick r:id="rId2"/>
              </a:rPr>
              <a:t> process</a:t>
            </a:r>
            <a:r>
              <a:rPr lang="en-US" dirty="0"/>
              <a:t>.</a:t>
            </a:r>
          </a:p>
        </p:txBody>
      </p:sp>
    </p:spTree>
    <p:extLst>
      <p:ext uri="{BB962C8B-B14F-4D97-AF65-F5344CB8AC3E}">
        <p14:creationId xmlns:p14="http://schemas.microsoft.com/office/powerpoint/2010/main" val="97820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700" y="0"/>
            <a:ext cx="9692640" cy="1325562"/>
          </a:xfrm>
        </p:spPr>
        <p:txBody>
          <a:bodyPr/>
          <a:lstStyle/>
          <a:p>
            <a:r>
              <a:rPr lang="en-US" b="1" dirty="0" smtClean="0"/>
              <a:t>Things to Remember:</a:t>
            </a:r>
            <a:endParaRPr lang="en-US" b="1" dirty="0"/>
          </a:p>
        </p:txBody>
      </p:sp>
      <p:sp>
        <p:nvSpPr>
          <p:cNvPr id="3" name="Rectangle 2"/>
          <p:cNvSpPr/>
          <p:nvPr/>
        </p:nvSpPr>
        <p:spPr>
          <a:xfrm>
            <a:off x="839786" y="1619239"/>
            <a:ext cx="10354614" cy="4893647"/>
          </a:xfrm>
          <a:prstGeom prst="rect">
            <a:avLst/>
          </a:prstGeom>
        </p:spPr>
        <p:txBody>
          <a:bodyPr wrap="square">
            <a:spAutoFit/>
          </a:bodyPr>
          <a:lstStyle/>
          <a:p>
            <a:r>
              <a:rPr lang="en-US" sz="2400" b="1" dirty="0"/>
              <a:t>Native is who?</a:t>
            </a:r>
          </a:p>
          <a:p>
            <a:pPr lvl="1"/>
            <a:r>
              <a:rPr lang="en-US" sz="2400" dirty="0"/>
              <a:t>Enrolls and attends one institution with no intent to transfer</a:t>
            </a:r>
          </a:p>
          <a:p>
            <a:pPr lvl="1"/>
            <a:r>
              <a:rPr lang="en-US" sz="2400" dirty="0"/>
              <a:t>May have earned college credit prior to high school graduation or during the summer between high school graduation and preceding fall </a:t>
            </a:r>
            <a:r>
              <a:rPr lang="en-US" sz="2400" dirty="0" smtClean="0"/>
              <a:t>enrollment</a:t>
            </a:r>
          </a:p>
          <a:p>
            <a:pPr lvl="1"/>
            <a:endParaRPr lang="en-US" sz="2400" dirty="0"/>
          </a:p>
          <a:p>
            <a:r>
              <a:rPr lang="en-US" sz="2400" b="1" dirty="0"/>
              <a:t>Transfer student is…who?</a:t>
            </a:r>
          </a:p>
          <a:p>
            <a:pPr lvl="1"/>
            <a:r>
              <a:rPr lang="en-US" sz="2400" dirty="0"/>
              <a:t>Any student who has attended another institution after high school</a:t>
            </a:r>
          </a:p>
          <a:p>
            <a:pPr lvl="1"/>
            <a:r>
              <a:rPr lang="en-US" sz="2400" dirty="0"/>
              <a:t>Other than summer </a:t>
            </a:r>
            <a:r>
              <a:rPr lang="en-US" sz="2400" dirty="0" smtClean="0"/>
              <a:t>terms</a:t>
            </a:r>
          </a:p>
          <a:p>
            <a:pPr lvl="1"/>
            <a:endParaRPr lang="en-US" sz="2400" dirty="0"/>
          </a:p>
          <a:p>
            <a:r>
              <a:rPr lang="en-US" sz="2400" b="1" dirty="0"/>
              <a:t>Professional programs are what?</a:t>
            </a:r>
          </a:p>
          <a:p>
            <a:pPr lvl="1"/>
            <a:r>
              <a:rPr lang="en-US" sz="2400" dirty="0"/>
              <a:t>Licensure or accreditation constraints require specific gen </a:t>
            </a:r>
            <a:r>
              <a:rPr lang="en-US" sz="2400" dirty="0" err="1"/>
              <a:t>ed</a:t>
            </a:r>
            <a:endParaRPr lang="en-US" sz="2400" dirty="0"/>
          </a:p>
          <a:p>
            <a:pPr lvl="1"/>
            <a:r>
              <a:rPr lang="en-US" sz="2400" dirty="0"/>
              <a:t>Exempt from needing CORE 42</a:t>
            </a:r>
          </a:p>
        </p:txBody>
      </p:sp>
    </p:spTree>
    <p:extLst>
      <p:ext uri="{BB962C8B-B14F-4D97-AF65-F5344CB8AC3E}">
        <p14:creationId xmlns:p14="http://schemas.microsoft.com/office/powerpoint/2010/main" val="2805990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730" y="0"/>
            <a:ext cx="9692640" cy="1325562"/>
          </a:xfrm>
        </p:spPr>
        <p:txBody>
          <a:bodyPr/>
          <a:lstStyle/>
          <a:p>
            <a:r>
              <a:rPr lang="en-US" b="1" dirty="0" smtClean="0"/>
              <a:t>CORE 42</a:t>
            </a:r>
            <a:r>
              <a:rPr lang="en-US" dirty="0" smtClean="0"/>
              <a:t>:  (5 areas)</a:t>
            </a:r>
            <a:endParaRPr lang="en-US" dirty="0"/>
          </a:p>
        </p:txBody>
      </p:sp>
      <p:pic>
        <p:nvPicPr>
          <p:cNvPr id="4" name="Content Placeholder 3"/>
          <p:cNvPicPr>
            <a:picLocks noGrp="1" noChangeAspect="1"/>
          </p:cNvPicPr>
          <p:nvPr>
            <p:ph idx="1"/>
          </p:nvPr>
        </p:nvPicPr>
        <p:blipFill>
          <a:blip r:embed="rId2"/>
          <a:stretch>
            <a:fillRect/>
          </a:stretch>
        </p:blipFill>
        <p:spPr>
          <a:xfrm>
            <a:off x="2124214" y="1325562"/>
            <a:ext cx="6661672" cy="4994315"/>
          </a:xfrm>
          <a:prstGeom prst="rect">
            <a:avLst/>
          </a:prstGeom>
        </p:spPr>
      </p:pic>
    </p:spTree>
    <p:extLst>
      <p:ext uri="{BB962C8B-B14F-4D97-AF65-F5344CB8AC3E}">
        <p14:creationId xmlns:p14="http://schemas.microsoft.com/office/powerpoint/2010/main" val="176371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357" y="758952"/>
            <a:ext cx="10639842" cy="4041648"/>
          </a:xfrm>
        </p:spPr>
        <p:txBody>
          <a:bodyPr/>
          <a:lstStyle/>
          <a:p>
            <a:r>
              <a:rPr lang="en-US" b="1" dirty="0" smtClean="0"/>
              <a:t>Institutional Websites &amp; Publications</a:t>
            </a:r>
            <a:endParaRPr lang="en-US" b="1" dirty="0"/>
          </a:p>
        </p:txBody>
      </p:sp>
      <p:sp>
        <p:nvSpPr>
          <p:cNvPr id="3" name="Text Placeholder 2"/>
          <p:cNvSpPr>
            <a:spLocks noGrp="1"/>
          </p:cNvSpPr>
          <p:nvPr>
            <p:ph type="body" idx="1"/>
          </p:nvPr>
        </p:nvSpPr>
        <p:spPr/>
        <p:txBody>
          <a:bodyPr/>
          <a:lstStyle/>
          <a:p>
            <a:r>
              <a:rPr lang="en-US" dirty="0" smtClean="0"/>
              <a:t>Landing Pages, Class Schedules, Catalogs, Publications</a:t>
            </a:r>
            <a:endParaRPr lang="en-US" dirty="0"/>
          </a:p>
        </p:txBody>
      </p:sp>
    </p:spTree>
    <p:extLst>
      <p:ext uri="{BB962C8B-B14F-4D97-AF65-F5344CB8AC3E}">
        <p14:creationId xmlns:p14="http://schemas.microsoft.com/office/powerpoint/2010/main" val="2726957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64672"/>
            <a:ext cx="10515600" cy="1485900"/>
          </a:xfrm>
        </p:spPr>
        <p:txBody>
          <a:bodyPr>
            <a:normAutofit fontScale="90000"/>
          </a:bodyPr>
          <a:lstStyle/>
          <a:p>
            <a:r>
              <a:rPr lang="en-US" sz="4900" b="1" dirty="0" smtClean="0"/>
              <a:t>MSSU: </a:t>
            </a:r>
            <a:r>
              <a:rPr lang="en-US" sz="4900" dirty="0" smtClean="0"/>
              <a:t>Website Reference</a:t>
            </a:r>
            <a:r>
              <a:rPr lang="en-US" sz="2800" dirty="0" smtClean="0"/>
              <a:t/>
            </a:r>
            <a:br>
              <a:rPr lang="en-US" sz="2800" dirty="0" smtClean="0"/>
            </a:br>
            <a:r>
              <a:rPr lang="en-US" sz="2800" dirty="0" smtClean="0"/>
              <a:t/>
            </a:r>
            <a:br>
              <a:rPr lang="en-US" sz="2800" dirty="0" smtClean="0"/>
            </a:br>
            <a:r>
              <a:rPr lang="en-US" sz="2800" dirty="0" smtClean="0">
                <a:hlinkClick r:id="rId2"/>
              </a:rPr>
              <a:t>https</a:t>
            </a:r>
            <a:r>
              <a:rPr lang="en-US" sz="2800" dirty="0">
                <a:hlinkClick r:id="rId2"/>
              </a:rPr>
              <a:t>://</a:t>
            </a:r>
            <a:r>
              <a:rPr lang="en-US" sz="2800" dirty="0" smtClean="0">
                <a:hlinkClick r:id="rId2"/>
              </a:rPr>
              <a:t>www.mssu.edu/student-affairs/registrar/42-hour-block.php</a:t>
            </a:r>
            <a:r>
              <a:rPr lang="en-US" sz="2800" dirty="0" smtClean="0"/>
              <a:t> </a:t>
            </a:r>
            <a:endParaRPr lang="en-US" sz="2800" dirty="0"/>
          </a:p>
        </p:txBody>
      </p:sp>
      <p:pic>
        <p:nvPicPr>
          <p:cNvPr id="4" name="Content Placeholder 3"/>
          <p:cNvPicPr>
            <a:picLocks noGrp="1" noChangeAspect="1"/>
          </p:cNvPicPr>
          <p:nvPr>
            <p:ph idx="1"/>
          </p:nvPr>
        </p:nvPicPr>
        <p:blipFill>
          <a:blip r:embed="rId3"/>
          <a:stretch>
            <a:fillRect/>
          </a:stretch>
        </p:blipFill>
        <p:spPr>
          <a:xfrm>
            <a:off x="1561371" y="2046515"/>
            <a:ext cx="7996108"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9355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358" y="0"/>
            <a:ext cx="9692640" cy="1325562"/>
          </a:xfrm>
        </p:spPr>
        <p:txBody>
          <a:bodyPr/>
          <a:lstStyle/>
          <a:p>
            <a:r>
              <a:rPr lang="en-US" b="1" dirty="0" smtClean="0"/>
              <a:t>STLCC: </a:t>
            </a:r>
            <a:r>
              <a:rPr lang="en-US" dirty="0" smtClean="0"/>
              <a:t>Website</a:t>
            </a:r>
            <a:endParaRPr lang="en-US" dirty="0"/>
          </a:p>
        </p:txBody>
      </p:sp>
      <p:sp>
        <p:nvSpPr>
          <p:cNvPr id="3" name="Content Placeholder 2"/>
          <p:cNvSpPr>
            <a:spLocks noGrp="1"/>
          </p:cNvSpPr>
          <p:nvPr>
            <p:ph idx="1"/>
          </p:nvPr>
        </p:nvSpPr>
        <p:spPr>
          <a:xfrm>
            <a:off x="404078" y="1952446"/>
            <a:ext cx="9601200" cy="4997808"/>
          </a:xfrm>
        </p:spPr>
        <p:txBody>
          <a:bodyPr/>
          <a:lstStyle/>
          <a:p>
            <a:r>
              <a:rPr lang="en-US" b="1" dirty="0">
                <a:hlinkClick r:id="rId2"/>
              </a:rPr>
              <a:t>https://</a:t>
            </a:r>
            <a:r>
              <a:rPr lang="en-US" b="1" dirty="0" smtClean="0">
                <a:hlinkClick r:id="rId2"/>
              </a:rPr>
              <a:t>www.stlcc.edu/admissions/office-of-the-registrar/core-42.aspx</a:t>
            </a:r>
            <a:endParaRPr lang="en-US" b="1"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859972" y="2476143"/>
            <a:ext cx="9511047" cy="39504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9954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86" y="0"/>
            <a:ext cx="9692640" cy="1325562"/>
          </a:xfrm>
        </p:spPr>
        <p:txBody>
          <a:bodyPr/>
          <a:lstStyle/>
          <a:p>
            <a:r>
              <a:rPr lang="en-US" b="1" dirty="0" smtClean="0"/>
              <a:t>STLCC: </a:t>
            </a:r>
            <a:r>
              <a:rPr lang="en-US" dirty="0" smtClean="0"/>
              <a:t>Student Schedule Search</a:t>
            </a:r>
            <a:endParaRPr lang="en-US" dirty="0"/>
          </a:p>
        </p:txBody>
      </p:sp>
      <p:pic>
        <p:nvPicPr>
          <p:cNvPr id="4" name="Picture 3"/>
          <p:cNvPicPr>
            <a:picLocks noChangeAspect="1"/>
          </p:cNvPicPr>
          <p:nvPr/>
        </p:nvPicPr>
        <p:blipFill rotWithShape="1">
          <a:blip r:embed="rId2"/>
          <a:srcRect l="7142" t="10572" r="57858" b="6857"/>
          <a:stretch/>
        </p:blipFill>
        <p:spPr>
          <a:xfrm>
            <a:off x="336586" y="1447799"/>
            <a:ext cx="6437712" cy="474617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021286" y="2405113"/>
            <a:ext cx="4234543" cy="2954655"/>
          </a:xfrm>
          <a:prstGeom prst="rect">
            <a:avLst/>
          </a:prstGeom>
          <a:noFill/>
        </p:spPr>
        <p:txBody>
          <a:bodyPr wrap="square" rtlCol="0">
            <a:spAutoFit/>
          </a:bodyPr>
          <a:lstStyle/>
          <a:p>
            <a:r>
              <a:rPr lang="en-US" sz="2400" dirty="0" smtClean="0"/>
              <a:t>Using Banner!? Create course attributes in STVATTR; attach attributes to courses in SCADETL. </a:t>
            </a:r>
          </a:p>
          <a:p>
            <a:endParaRPr lang="en-US" sz="2400" dirty="0"/>
          </a:p>
          <a:p>
            <a:r>
              <a:rPr lang="en-US" sz="2400" dirty="0" smtClean="0"/>
              <a:t>STLCC categorized the courses by Knowledge Area. </a:t>
            </a:r>
            <a:endParaRPr lang="en-US" sz="2400" dirty="0"/>
          </a:p>
          <a:p>
            <a:endParaRPr lang="en-US" dirty="0"/>
          </a:p>
        </p:txBody>
      </p:sp>
    </p:spTree>
    <p:extLst>
      <p:ext uri="{BB962C8B-B14F-4D97-AF65-F5344CB8AC3E}">
        <p14:creationId xmlns:p14="http://schemas.microsoft.com/office/powerpoint/2010/main" val="3972263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372" y="0"/>
            <a:ext cx="9692640" cy="1325562"/>
          </a:xfrm>
        </p:spPr>
        <p:txBody>
          <a:bodyPr/>
          <a:lstStyle/>
          <a:p>
            <a:r>
              <a:rPr lang="en-US" b="1" dirty="0" smtClean="0"/>
              <a:t>STLCC</a:t>
            </a:r>
            <a:r>
              <a:rPr lang="en-US" dirty="0" smtClean="0"/>
              <a:t>: Student Schedule Search</a:t>
            </a:r>
            <a:endParaRPr lang="en-US" dirty="0"/>
          </a:p>
        </p:txBody>
      </p:sp>
      <p:grpSp>
        <p:nvGrpSpPr>
          <p:cNvPr id="7" name="Group 6"/>
          <p:cNvGrpSpPr/>
          <p:nvPr/>
        </p:nvGrpSpPr>
        <p:grpSpPr>
          <a:xfrm>
            <a:off x="555172" y="1839686"/>
            <a:ext cx="10091057" cy="3070077"/>
            <a:chOff x="555172" y="1839686"/>
            <a:chExt cx="10091057" cy="3070077"/>
          </a:xfrm>
        </p:grpSpPr>
        <p:pic>
          <p:nvPicPr>
            <p:cNvPr id="4" name="Picture 3"/>
            <p:cNvPicPr>
              <a:picLocks noChangeAspect="1"/>
            </p:cNvPicPr>
            <p:nvPr/>
          </p:nvPicPr>
          <p:blipFill>
            <a:blip r:embed="rId2"/>
            <a:stretch>
              <a:fillRect/>
            </a:stretch>
          </p:blipFill>
          <p:spPr>
            <a:xfrm>
              <a:off x="555172" y="2004925"/>
              <a:ext cx="10091057" cy="2904838"/>
            </a:xfrm>
            <a:prstGeom prst="rect">
              <a:avLst/>
            </a:prstGeom>
          </p:spPr>
        </p:pic>
        <p:sp>
          <p:nvSpPr>
            <p:cNvPr id="3" name="Oval 2"/>
            <p:cNvSpPr/>
            <p:nvPr/>
          </p:nvSpPr>
          <p:spPr>
            <a:xfrm>
              <a:off x="3668485" y="4191000"/>
              <a:ext cx="2481944" cy="413657"/>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5965371" y="1839686"/>
              <a:ext cx="1915886" cy="174171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054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62" y="0"/>
            <a:ext cx="10922922" cy="1306286"/>
          </a:xfrm>
        </p:spPr>
        <p:txBody>
          <a:bodyPr>
            <a:normAutofit/>
          </a:bodyPr>
          <a:lstStyle/>
          <a:p>
            <a:r>
              <a:rPr lang="en-US" b="1" dirty="0" smtClean="0"/>
              <a:t>MSSU: </a:t>
            </a:r>
            <a:r>
              <a:rPr lang="en-US" dirty="0" smtClean="0"/>
              <a:t>Catalog</a:t>
            </a:r>
            <a:endParaRPr lang="en-US" sz="2700" dirty="0"/>
          </a:p>
        </p:txBody>
      </p:sp>
      <p:pic>
        <p:nvPicPr>
          <p:cNvPr id="4" name="Picture 3"/>
          <p:cNvPicPr>
            <a:picLocks noChangeAspect="1"/>
          </p:cNvPicPr>
          <p:nvPr/>
        </p:nvPicPr>
        <p:blipFill>
          <a:blip r:embed="rId2"/>
          <a:stretch>
            <a:fillRect/>
          </a:stretch>
        </p:blipFill>
        <p:spPr>
          <a:xfrm>
            <a:off x="1874520" y="3867224"/>
            <a:ext cx="6855823" cy="2674053"/>
          </a:xfrm>
          <a:prstGeom prst="rect">
            <a:avLst/>
          </a:prstGeom>
        </p:spPr>
      </p:pic>
      <p:sp>
        <p:nvSpPr>
          <p:cNvPr id="3" name="TextBox 2"/>
          <p:cNvSpPr txBox="1"/>
          <p:nvPr/>
        </p:nvSpPr>
        <p:spPr>
          <a:xfrm>
            <a:off x="622862" y="1526051"/>
            <a:ext cx="10513224" cy="2246769"/>
          </a:xfrm>
          <a:prstGeom prst="rect">
            <a:avLst/>
          </a:prstGeom>
          <a:noFill/>
        </p:spPr>
        <p:txBody>
          <a:bodyPr wrap="square" rtlCol="0">
            <a:spAutoFit/>
          </a:bodyPr>
          <a:lstStyle/>
          <a:p>
            <a:r>
              <a:rPr lang="en-US" sz="2000" b="1" dirty="0"/>
              <a:t>Admissions Information:  </a:t>
            </a:r>
            <a:r>
              <a:rPr lang="en-US" sz="2000" dirty="0"/>
              <a:t>Transfer students who have completed the State of Missouri general education curriculum (42 semester hour – Gen Ed Block) or have earned the Associate of Arts (AA) degree from a two-year or four-year regionally accredited institution or foreign equivalent of an AA have met the MSSU general education curriculum requirements</a:t>
            </a:r>
            <a:r>
              <a:rPr lang="en-US" sz="2000" dirty="0" smtClean="0"/>
              <a:t>.</a:t>
            </a:r>
          </a:p>
          <a:p>
            <a:r>
              <a:rPr lang="en-US" sz="2000" dirty="0"/>
              <a:t/>
            </a:r>
            <a:br>
              <a:rPr lang="en-US" sz="2000" dirty="0"/>
            </a:br>
            <a:r>
              <a:rPr lang="en-US" sz="2000" b="1" dirty="0"/>
              <a:t>Course Description: </a:t>
            </a:r>
            <a:r>
              <a:rPr lang="en-US" sz="2000" dirty="0"/>
              <a:t>(Eventually shows on the College Source Transfer Guide)</a:t>
            </a:r>
          </a:p>
        </p:txBody>
      </p:sp>
    </p:spTree>
    <p:extLst>
      <p:ext uri="{BB962C8B-B14F-4D97-AF65-F5344CB8AC3E}">
        <p14:creationId xmlns:p14="http://schemas.microsoft.com/office/powerpoint/2010/main" val="3914918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1268</TotalTime>
  <Words>1228</Words>
  <Application>Microsoft Office PowerPoint</Application>
  <PresentationFormat>Widescreen</PresentationFormat>
  <Paragraphs>126</Paragraphs>
  <Slides>38</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Century Schoolbook</vt:lpstr>
      <vt:lpstr>Wingdings 2</vt:lpstr>
      <vt:lpstr>View</vt:lpstr>
      <vt:lpstr>Technical Solutions: CORE 42</vt:lpstr>
      <vt:lpstr>Presentation Overview </vt:lpstr>
      <vt:lpstr>Overview of Policy and References</vt:lpstr>
      <vt:lpstr>Institutional Websites &amp; Publications</vt:lpstr>
      <vt:lpstr>MSSU: Website Reference  https://www.mssu.edu/student-affairs/registrar/42-hour-block.php </vt:lpstr>
      <vt:lpstr>STLCC: Website</vt:lpstr>
      <vt:lpstr>STLCC: Student Schedule Search</vt:lpstr>
      <vt:lpstr>STLCC: Student Schedule Search</vt:lpstr>
      <vt:lpstr>MSSU: Catalog</vt:lpstr>
      <vt:lpstr>OTC: Catalog</vt:lpstr>
      <vt:lpstr>STLCC: Catalog </vt:lpstr>
      <vt:lpstr>STLCC: Catalog</vt:lpstr>
      <vt:lpstr>STLCC: Emails to Students</vt:lpstr>
      <vt:lpstr>PowerPoint Presentation</vt:lpstr>
      <vt:lpstr>PowerPoint Presentation</vt:lpstr>
      <vt:lpstr>PowerPoint Presentation</vt:lpstr>
      <vt:lpstr>Transfer Guides &amp; Articulation</vt:lpstr>
      <vt:lpstr>Transferring Courses – State Guidance</vt:lpstr>
      <vt:lpstr>MSSU used the CORE spreadsheet to align courses for articulation, Transfer Guide, </vt:lpstr>
      <vt:lpstr>PowerPoint Presentation</vt:lpstr>
      <vt:lpstr>PowerPoint Presentation</vt:lpstr>
      <vt:lpstr>MSSU: Transfer Non-Equivalent</vt:lpstr>
      <vt:lpstr>MSSU: Transfer Elective Example</vt:lpstr>
      <vt:lpstr>STLCC: Transfer Articulation (Equivalency)</vt:lpstr>
      <vt:lpstr>STLCC: Transfer Non-Equivalent  </vt:lpstr>
      <vt:lpstr>STLCC: Transfer Non-Equivalent</vt:lpstr>
      <vt:lpstr>STLCC: Transfer Non-Equivalent</vt:lpstr>
      <vt:lpstr>Transcript &amp;  CORE 42 Stamp</vt:lpstr>
      <vt:lpstr>PowerPoint Presentation</vt:lpstr>
      <vt:lpstr>MSSU: CORE 42 Block Banner:  STVEVEN and SHATCMT</vt:lpstr>
      <vt:lpstr>MSSU - 42 Block Student portal transcript example: </vt:lpstr>
      <vt:lpstr>STLCC: Unofficial Transcript</vt:lpstr>
      <vt:lpstr>STLCC: Official Transcript</vt:lpstr>
      <vt:lpstr>STLCC: Transcript Stamp</vt:lpstr>
      <vt:lpstr>STLCC: Complaint Process</vt:lpstr>
      <vt:lpstr>MSSU: Complaint Process</vt:lpstr>
      <vt:lpstr>Things to Remember:</vt:lpstr>
      <vt:lpstr>CORE 42:  (5 areas)</vt:lpstr>
    </vt:vector>
  </TitlesOfParts>
  <Company>St. Louis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Solutions to  CORE 42</dc:title>
  <dc:creator>Stegeman, Melanie</dc:creator>
  <cp:lastModifiedBy>Dobson, Cheryl</cp:lastModifiedBy>
  <cp:revision>79</cp:revision>
  <dcterms:created xsi:type="dcterms:W3CDTF">2018-07-13T13:52:55Z</dcterms:created>
  <dcterms:modified xsi:type="dcterms:W3CDTF">2018-07-25T18:51:18Z</dcterms:modified>
</cp:coreProperties>
</file>