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4"/>
  </p:handoutMasterIdLst>
  <p:sldIdLst>
    <p:sldId id="257" r:id="rId2"/>
    <p:sldId id="26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58" r:id="rId31"/>
    <p:sldId id="264" r:id="rId32"/>
    <p:sldId id="265" r:id="rId33"/>
  </p:sldIdLst>
  <p:sldSz cx="9144000" cy="6858000" type="screen4x3"/>
  <p:notesSz cx="7010400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4D7428-16B1-4777-B6FF-2B65F597A3D5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D108D1-A2AB-4B04-B909-9F737505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A+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COTA Conference</a:t>
            </a:r>
          </a:p>
          <a:p>
            <a:pPr eaLnBrk="1" hangingPunct="1">
              <a:defRPr/>
            </a:pPr>
            <a:r>
              <a:rPr lang="en-US" dirty="0" smtClean="0"/>
              <a:t>2/1/2013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High School Responsibilities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Establish:</a:t>
            </a:r>
          </a:p>
          <a:p>
            <a:pPr lvl="1"/>
            <a:r>
              <a:rPr lang="en-US" smtClean="0"/>
              <a:t>Written agreement signed by students</a:t>
            </a:r>
          </a:p>
          <a:p>
            <a:pPr lvl="1"/>
            <a:r>
              <a:rPr lang="en-US" smtClean="0"/>
              <a:t>Definitions of attendance and good citizenship</a:t>
            </a:r>
          </a:p>
          <a:p>
            <a:pPr lvl="2"/>
            <a:r>
              <a:rPr lang="en-US" smtClean="0"/>
              <a:t>Option for review committee</a:t>
            </a:r>
          </a:p>
          <a:p>
            <a:pPr lvl="1"/>
            <a:r>
              <a:rPr lang="en-US" smtClean="0"/>
              <a:t>Policy to include or exclude job shadowing in 50 hours of tutoring/mentoring</a:t>
            </a:r>
          </a:p>
          <a:p>
            <a:pPr lvl="2"/>
            <a:r>
              <a:rPr lang="en-US" smtClean="0"/>
              <a:t>May specify types of acceptable jobs/job shadowing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High School Responsibilities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Collect attendance information for students transferring from any public or private Missouri high school</a:t>
            </a:r>
          </a:p>
          <a:p>
            <a:pPr lvl="1"/>
            <a:r>
              <a:rPr lang="en-US" smtClean="0"/>
              <a:t>Not required for students that are home schooled or transferring from out-of-state</a:t>
            </a:r>
          </a:p>
          <a:p>
            <a:r>
              <a:rPr lang="en-US" smtClean="0"/>
              <a:t>Provide high school transcript with A+ seal (a.k.a. stamp) to postsecondary institution</a:t>
            </a:r>
          </a:p>
          <a:p>
            <a:pPr lvl="1"/>
            <a:r>
              <a:rPr lang="en-US" smtClean="0"/>
              <a:t>Graduation date on transcript used to determine start of 48 months of eligibility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Postsecondary Eligibility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smtClean="0"/>
              <a:t>U.S. citizen/permanent resident</a:t>
            </a:r>
          </a:p>
          <a:p>
            <a:r>
              <a:rPr lang="en-US" sz="3100" smtClean="0"/>
              <a:t>Make a good faith effort to secure federal financial aid each year</a:t>
            </a:r>
          </a:p>
          <a:p>
            <a:pPr lvl="1"/>
            <a:r>
              <a:rPr lang="en-US" sz="2700" smtClean="0"/>
              <a:t>Completion of a FAFSA</a:t>
            </a:r>
          </a:p>
          <a:p>
            <a:pPr lvl="2"/>
            <a:r>
              <a:rPr lang="en-US" sz="2300" smtClean="0"/>
              <a:t>Sufficient to calculate an EFC, or</a:t>
            </a:r>
          </a:p>
          <a:p>
            <a:pPr lvl="2"/>
            <a:r>
              <a:rPr lang="en-US" sz="2300" smtClean="0"/>
              <a:t>Sufficient for loan eligibility, if parents refuse to provide data when required</a:t>
            </a:r>
          </a:p>
          <a:p>
            <a:pPr lvl="1"/>
            <a:r>
              <a:rPr lang="en-US" sz="2700" smtClean="0"/>
              <a:t>Completion of FAFSA4Caster </a:t>
            </a:r>
          </a:p>
          <a:p>
            <a:pPr lvl="2"/>
            <a:r>
              <a:rPr lang="en-US" sz="2300" smtClean="0"/>
              <a:t>If student’s postsecondary institution does not participate in federal Title IV programs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Postsecondary Eligibility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 admitted as a regular student at a participating postsecondary institution</a:t>
            </a:r>
          </a:p>
          <a:p>
            <a:pPr lvl="1"/>
            <a:r>
              <a:rPr lang="en-US" sz="2400" smtClean="0"/>
              <a:t>Cannot be a “visiting” student</a:t>
            </a:r>
          </a:p>
          <a:p>
            <a:pPr lvl="1"/>
            <a:r>
              <a:rPr lang="en-US" sz="2400" smtClean="0"/>
              <a:t>Summer immediately following high school graduation may be reimbursable even if student attends a different type of institution in fall</a:t>
            </a:r>
          </a:p>
          <a:p>
            <a:r>
              <a:rPr lang="en-US" sz="2800" smtClean="0"/>
              <a:t>Renewal students - Maintain a 2.5 cumulative GPA and satisfactory academic progress as otherwise defined by the postsecondary institution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Postsecondary Eligibility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Enroll full-time</a:t>
            </a:r>
          </a:p>
          <a:p>
            <a:pPr lvl="1"/>
            <a:r>
              <a:rPr lang="en-US" smtClean="0"/>
              <a:t>6 semester credit hours (or equivalent) for summer</a:t>
            </a:r>
          </a:p>
          <a:p>
            <a:pPr lvl="1"/>
            <a:r>
              <a:rPr lang="en-US" smtClean="0"/>
              <a:t>12 semester credit hours (or equivalent) for fall and spring</a:t>
            </a:r>
          </a:p>
          <a:p>
            <a:pPr lvl="1"/>
            <a:r>
              <a:rPr lang="en-US" smtClean="0"/>
              <a:t>Based on school policy if school requires more than 6 or 12 hours for full-time enrollment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Postsecondary Eligibility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Exceptions to full-time enrollment</a:t>
            </a:r>
          </a:p>
          <a:p>
            <a:pPr lvl="1"/>
            <a:r>
              <a:rPr lang="en-US" smtClean="0"/>
              <a:t>Student meets Title II requirements of the ADA (must be enrolled in at least  6 hours)</a:t>
            </a:r>
          </a:p>
          <a:p>
            <a:pPr lvl="1"/>
            <a:r>
              <a:rPr lang="en-US" smtClean="0"/>
              <a:t>Student is enrolled in all hours available for his program during a given term</a:t>
            </a:r>
          </a:p>
          <a:p>
            <a:pPr lvl="1"/>
            <a:r>
              <a:rPr lang="en-US" smtClean="0"/>
              <a:t>Student is participating in a required internship</a:t>
            </a:r>
          </a:p>
          <a:p>
            <a:pPr lvl="1"/>
            <a:r>
              <a:rPr lang="en-US" smtClean="0"/>
              <a:t>Student is enrolled in pre-requisite coursework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Postsecondary Eligibility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 be enrolled or intend to use the award to enroll in a course of study leading to a degree in theology or divinity.</a:t>
            </a:r>
          </a:p>
          <a:p>
            <a:r>
              <a:rPr lang="en-US" smtClean="0"/>
              <a:t>Not have a criminal record preventing receipt of federal Title IV student financial aid.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A+ Award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Maximum award</a:t>
            </a:r>
          </a:p>
          <a:p>
            <a:pPr lvl="1"/>
            <a:r>
              <a:rPr lang="en-US" smtClean="0"/>
              <a:t>   Tuition</a:t>
            </a:r>
          </a:p>
          <a:p>
            <a:pPr lvl="2"/>
            <a:r>
              <a:rPr lang="en-US" smtClean="0"/>
              <a:t>Covers actual in-district or out-of-district tuition</a:t>
            </a:r>
          </a:p>
          <a:p>
            <a:pPr lvl="2"/>
            <a:r>
              <a:rPr lang="en-US" smtClean="0"/>
              <a:t>Capped at standard tuition rate at Linn State Technical College</a:t>
            </a:r>
          </a:p>
          <a:p>
            <a:pPr lvl="3"/>
            <a:r>
              <a:rPr lang="en-US" smtClean="0"/>
              <a:t>2012-2013 $155/credit hour; $4.10/clock hour</a:t>
            </a:r>
          </a:p>
          <a:p>
            <a:pPr lvl="1"/>
            <a:r>
              <a:rPr lang="en-US" smtClean="0"/>
              <a:t>General fees</a:t>
            </a:r>
          </a:p>
          <a:p>
            <a:pPr lvl="2"/>
            <a:r>
              <a:rPr lang="en-US" smtClean="0"/>
              <a:t>General fees are those that are charged of all students enrolled</a:t>
            </a:r>
          </a:p>
          <a:p>
            <a:pPr lvl="2"/>
            <a:r>
              <a:rPr lang="en-US" smtClean="0"/>
              <a:t>Does not include group- or program-specific fees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A+ Award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Award calculation</a:t>
            </a:r>
          </a:p>
          <a:p>
            <a:pPr lvl="2">
              <a:buFont typeface="Arial" charset="0"/>
              <a:buNone/>
            </a:pPr>
            <a:r>
              <a:rPr lang="en-US" sz="2900" smtClean="0"/>
              <a:t>Actual tuition and general fees</a:t>
            </a:r>
          </a:p>
          <a:p>
            <a:pPr lvl="2">
              <a:buFont typeface="Arial" charset="0"/>
              <a:buNone/>
            </a:pPr>
            <a:r>
              <a:rPr lang="en-US" sz="2900" smtClean="0">
                <a:solidFill>
                  <a:srgbClr val="FF0000"/>
                </a:solidFill>
              </a:rPr>
              <a:t>Minus</a:t>
            </a:r>
            <a:r>
              <a:rPr lang="en-US" sz="2900" smtClean="0"/>
              <a:t> - Pell and other non-loan federal aid</a:t>
            </a:r>
          </a:p>
          <a:p>
            <a:pPr lvl="2">
              <a:buFont typeface="Arial" charset="0"/>
              <a:buNone/>
            </a:pPr>
            <a:r>
              <a:rPr lang="en-US" sz="2900" smtClean="0">
                <a:solidFill>
                  <a:srgbClr val="FF0000"/>
                </a:solidFill>
              </a:rPr>
              <a:t>Minus</a:t>
            </a:r>
            <a:r>
              <a:rPr lang="en-US" sz="2900" smtClean="0"/>
              <a:t> - Amount paid for incomplete or </a:t>
            </a:r>
            <a:r>
              <a:rPr lang="en-US" sz="2900" u="sng" smtClean="0"/>
              <a:t>withdrawn coursework from previous term</a:t>
            </a:r>
          </a:p>
          <a:p>
            <a:pPr lvl="2">
              <a:buFont typeface="Arial" charset="0"/>
              <a:buNone/>
            </a:pPr>
            <a:r>
              <a:rPr lang="en-US" sz="2900" b="1" smtClean="0"/>
              <a:t>Equals - Reimbursement Amount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A+ Award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A+ can only be applied to cover tuition and general fee costs</a:t>
            </a:r>
          </a:p>
          <a:p>
            <a:r>
              <a:rPr lang="en-US" smtClean="0"/>
              <a:t>Pell and other federal aid </a:t>
            </a:r>
            <a:r>
              <a:rPr lang="en-US" smtClean="0">
                <a:solidFill>
                  <a:srgbClr val="FF0000"/>
                </a:solidFill>
              </a:rPr>
              <a:t>MUST</a:t>
            </a:r>
            <a:r>
              <a:rPr lang="en-US" smtClean="0"/>
              <a:t> be applied before A+</a:t>
            </a:r>
          </a:p>
          <a:p>
            <a:pPr lvl="1"/>
            <a:r>
              <a:rPr lang="en-US" smtClean="0"/>
              <a:t>Other federal aid excludes loans and work study</a:t>
            </a:r>
          </a:p>
          <a:p>
            <a:pPr lvl="1"/>
            <a:r>
              <a:rPr lang="en-US" smtClean="0"/>
              <a:t>A+ will cover remaining tuition and general fee costs</a:t>
            </a:r>
          </a:p>
          <a:p>
            <a:pPr lvl="1"/>
            <a:r>
              <a:rPr lang="en-US" smtClean="0"/>
              <a:t>A+ award may be reduced to zero by this process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Historical Perspective</a:t>
            </a:r>
          </a:p>
          <a:p>
            <a:r>
              <a:rPr lang="en-US" smtClean="0"/>
              <a:t>A Look Ahead</a:t>
            </a:r>
          </a:p>
          <a:p>
            <a:r>
              <a:rPr lang="en-US" smtClean="0"/>
              <a:t>Program Overview</a:t>
            </a:r>
          </a:p>
          <a:p>
            <a:r>
              <a:rPr lang="en-US" smtClean="0"/>
              <a:t>Proposed Amendments</a:t>
            </a:r>
          </a:p>
          <a:p>
            <a:r>
              <a:rPr lang="en-US" smtClean="0"/>
              <a:t>Hot Topics</a:t>
            </a:r>
          </a:p>
          <a:p>
            <a:r>
              <a:rPr lang="en-US" smtClean="0"/>
              <a:t>Q&amp;A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Length of Eligibility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Eligibility expires on the earliest of:</a:t>
            </a:r>
          </a:p>
          <a:p>
            <a:pPr lvl="1"/>
            <a:r>
              <a:rPr lang="en-US" smtClean="0"/>
              <a:t>48 months from high school graduation</a:t>
            </a:r>
          </a:p>
          <a:p>
            <a:pPr lvl="1"/>
            <a:r>
              <a:rPr lang="en-US" smtClean="0"/>
              <a:t>Receipt of an associates degree</a:t>
            </a:r>
          </a:p>
          <a:p>
            <a:pPr lvl="1"/>
            <a:r>
              <a:rPr lang="en-US" smtClean="0"/>
              <a:t>Completion of 105% of the required hours for the student’s current program of study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Length of Eligibility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48 months</a:t>
            </a:r>
          </a:p>
          <a:p>
            <a:pPr lvl="1"/>
            <a:r>
              <a:rPr lang="en-US" sz="2400" smtClean="0"/>
              <a:t>Maximum time frame to receive an award</a:t>
            </a:r>
          </a:p>
          <a:p>
            <a:pPr lvl="2"/>
            <a:r>
              <a:rPr lang="en-US" sz="2000" smtClean="0"/>
              <a:t>Calculation based on high school graduation date on transcript</a:t>
            </a:r>
          </a:p>
          <a:p>
            <a:pPr lvl="1"/>
            <a:r>
              <a:rPr lang="en-US" sz="2400" smtClean="0"/>
              <a:t>Delayed or interrupted enrollment results in scholarship eligibility of less than 48 months</a:t>
            </a:r>
          </a:p>
          <a:p>
            <a:pPr lvl="1"/>
            <a:r>
              <a:rPr lang="en-US" sz="2400" smtClean="0"/>
              <a:t>Students qualifying for a military deferment may defer eligibility for the length of active military duty service</a:t>
            </a:r>
          </a:p>
          <a:p>
            <a:pPr lvl="2"/>
            <a:r>
              <a:rPr lang="en-US" sz="2000" smtClean="0"/>
              <a:t>Application for deferment through MDHE</a:t>
            </a:r>
          </a:p>
          <a:p>
            <a:pPr lvl="1"/>
            <a:r>
              <a:rPr lang="en-US" sz="2400" smtClean="0"/>
              <a:t>If this benchmark falls within a term, students will be reimbursed for that term but will be ineligible in the next term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Length of Eligibility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Receipt of an associate’s degree even if:</a:t>
            </a:r>
          </a:p>
          <a:p>
            <a:pPr lvl="1"/>
            <a:r>
              <a:rPr lang="en-US" smtClean="0"/>
              <a:t>A+ paid for only a portion of the degree</a:t>
            </a:r>
          </a:p>
          <a:p>
            <a:pPr lvl="1"/>
            <a:r>
              <a:rPr lang="en-US" smtClean="0"/>
              <a:t>The associate’s degree was not obtained at an A+ participating postsecondary school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Length of Eligibility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105% includes:</a:t>
            </a:r>
          </a:p>
          <a:p>
            <a:pPr lvl="1"/>
            <a:r>
              <a:rPr lang="en-US" smtClean="0"/>
              <a:t>All hours, including developmental/remedial hours, taken at the student’s current institution</a:t>
            </a:r>
          </a:p>
          <a:p>
            <a:pPr lvl="1"/>
            <a:r>
              <a:rPr lang="en-US" smtClean="0"/>
              <a:t>All known hours, including developmental/ remedial hours, taken at any other A+ eligible institution</a:t>
            </a:r>
          </a:p>
          <a:p>
            <a:pPr lvl="1"/>
            <a:r>
              <a:rPr lang="en-US" smtClean="0"/>
              <a:t>Hours taken at any non-eligible A+ institution, including out-of-state institutions, that the student’s current institution accepts in transfer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Length of Eligibility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105% excludes:</a:t>
            </a:r>
          </a:p>
          <a:p>
            <a:pPr lvl="1"/>
            <a:r>
              <a:rPr lang="en-US" sz="2400" smtClean="0"/>
              <a:t>Hours earned for work completed before high school graduation, including (but not limited to):</a:t>
            </a:r>
          </a:p>
          <a:p>
            <a:pPr lvl="2"/>
            <a:r>
              <a:rPr lang="en-US" sz="2000" smtClean="0"/>
              <a:t>Dual credit</a:t>
            </a:r>
          </a:p>
          <a:p>
            <a:pPr lvl="2"/>
            <a:r>
              <a:rPr lang="en-US" sz="2000" smtClean="0"/>
              <a:t>Dual enrollment</a:t>
            </a:r>
          </a:p>
          <a:p>
            <a:pPr lvl="2"/>
            <a:r>
              <a:rPr lang="en-US" sz="2000" smtClean="0"/>
              <a:t>Technical education articulation</a:t>
            </a:r>
          </a:p>
          <a:p>
            <a:pPr lvl="2"/>
            <a:r>
              <a:rPr lang="en-US" sz="2000" smtClean="0"/>
              <a:t>Advanced Placement</a:t>
            </a:r>
          </a:p>
          <a:p>
            <a:pPr lvl="2"/>
            <a:r>
              <a:rPr lang="en-US" sz="2000" smtClean="0"/>
              <a:t>International Baccalaureate</a:t>
            </a:r>
          </a:p>
          <a:p>
            <a:pPr lvl="2">
              <a:buFont typeface="Arial" charset="0"/>
              <a:buNone/>
            </a:pPr>
            <a:endParaRPr lang="en-US" sz="2000" smtClean="0"/>
          </a:p>
          <a:p>
            <a:pPr lvl="1"/>
            <a:r>
              <a:rPr lang="en-US" sz="2400" smtClean="0"/>
              <a:t>Hours from a non-participating institution not accepted in transfer by a participating institution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Amendments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3100" smtClean="0"/>
              <a:t>Definition of full time student</a:t>
            </a:r>
          </a:p>
          <a:p>
            <a:pPr lvl="1"/>
            <a:r>
              <a:rPr lang="en-US" sz="2700" smtClean="0"/>
              <a:t>Includes summer and clock hour programs</a:t>
            </a:r>
          </a:p>
          <a:p>
            <a:r>
              <a:rPr lang="en-US" sz="3100" smtClean="0"/>
              <a:t>Definition of renewal student</a:t>
            </a:r>
          </a:p>
          <a:p>
            <a:pPr lvl="1"/>
            <a:r>
              <a:rPr lang="en-US" sz="2700" smtClean="0"/>
              <a:t>Includes students eligible for A+ with zero award due to receipt of Pell</a:t>
            </a:r>
          </a:p>
          <a:p>
            <a:r>
              <a:rPr lang="en-US" sz="3100" smtClean="0"/>
              <a:t>Satisfactory academic progress requirements</a:t>
            </a:r>
          </a:p>
          <a:p>
            <a:pPr lvl="1"/>
            <a:r>
              <a:rPr lang="en-US" sz="2700" smtClean="0"/>
              <a:t>Clarifies SAP for initial &amp; renewal students and institutional verification of SAP</a:t>
            </a:r>
          </a:p>
          <a:p>
            <a:pPr lvl="1"/>
            <a:r>
              <a:rPr lang="en-US" sz="2700" smtClean="0"/>
              <a:t>Replaces definition of SAP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Amendments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Algebra I EOC</a:t>
            </a:r>
          </a:p>
          <a:p>
            <a:pPr lvl="1"/>
            <a:r>
              <a:rPr lang="en-US" sz="2600" smtClean="0"/>
              <a:t>Allows waiver when DESE’s testing requirement is waived</a:t>
            </a:r>
          </a:p>
          <a:p>
            <a:pPr lvl="1"/>
            <a:r>
              <a:rPr lang="en-US" sz="2600" smtClean="0"/>
              <a:t>Allows qualifying scores on DESE-approved higher level math EOCs (geometry and Algebra II)</a:t>
            </a:r>
          </a:p>
          <a:p>
            <a:pPr lvl="1"/>
            <a:r>
              <a:rPr lang="en-US" sz="2600" smtClean="0"/>
              <a:t>Revises alternative</a:t>
            </a:r>
          </a:p>
          <a:p>
            <a:pPr lvl="2"/>
            <a:r>
              <a:rPr lang="en-US" sz="2200" smtClean="0"/>
              <a:t>Achievement of minimum score on COMPASS or ACT math subtest</a:t>
            </a:r>
          </a:p>
          <a:p>
            <a:pPr lvl="2"/>
            <a:r>
              <a:rPr lang="en-US" sz="2200" smtClean="0"/>
              <a:t>Score may be achieved before or after HS graduation</a:t>
            </a:r>
          </a:p>
          <a:p>
            <a:pPr lvl="2"/>
            <a:r>
              <a:rPr lang="en-US" sz="2200" smtClean="0"/>
              <a:t>Newly eligible postsecondary student may receive reimbursement in same term score is achieved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Amendments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Clarifies eligibility expires 48 months from high school graduation date on transcript</a:t>
            </a:r>
          </a:p>
          <a:p>
            <a:r>
              <a:rPr lang="en-US" smtClean="0"/>
              <a:t>Revises the calculation of the 105% eligibility limit to maximize eligibility for students pursuing a higher level certificate or degree</a:t>
            </a:r>
          </a:p>
          <a:p>
            <a:r>
              <a:rPr lang="en-US" smtClean="0"/>
              <a:t>Clarifies the military deferment language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Amendments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900" smtClean="0"/>
              <a:t>Specifies reimbursement &amp; 105% calculation made by institution providing the highest outcome if student seeking more than one certificate or degree</a:t>
            </a:r>
          </a:p>
          <a:p>
            <a:pPr lvl="1"/>
            <a:r>
              <a:rPr lang="en-US" sz="2500" smtClean="0"/>
              <a:t>Student may provide written notice specifying otherwise</a:t>
            </a:r>
          </a:p>
          <a:p>
            <a:r>
              <a:rPr lang="en-US" sz="2900" smtClean="0"/>
              <a:t>Amends reimbursable coursework policy</a:t>
            </a:r>
          </a:p>
          <a:p>
            <a:pPr lvl="1"/>
            <a:r>
              <a:rPr lang="en-US" sz="2500" smtClean="0"/>
              <a:t>Includes reimbursement for Incompletes</a:t>
            </a:r>
          </a:p>
          <a:p>
            <a:pPr lvl="1"/>
            <a:r>
              <a:rPr lang="en-US" sz="2500" smtClean="0"/>
              <a:t>Specifies unofficial withdrawals ineligible for reimbursement</a:t>
            </a:r>
          </a:p>
          <a:p>
            <a:pPr lvl="1"/>
            <a:r>
              <a:rPr lang="en-US" sz="2500" smtClean="0"/>
              <a:t>Provides two additional options for institutions to handle adjustments for withdrawn coursework</a:t>
            </a:r>
          </a:p>
          <a:p>
            <a:pPr lvl="1"/>
            <a:endParaRPr lang="en-US" sz="25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Amendments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Requires institutions to always reduce A+ based on federal non-loan aid received on behalf of a student</a:t>
            </a:r>
          </a:p>
          <a:p>
            <a:pPr lvl="1"/>
            <a:r>
              <a:rPr lang="en-US" smtClean="0"/>
              <a:t>Ensures students attending under multi-institution agreements are treated equitably with students attending one institution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Perspective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1993 Outstanding Schools Act created the A+ Program</a:t>
            </a:r>
          </a:p>
          <a:p>
            <a:pPr lvl="1"/>
            <a:r>
              <a:rPr lang="en-US" smtClean="0"/>
              <a:t>High school improvement program</a:t>
            </a:r>
          </a:p>
          <a:p>
            <a:pPr lvl="1"/>
            <a:r>
              <a:rPr lang="en-US" smtClean="0"/>
              <a:t>Scholarship as incentive</a:t>
            </a:r>
          </a:p>
          <a:p>
            <a:r>
              <a:rPr lang="en-US" smtClean="0"/>
              <a:t>Executive Order 10-16 transferred the program from DESE to MDHE effective August 28, 2010</a:t>
            </a:r>
          </a:p>
          <a:p>
            <a:pPr lvl="1"/>
            <a:r>
              <a:rPr lang="en-US" smtClean="0"/>
              <a:t>Program changes reflect new ideas of the scholarship’s purpose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Amendments</a:t>
            </a:r>
            <a:br>
              <a:rPr lang="en-US" smtClean="0"/>
            </a:br>
            <a:endParaRPr lang="en-US" sz="3600" smtClean="0"/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smtClean="0"/>
              <a:t>CBHE approved proposed amendments 12/5/2012</a:t>
            </a:r>
          </a:p>
          <a:p>
            <a:pPr lvl="1"/>
            <a:r>
              <a:rPr lang="en-US" sz="2700" smtClean="0"/>
              <a:t>Tab E of board book on dhe.mo.gov</a:t>
            </a:r>
          </a:p>
          <a:p>
            <a:r>
              <a:rPr lang="en-US" sz="3100" smtClean="0"/>
              <a:t>Published January 15 </a:t>
            </a:r>
            <a:r>
              <a:rPr lang="en-US" sz="3100" i="1" smtClean="0"/>
              <a:t>Missouri Register</a:t>
            </a:r>
          </a:p>
          <a:p>
            <a:pPr lvl="1"/>
            <a:r>
              <a:rPr lang="en-US" sz="2700" smtClean="0"/>
              <a:t>http://sos.mo.gov/adrules/moreg/current/v38n2/v38n2.asp</a:t>
            </a:r>
          </a:p>
          <a:p>
            <a:r>
              <a:rPr lang="en-US" sz="3100" smtClean="0"/>
              <a:t>30-day public comment period</a:t>
            </a:r>
          </a:p>
          <a:p>
            <a:pPr lvl="1"/>
            <a:r>
              <a:rPr lang="en-US" sz="2700" smtClean="0"/>
              <a:t>1/15/2013 to 2/14/2013</a:t>
            </a:r>
          </a:p>
          <a:p>
            <a:r>
              <a:rPr lang="en-US" sz="3100" smtClean="0"/>
              <a:t>Effective for 2013-2014 academic year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Topics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Distinguishing students eligible under EOC alternative from students meeting all high school criteria</a:t>
            </a:r>
          </a:p>
          <a:p>
            <a:r>
              <a:rPr lang="en-US" smtClean="0"/>
              <a:t>Effect of changes to A+ high school designation process</a:t>
            </a:r>
          </a:p>
          <a:p>
            <a:r>
              <a:rPr lang="en-US" smtClean="0"/>
              <a:t>Definition of 3-year attendance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b="1" u="sng" dirty="0" smtClean="0"/>
              <a:t>State Aid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Connie Bestgen, Program Specialist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(800) 473-6757, option 4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(573) 751-1772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connie.bestgen@dhe.mo.gov</a:t>
            </a:r>
          </a:p>
          <a:p>
            <a:pPr>
              <a:buFont typeface="Arial" charset="0"/>
              <a:buNone/>
              <a:defRPr/>
            </a:pPr>
            <a:endParaRPr lang="en-US" sz="1850" dirty="0" smtClean="0"/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Amy Haller, Program Specialist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(573) 526-7958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amy.haller@dhe.mo.gov</a:t>
            </a:r>
          </a:p>
          <a:p>
            <a:pPr>
              <a:buFont typeface="Arial" charset="0"/>
              <a:buNone/>
              <a:defRPr/>
            </a:pPr>
            <a:endParaRPr lang="en-US" sz="1850" dirty="0" smtClean="0"/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Kelli Reed, Student Assistance Associate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(573) 751-2444</a:t>
            </a:r>
          </a:p>
          <a:p>
            <a:pPr>
              <a:buFont typeface="Arial" charset="0"/>
              <a:buNone/>
              <a:defRPr/>
            </a:pPr>
            <a:r>
              <a:rPr lang="en-US" sz="1850" dirty="0" smtClean="0"/>
              <a:t>kelli.reed@dhe.mo.gov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b="1" u="sng" dirty="0" smtClean="0"/>
              <a:t>General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MDHE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P.O. Box 1469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Jefferson City 65102-1469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Phone 573-751-2361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Fax: (573) 751-6635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Info. Center: (800) 473-6757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info@dhe.mo.gov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1850" dirty="0" smtClean="0"/>
              <a:t>www.dhe.mo.go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Perspective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FY 2012</a:t>
            </a:r>
          </a:p>
          <a:p>
            <a:pPr lvl="1"/>
            <a:r>
              <a:rPr lang="en-US" smtClean="0"/>
              <a:t>$29.4 million appropriated</a:t>
            </a:r>
          </a:p>
          <a:p>
            <a:pPr lvl="1"/>
            <a:r>
              <a:rPr lang="en-US" smtClean="0"/>
              <a:t>11,587 students received $25.9 million in A+ funds</a:t>
            </a:r>
          </a:p>
          <a:p>
            <a:r>
              <a:rPr lang="en-US" smtClean="0"/>
              <a:t>FY 2013</a:t>
            </a:r>
          </a:p>
          <a:p>
            <a:pPr lvl="1"/>
            <a:r>
              <a:rPr lang="en-US" smtClean="0"/>
              <a:t>$29.4 million appropriated</a:t>
            </a:r>
          </a:p>
          <a:p>
            <a:pPr lvl="1"/>
            <a:r>
              <a:rPr lang="en-US" smtClean="0"/>
              <a:t> 8,965 students have received $13 million to date</a:t>
            </a:r>
          </a:p>
          <a:p>
            <a:pPr lvl="1"/>
            <a:r>
              <a:rPr lang="en-US" smtClean="0"/>
              <a:t>Fall and spring requests incomplete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Look Ahead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402 high schools currently designated</a:t>
            </a:r>
          </a:p>
          <a:p>
            <a:r>
              <a:rPr lang="en-US" smtClean="0"/>
              <a:t>58 high schools currently in designation pipeline</a:t>
            </a:r>
          </a:p>
          <a:p>
            <a:r>
              <a:rPr lang="en-US" smtClean="0"/>
              <a:t>65 high schools currently undesignated</a:t>
            </a:r>
          </a:p>
          <a:p>
            <a:pPr lvl="1"/>
            <a:r>
              <a:rPr lang="en-US" smtClean="0"/>
              <a:t>March 29, 2013 DESE “self-certification” deadline</a:t>
            </a:r>
          </a:p>
          <a:p>
            <a:pPr lvl="1"/>
            <a:r>
              <a:rPr lang="en-US" smtClean="0"/>
              <a:t>Governor’s proposal to make all Missouri public high school graduates eligible for A+ Scholarship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Look Ahead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Future uncertainty</a:t>
            </a:r>
          </a:p>
          <a:p>
            <a:pPr lvl="1"/>
            <a:r>
              <a:rPr lang="en-US" smtClean="0"/>
              <a:t>Will there be sufficient funding?</a:t>
            </a:r>
          </a:p>
          <a:p>
            <a:pPr lvl="1"/>
            <a:r>
              <a:rPr lang="en-US" smtClean="0"/>
              <a:t>How will the process to identify eligible students need to change?</a:t>
            </a:r>
          </a:p>
          <a:p>
            <a:r>
              <a:rPr lang="en-US" smtClean="0"/>
              <a:t>Governor’s proposed FY 2014 budget $30.4 million</a:t>
            </a:r>
          </a:p>
          <a:p>
            <a:pPr lvl="1"/>
            <a:r>
              <a:rPr lang="en-US" smtClean="0"/>
              <a:t>$1 million increase from FY 2013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High School Eligibility Criteria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Enter into a written agreement with the A+ designated high school prior to high school graduation</a:t>
            </a:r>
          </a:p>
          <a:p>
            <a:r>
              <a:rPr lang="en-US" smtClean="0"/>
              <a:t>Have at least a 95% attendance record overall for grades 9-12 </a:t>
            </a:r>
          </a:p>
          <a:p>
            <a:r>
              <a:rPr lang="en-US" smtClean="0"/>
              <a:t>Have maintained a record of good citizenship and avoidance of the unlawful use of drugs and/or alcohol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High School Eligibility Criteria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Graduate with a cumulative grade point average of at least 2.5 on a 4.0 scale, or the equivalent.  </a:t>
            </a:r>
          </a:p>
          <a:p>
            <a:pPr lvl="1"/>
            <a:r>
              <a:rPr lang="en-US" smtClean="0"/>
              <a:t>Grade point average should not be weighted</a:t>
            </a:r>
          </a:p>
          <a:p>
            <a:r>
              <a:rPr lang="en-US" smtClean="0"/>
              <a:t>Have performed 50 hours of unpaid tutoring or mentoring.  </a:t>
            </a:r>
          </a:p>
          <a:p>
            <a:pPr lvl="1"/>
            <a:r>
              <a:rPr lang="en-US" smtClean="0"/>
              <a:t>Up to 25% may be job shadowing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br>
              <a:rPr lang="en-US" smtClean="0"/>
            </a:br>
            <a:r>
              <a:rPr lang="en-US" smtClean="0"/>
              <a:t>High School Eligibility Criteria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high school graduating class of 2015</a:t>
            </a:r>
          </a:p>
          <a:p>
            <a:pPr lvl="1"/>
            <a:r>
              <a:rPr lang="en-US" smtClean="0"/>
              <a:t>Score proficient or advanced on the official Algebra I EOC Exam</a:t>
            </a:r>
          </a:p>
          <a:p>
            <a:pPr lvl="2"/>
            <a:r>
              <a:rPr lang="en-US" smtClean="0"/>
              <a:t>May be taken more than once</a:t>
            </a:r>
          </a:p>
          <a:p>
            <a:pPr lvl="1" algn="ctr">
              <a:buFont typeface="Arial" charset="0"/>
              <a:buNone/>
            </a:pPr>
            <a:r>
              <a:rPr lang="en-US" sz="2400" b="1" smtClean="0"/>
              <a:t>OR</a:t>
            </a:r>
          </a:p>
          <a:p>
            <a:pPr lvl="1"/>
            <a:r>
              <a:rPr lang="en-US" smtClean="0"/>
              <a:t>Complete the requirements of an eligibility alternative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333333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1404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Cambria</vt:lpstr>
      <vt:lpstr>Calibri</vt:lpstr>
      <vt:lpstr>Default Theme</vt:lpstr>
      <vt:lpstr>A+ Program</vt:lpstr>
      <vt:lpstr>Agenda</vt:lpstr>
      <vt:lpstr>Historical Perspective</vt:lpstr>
      <vt:lpstr>Historical Perspective</vt:lpstr>
      <vt:lpstr>A Look Ahead</vt:lpstr>
      <vt:lpstr>A Look Ahead</vt:lpstr>
      <vt:lpstr>Program Overview High School Eligibility Criteria</vt:lpstr>
      <vt:lpstr>Program Overview High School Eligibility Criteria</vt:lpstr>
      <vt:lpstr>Program Overview High School Eligibility Criteria</vt:lpstr>
      <vt:lpstr>Program Overview High School Responsibilities</vt:lpstr>
      <vt:lpstr>Program Overview High School Responsibilities</vt:lpstr>
      <vt:lpstr>Program Overview Postsecondary Eligibility</vt:lpstr>
      <vt:lpstr>Program Overview Postsecondary Eligibility</vt:lpstr>
      <vt:lpstr>Program Overview Postsecondary Eligibility</vt:lpstr>
      <vt:lpstr>Program Overview Postsecondary Eligibility</vt:lpstr>
      <vt:lpstr>Program Overview Postsecondary Eligibility</vt:lpstr>
      <vt:lpstr>Program Overview A+ Award</vt:lpstr>
      <vt:lpstr>Program Overview A+ Award</vt:lpstr>
      <vt:lpstr>Program Overview A+ Award</vt:lpstr>
      <vt:lpstr>Program Overview Length of Eligibility</vt:lpstr>
      <vt:lpstr>Program Overview Length of Eligibility</vt:lpstr>
      <vt:lpstr>Program Overview Length of Eligibility</vt:lpstr>
      <vt:lpstr>Program Overview Length of Eligibility</vt:lpstr>
      <vt:lpstr>Program Overview Length of Eligibility</vt:lpstr>
      <vt:lpstr>Proposed Amendments</vt:lpstr>
      <vt:lpstr>Proposed Amendments</vt:lpstr>
      <vt:lpstr>Proposed Amendments</vt:lpstr>
      <vt:lpstr>Proposed Amendments</vt:lpstr>
      <vt:lpstr>Proposed Amendments</vt:lpstr>
      <vt:lpstr>Proposed Amendments </vt:lpstr>
      <vt:lpstr>Hot Topics</vt:lpstr>
      <vt:lpstr>Questions</vt:lpstr>
    </vt:vector>
  </TitlesOfParts>
  <Company>MDHE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lhendrix</dc:creator>
  <cp:lastModifiedBy>lwade</cp:lastModifiedBy>
  <cp:revision>65</cp:revision>
  <dcterms:created xsi:type="dcterms:W3CDTF">2011-05-06T19:34:06Z</dcterms:created>
  <dcterms:modified xsi:type="dcterms:W3CDTF">2013-01-30T18:03:28Z</dcterms:modified>
</cp:coreProperties>
</file>