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6"/>
  </p:sldMasterIdLst>
  <p:notesMasterIdLst>
    <p:notesMasterId r:id="rId21"/>
  </p:notesMasterIdLst>
  <p:handoutMasterIdLst>
    <p:handoutMasterId r:id="rId22"/>
  </p:handoutMasterIdLst>
  <p:sldIdLst>
    <p:sldId id="673" r:id="rId7"/>
    <p:sldId id="713" r:id="rId8"/>
    <p:sldId id="718" r:id="rId9"/>
    <p:sldId id="719" r:id="rId10"/>
    <p:sldId id="704" r:id="rId11"/>
    <p:sldId id="712" r:id="rId12"/>
    <p:sldId id="684" r:id="rId13"/>
    <p:sldId id="714" r:id="rId14"/>
    <p:sldId id="702" r:id="rId15"/>
    <p:sldId id="700" r:id="rId16"/>
    <p:sldId id="705" r:id="rId17"/>
    <p:sldId id="707" r:id="rId18"/>
    <p:sldId id="672" r:id="rId19"/>
    <p:sldId id="67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0">
          <p15:clr>
            <a:srgbClr val="A4A3A4"/>
          </p15:clr>
        </p15:guide>
        <p15:guide id="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D Admin" initials="DA" lastIdx="2" clrIdx="0">
    <p:extLst>
      <p:ext uri="{19B8F6BF-5375-455C-9EA6-DF929625EA0E}">
        <p15:presenceInfo xmlns:p15="http://schemas.microsoft.com/office/powerpoint/2012/main" userId="DoD 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D97"/>
    <a:srgbClr val="009900"/>
    <a:srgbClr val="00FF00"/>
    <a:srgbClr val="FFCC00"/>
    <a:srgbClr val="0000FF"/>
    <a:srgbClr val="7F0000"/>
    <a:srgbClr val="000000"/>
    <a:srgbClr val="FCFCFC"/>
    <a:srgbClr val="E6E6E6"/>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87308" autoAdjust="0"/>
  </p:normalViewPr>
  <p:slideViewPr>
    <p:cSldViewPr snapToGrid="0">
      <p:cViewPr varScale="1">
        <p:scale>
          <a:sx n="94" d="100"/>
          <a:sy n="94" d="100"/>
        </p:scale>
        <p:origin x="1386" y="66"/>
      </p:cViewPr>
      <p:guideLst>
        <p:guide orient="horz" pos="2770"/>
        <p:guide/>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3420" y="-444"/>
      </p:cViewPr>
      <p:guideLst>
        <p:guide orient="horz" pos="2928"/>
        <p:guide pos="221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0"/>
            <a:ext cx="3038475" cy="465138"/>
          </a:xfrm>
          <a:prstGeom prst="rect">
            <a:avLst/>
          </a:prstGeom>
        </p:spPr>
        <p:txBody>
          <a:bodyPr vert="horz" lIns="91416" tIns="45709" rIns="91416" bIns="45709" rtlCol="0"/>
          <a:lstStyle>
            <a:lvl1pPr algn="l">
              <a:defRPr sz="1200"/>
            </a:lvl1pPr>
          </a:lstStyle>
          <a:p>
            <a:endParaRPr lang="en-US" dirty="0"/>
          </a:p>
        </p:txBody>
      </p:sp>
      <p:sp>
        <p:nvSpPr>
          <p:cNvPr id="3" name="Date Placeholder 2"/>
          <p:cNvSpPr>
            <a:spLocks noGrp="1"/>
          </p:cNvSpPr>
          <p:nvPr>
            <p:ph type="dt" sz="quarter" idx="1"/>
          </p:nvPr>
        </p:nvSpPr>
        <p:spPr>
          <a:xfrm>
            <a:off x="3970341" y="0"/>
            <a:ext cx="3038475" cy="465138"/>
          </a:xfrm>
          <a:prstGeom prst="rect">
            <a:avLst/>
          </a:prstGeom>
        </p:spPr>
        <p:txBody>
          <a:bodyPr vert="horz" lIns="91416" tIns="45709" rIns="91416" bIns="45709" rtlCol="0"/>
          <a:lstStyle>
            <a:lvl1pPr algn="r">
              <a:defRPr sz="1200"/>
            </a:lvl1pPr>
          </a:lstStyle>
          <a:p>
            <a:fld id="{4F7FE498-04AD-4B92-B34B-6087D055EE13}" type="datetimeFigureOut">
              <a:rPr lang="en-US" smtClean="0"/>
              <a:pPr/>
              <a:t>2/11/2020</a:t>
            </a:fld>
            <a:endParaRPr lang="en-US" dirty="0"/>
          </a:p>
        </p:txBody>
      </p:sp>
      <p:sp>
        <p:nvSpPr>
          <p:cNvPr id="4" name="Footer Placeholder 3"/>
          <p:cNvSpPr>
            <a:spLocks noGrp="1"/>
          </p:cNvSpPr>
          <p:nvPr>
            <p:ph type="ftr" sz="quarter" idx="2"/>
          </p:nvPr>
        </p:nvSpPr>
        <p:spPr>
          <a:xfrm>
            <a:off x="10" y="8829677"/>
            <a:ext cx="3038475" cy="465138"/>
          </a:xfrm>
          <a:prstGeom prst="rect">
            <a:avLst/>
          </a:prstGeom>
        </p:spPr>
        <p:txBody>
          <a:bodyPr vert="horz" lIns="91416" tIns="45709" rIns="91416" bIns="457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7"/>
            <a:ext cx="3038475" cy="465138"/>
          </a:xfrm>
          <a:prstGeom prst="rect">
            <a:avLst/>
          </a:prstGeom>
        </p:spPr>
        <p:txBody>
          <a:bodyPr vert="horz" lIns="91416" tIns="45709" rIns="91416" bIns="45709" rtlCol="0" anchor="b"/>
          <a:lstStyle>
            <a:lvl1pPr algn="r">
              <a:defRPr sz="1200"/>
            </a:lvl1pPr>
          </a:lstStyle>
          <a:p>
            <a:fld id="{AE3370FD-B058-489A-9139-6CD2DC762DD2}" type="slidenum">
              <a:rPr lang="en-US" smtClean="0"/>
              <a:pPr/>
              <a:t>‹#›</a:t>
            </a:fld>
            <a:endParaRPr lang="en-US" dirty="0"/>
          </a:p>
        </p:txBody>
      </p:sp>
    </p:spTree>
    <p:extLst>
      <p:ext uri="{BB962C8B-B14F-4D97-AF65-F5344CB8AC3E}">
        <p14:creationId xmlns:p14="http://schemas.microsoft.com/office/powerpoint/2010/main" val="33866847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0"/>
            <a:ext cx="3037840" cy="464820"/>
          </a:xfrm>
          <a:prstGeom prst="rect">
            <a:avLst/>
          </a:prstGeom>
        </p:spPr>
        <p:txBody>
          <a:bodyPr vert="horz" lIns="93153" tIns="46575" rIns="93153" bIns="46575" rtlCol="0"/>
          <a:lstStyle>
            <a:lvl1pPr algn="l">
              <a:defRPr sz="1200"/>
            </a:lvl1pPr>
          </a:lstStyle>
          <a:p>
            <a:endParaRPr lang="en-US" dirty="0"/>
          </a:p>
        </p:txBody>
      </p:sp>
      <p:sp>
        <p:nvSpPr>
          <p:cNvPr id="3" name="Date Placeholder 2"/>
          <p:cNvSpPr>
            <a:spLocks noGrp="1"/>
          </p:cNvSpPr>
          <p:nvPr>
            <p:ph type="dt" idx="1"/>
          </p:nvPr>
        </p:nvSpPr>
        <p:spPr>
          <a:xfrm>
            <a:off x="3970950" y="0"/>
            <a:ext cx="3037840" cy="464820"/>
          </a:xfrm>
          <a:prstGeom prst="rect">
            <a:avLst/>
          </a:prstGeom>
        </p:spPr>
        <p:txBody>
          <a:bodyPr vert="horz" lIns="93153" tIns="46575" rIns="93153" bIns="46575" rtlCol="0"/>
          <a:lstStyle>
            <a:lvl1pPr algn="r">
              <a:defRPr sz="1200"/>
            </a:lvl1pPr>
          </a:lstStyle>
          <a:p>
            <a:fld id="{C721660B-CC9F-4739-A1AA-A138AEFF287F}" type="datetimeFigureOut">
              <a:rPr lang="en-US" smtClean="0"/>
              <a:pPr/>
              <a:t>2/11/2020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3" tIns="46575" rIns="93153" bIns="46575" rtlCol="0" anchor="ctr"/>
          <a:lstStyle/>
          <a:p>
            <a:endParaRPr lang="en-US" dirty="0"/>
          </a:p>
        </p:txBody>
      </p:sp>
      <p:sp>
        <p:nvSpPr>
          <p:cNvPr id="5" name="Notes Placeholder 4"/>
          <p:cNvSpPr>
            <a:spLocks noGrp="1"/>
          </p:cNvSpPr>
          <p:nvPr>
            <p:ph type="body" sz="quarter" idx="3"/>
          </p:nvPr>
        </p:nvSpPr>
        <p:spPr>
          <a:xfrm>
            <a:off x="701042" y="4415792"/>
            <a:ext cx="5608320" cy="4183380"/>
          </a:xfrm>
          <a:prstGeom prst="rect">
            <a:avLst/>
          </a:prstGeom>
        </p:spPr>
        <p:txBody>
          <a:bodyPr vert="horz" lIns="93153" tIns="46575" rIns="93153" bIns="465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1" y="8829969"/>
            <a:ext cx="3037840" cy="464820"/>
          </a:xfrm>
          <a:prstGeom prst="rect">
            <a:avLst/>
          </a:prstGeom>
        </p:spPr>
        <p:txBody>
          <a:bodyPr vert="horz" lIns="93153" tIns="46575" rIns="93153" bIns="4657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50" y="8829969"/>
            <a:ext cx="3037840" cy="464820"/>
          </a:xfrm>
          <a:prstGeom prst="rect">
            <a:avLst/>
          </a:prstGeom>
        </p:spPr>
        <p:txBody>
          <a:bodyPr vert="horz" lIns="93153" tIns="46575" rIns="93153" bIns="46575" rtlCol="0" anchor="b"/>
          <a:lstStyle>
            <a:lvl1pPr algn="r">
              <a:defRPr sz="1200"/>
            </a:lvl1pPr>
          </a:lstStyle>
          <a:p>
            <a:fld id="{A9023E68-E8F9-404D-891E-E9678D207BDD}" type="slidenum">
              <a:rPr lang="en-US" smtClean="0"/>
              <a:pPr/>
              <a:t>‹#›</a:t>
            </a:fld>
            <a:endParaRPr lang="en-US" dirty="0"/>
          </a:p>
        </p:txBody>
      </p:sp>
    </p:spTree>
    <p:extLst>
      <p:ext uri="{BB962C8B-B14F-4D97-AF65-F5344CB8AC3E}">
        <p14:creationId xmlns:p14="http://schemas.microsoft.com/office/powerpoint/2010/main" val="1800514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Since higher education in America is state centric, ArmyU is partnering with national entities, regional education associations, regional accreditors, and state higher education agencies. The goal is to partner with states to develop general academic or vocational articulation pathways and targeted</a:t>
            </a:r>
            <a:r>
              <a:rPr lang="en-US" baseline="0" dirty="0">
                <a:effectLst/>
              </a:rPr>
              <a:t> </a:t>
            </a:r>
            <a:r>
              <a:rPr lang="en-US" dirty="0">
                <a:effectLst/>
              </a:rPr>
              <a:t>processes that inform, encourage, and enable service members and veterans to fill critical occupational gaps through credit for military learning processes that work within state systems</a:t>
            </a:r>
            <a:endParaRPr lang="en-US" dirty="0"/>
          </a:p>
        </p:txBody>
      </p:sp>
    </p:spTree>
    <p:extLst>
      <p:ext uri="{BB962C8B-B14F-4D97-AF65-F5344CB8AC3E}">
        <p14:creationId xmlns:p14="http://schemas.microsoft.com/office/powerpoint/2010/main" val="387383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976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725488"/>
            <a:ext cx="4857750" cy="3643312"/>
          </a:xfrm>
        </p:spPr>
      </p:sp>
      <p:sp>
        <p:nvSpPr>
          <p:cNvPr id="3" name="Notes Placeholder 2"/>
          <p:cNvSpPr>
            <a:spLocks noGrp="1"/>
          </p:cNvSpPr>
          <p:nvPr>
            <p:ph type="body" idx="1"/>
          </p:nvPr>
        </p:nvSpPr>
        <p:spPr/>
        <p:txBody>
          <a:bodyPr>
            <a:normAutofit/>
          </a:bodyPr>
          <a:lstStyle/>
          <a:p>
            <a:pPr lvl="0"/>
            <a:r>
              <a:rPr lang="en-US" dirty="0">
                <a:solidFill>
                  <a:prstClr val="black"/>
                </a:solidFill>
              </a:rPr>
              <a:t>Make the JST read</a:t>
            </a:r>
            <a:r>
              <a:rPr lang="en-US" baseline="0" dirty="0">
                <a:solidFill>
                  <a:prstClr val="black"/>
                </a:solidFill>
              </a:rPr>
              <a:t> more like a traditional transcript and (future) include links in the course entries tied directly to the course catalog, ACE Military Guide, and CMLDb for registrar and student use.</a:t>
            </a:r>
            <a:endParaRPr lang="en-US" dirty="0">
              <a:solidFill>
                <a:prstClr val="black"/>
              </a:solidFill>
            </a:endParaRPr>
          </a:p>
        </p:txBody>
      </p:sp>
    </p:spTree>
    <p:extLst>
      <p:ext uri="{BB962C8B-B14F-4D97-AF65-F5344CB8AC3E}">
        <p14:creationId xmlns:p14="http://schemas.microsoft.com/office/powerpoint/2010/main" val="157710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heart of the credit for military learning process is the military advisory committee. Most states have a military committee, but it is usually focused on veteran issues. We have expanded the scope of these state committees to begin the discussion of creating vocational or academic pathways that enable service members and veterans to fill state identified critical occupations. Army National Guard Education Services Officers are actively seeking ArmyU assistance to support the Credit for Military Learning concept and establishment of Military Advisory Committees. We are recruiting Army National Guard TAGs to champion this initiative and provide state agency collaboration support, to date AR, IA, NE, KS, MS, TX,  and KY TAGs or ESOs have responded and are actively working to develop CML processes or MACs within their states with other state agencies.</a:t>
            </a:r>
          </a:p>
          <a:p>
            <a:endParaRPr lang="en-US" baseline="0" dirty="0"/>
          </a:p>
          <a:p>
            <a:r>
              <a:rPr lang="en-US" baseline="0" dirty="0"/>
              <a:t>CML resource page-TFID is developing this capability on the .</a:t>
            </a:r>
            <a:r>
              <a:rPr lang="en-US" baseline="0" dirty="0" err="1"/>
              <a:t>edu</a:t>
            </a:r>
            <a:r>
              <a:rPr lang="en-US" baseline="0" dirty="0"/>
              <a:t> to assist states in developing CML processes and policies that are tailorable to their state. Already we have assisted NE, IA, KY, MS, and GA with policy or process best practices.</a:t>
            </a:r>
          </a:p>
          <a:p>
            <a:endParaRPr lang="en-US" baseline="0" dirty="0"/>
          </a:p>
          <a:p>
            <a:r>
              <a:rPr lang="en-US" baseline="0" dirty="0"/>
              <a:t>CMLDb-we are developing a comprehensive database that links military courses to academic and vocational articulation agreements. Searchable by state, education institution, and linked to the individual military course number, these agreements will greatly assist soldiers by providing transparent and predictable information regarding credit for military learning reflected in their JST.</a:t>
            </a:r>
          </a:p>
          <a:p>
            <a:endParaRPr lang="en-US" dirty="0"/>
          </a:p>
        </p:txBody>
      </p:sp>
    </p:spTree>
    <p:extLst>
      <p:ext uri="{BB962C8B-B14F-4D97-AF65-F5344CB8AC3E}">
        <p14:creationId xmlns:p14="http://schemas.microsoft.com/office/powerpoint/2010/main" val="411675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Credit for Military Learning (CML): ArmyU is partnering with state higher education agencies, regional education associations, and national partners, to create or modify CML processes to create academic or vocational bridging programs matched with state critical occupation shortfalls and incorporate statewide Military Evaluation (American Council on Education) credit recommendations that feed into new or modified state systems. These systems will enable service members and veterans to see their credit for military learning opportunities nationwide and support the Credit for Military Learning Database (CMLDb).</a:t>
            </a:r>
          </a:p>
          <a:p>
            <a:endParaRPr lang="en-US" dirty="0"/>
          </a:p>
        </p:txBody>
      </p:sp>
    </p:spTree>
    <p:extLst>
      <p:ext uri="{BB962C8B-B14F-4D97-AF65-F5344CB8AC3E}">
        <p14:creationId xmlns:p14="http://schemas.microsoft.com/office/powerpoint/2010/main" val="314738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Credit for Military Learning Database (CMLDb): The CMLDb collects all articulation agreement and third party accreditor recommendation credit for military learning system outcomes into a national database, searchable by service members, veterans, and education institutions.</a:t>
            </a:r>
          </a:p>
          <a:p>
            <a:endParaRPr lang="en-US" dirty="0"/>
          </a:p>
        </p:txBody>
      </p:sp>
    </p:spTree>
    <p:extLst>
      <p:ext uri="{BB962C8B-B14F-4D97-AF65-F5344CB8AC3E}">
        <p14:creationId xmlns:p14="http://schemas.microsoft.com/office/powerpoint/2010/main" val="81469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3974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49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 y="677784"/>
            <a:ext cx="4389120" cy="5669280"/>
          </a:xfrm>
          <a:prstGeom prst="rect">
            <a:avLst/>
          </a:prstGeom>
        </p:spPr>
        <p:txBody>
          <a:bodyPr lIns="45720" rIns="45720">
            <a:normAutofit/>
          </a:bodyPr>
          <a:lstStyle>
            <a:lvl1pPr marL="342748" indent="-342748">
              <a:buFont typeface="Wingdings" panose="05000000000000000000" pitchFamily="2" charset="2"/>
              <a:buChar char="q"/>
              <a:defRPr sz="2800">
                <a:latin typeface="+mj-lt"/>
              </a:defRPr>
            </a:lvl1pPr>
            <a:lvl2pPr marL="742619" indent="-285623">
              <a:buFont typeface="Wingdings" panose="05000000000000000000" pitchFamily="2" charset="2"/>
              <a:buChar char="§"/>
              <a:defRPr sz="2400">
                <a:latin typeface="+mj-lt"/>
              </a:defRPr>
            </a:lvl2pPr>
            <a:lvl3pPr marL="1142490" indent="-228499">
              <a:buFont typeface="Wingdings" panose="05000000000000000000" pitchFamily="2" charset="2"/>
              <a:buChar char="Ø"/>
              <a:defRPr sz="2000">
                <a:latin typeface="+mj-lt"/>
              </a:defRPr>
            </a:lvl3pPr>
            <a:lvl4pPr marL="1599487" indent="-228499">
              <a:buFont typeface="Wingdings" panose="05000000000000000000" pitchFamily="2" charset="2"/>
              <a:buChar char="q"/>
              <a:defRPr sz="1800">
                <a:latin typeface="+mj-lt"/>
              </a:defRPr>
            </a:lvl4pPr>
            <a:lvl5pPr marL="2056485" indent="-228499">
              <a:buFont typeface="Wingdings" panose="05000000000000000000" pitchFamily="2" charset="2"/>
              <a:buChar cha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677784"/>
            <a:ext cx="4389120" cy="5669280"/>
          </a:xfrm>
          <a:prstGeom prst="rect">
            <a:avLst/>
          </a:prstGeom>
        </p:spPr>
        <p:txBody>
          <a:bodyPr lIns="45720" rIns="45720">
            <a:normAutofit/>
          </a:bodyPr>
          <a:lstStyle>
            <a:lvl1pPr marL="342748" indent="-342748">
              <a:buFont typeface="Wingdings" panose="05000000000000000000" pitchFamily="2" charset="2"/>
              <a:buChar char="q"/>
              <a:defRPr sz="2800">
                <a:latin typeface="+mj-lt"/>
              </a:defRPr>
            </a:lvl1pPr>
            <a:lvl2pPr marL="742619" indent="-285623">
              <a:buFont typeface="Wingdings" panose="05000000000000000000" pitchFamily="2" charset="2"/>
              <a:buChar char="§"/>
              <a:defRPr sz="2400">
                <a:latin typeface="+mj-lt"/>
              </a:defRPr>
            </a:lvl2pPr>
            <a:lvl3pPr marL="1142490" indent="-228499">
              <a:buFont typeface="Wingdings" panose="05000000000000000000" pitchFamily="2" charset="2"/>
              <a:buChar char="Ø"/>
              <a:defRPr sz="2000">
                <a:latin typeface="+mj-lt"/>
              </a:defRPr>
            </a:lvl3pPr>
            <a:lvl4pPr marL="1599487" indent="-228499">
              <a:buFont typeface="Wingdings" panose="05000000000000000000" pitchFamily="2" charset="2"/>
              <a:buChar char="q"/>
              <a:defRPr sz="1800">
                <a:latin typeface="+mj-lt"/>
              </a:defRPr>
            </a:lvl4pPr>
            <a:lvl5pPr marL="2056485" indent="-228499">
              <a:buFont typeface="Wingdings" panose="05000000000000000000" pitchFamily="2" charset="2"/>
              <a:buChar cha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572000" y="0"/>
            <a:ext cx="4572000" cy="640080"/>
          </a:xfrm>
          <a:prstGeom prst="rect">
            <a:avLst/>
          </a:prstGeom>
        </p:spPr>
        <p:txBody>
          <a:bodyPr lIns="45720" tIns="45720" rIns="45720" bIns="45720"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r>
              <a:rPr lang="en-US" dirty="0"/>
              <a:t>Title (Calibri, 32, Bold)</a:t>
            </a:r>
          </a:p>
        </p:txBody>
      </p:sp>
      <p:sp>
        <p:nvSpPr>
          <p:cNvPr id="11" name="Slide Number Placeholder 1"/>
          <p:cNvSpPr>
            <a:spLocks noGrp="1"/>
          </p:cNvSpPr>
          <p:nvPr>
            <p:ph type="sldNum" sz="quarter" idx="4"/>
          </p:nvPr>
        </p:nvSpPr>
        <p:spPr>
          <a:xfrm>
            <a:off x="8698732" y="6487679"/>
            <a:ext cx="445268" cy="365125"/>
          </a:xfrm>
          <a:prstGeom prst="rect">
            <a:avLst/>
          </a:prstGeom>
        </p:spPr>
        <p:txBody>
          <a:bodyPr vert="horz" lIns="91440" tIns="45720" rIns="91440" bIns="45720" rtlCol="0" anchor="ctr"/>
          <a:lstStyle>
            <a:lvl1pPr algn="ctr">
              <a:defRPr sz="1200" b="1">
                <a:solidFill>
                  <a:schemeClr val="tx1"/>
                </a:solidFill>
              </a:defRPr>
            </a:lvl1pPr>
          </a:lstStyle>
          <a:p>
            <a:fld id="{9A150B3A-A78F-4258-8E08-A23A146A2578}" type="slidenum">
              <a:rPr lang="en-US" smtClean="0"/>
              <a:pPr/>
              <a:t>‹#›</a:t>
            </a:fld>
            <a:endParaRPr lang="en-US" dirty="0"/>
          </a:p>
        </p:txBody>
      </p:sp>
    </p:spTree>
    <p:extLst>
      <p:ext uri="{BB962C8B-B14F-4D97-AF65-F5344CB8AC3E}">
        <p14:creationId xmlns:p14="http://schemas.microsoft.com/office/powerpoint/2010/main" val="308638907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Blank">
    <p:bg>
      <p:bgPr>
        <a:solidFill>
          <a:schemeClr val="bg1"/>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86800" y="6492884"/>
            <a:ext cx="457200" cy="365125"/>
          </a:xfrm>
          <a:prstGeom prst="rect">
            <a:avLst/>
          </a:prstGeom>
        </p:spPr>
        <p:txBody>
          <a:bodyPr/>
          <a:lstStyle/>
          <a:p>
            <a:fld id="{01F288AE-1A0B-479E-AB32-116F4187E39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4865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6528"/>
            <a:ext cx="4572000" cy="640080"/>
          </a:xfrm>
          <a:prstGeom prst="rect">
            <a:avLst/>
          </a:prstGeom>
        </p:spPr>
        <p:txBody>
          <a:bodyPr lIns="45720" tIns="45720" rIns="45720" bIns="45720"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r>
              <a:rPr lang="en-US" dirty="0"/>
              <a:t>Title (Calibri, 32, Bold)</a:t>
            </a:r>
          </a:p>
        </p:txBody>
      </p:sp>
      <p:cxnSp>
        <p:nvCxnSpPr>
          <p:cNvPr id="4" name="Straight Connector 3"/>
          <p:cNvCxnSpPr/>
          <p:nvPr userDrawn="1"/>
        </p:nvCxnSpPr>
        <p:spPr>
          <a:xfrm>
            <a:off x="4572000" y="877713"/>
            <a:ext cx="0" cy="5486400"/>
          </a:xfrm>
          <a:prstGeom prst="line">
            <a:avLst/>
          </a:prstGeom>
          <a:ln/>
        </p:spPr>
        <p:style>
          <a:lnRef idx="3">
            <a:schemeClr val="dk1"/>
          </a:lnRef>
          <a:fillRef idx="0">
            <a:schemeClr val="dk1"/>
          </a:fillRef>
          <a:effectRef idx="2">
            <a:schemeClr val="dk1"/>
          </a:effectRef>
          <a:fontRef idx="minor">
            <a:schemeClr val="tx1"/>
          </a:fontRef>
        </p:style>
      </p:cxnSp>
      <p:sp>
        <p:nvSpPr>
          <p:cNvPr id="5" name="Slide Number Placeholder 1"/>
          <p:cNvSpPr>
            <a:spLocks noGrp="1"/>
          </p:cNvSpPr>
          <p:nvPr>
            <p:ph type="sldNum" sz="quarter" idx="4"/>
          </p:nvPr>
        </p:nvSpPr>
        <p:spPr>
          <a:xfrm>
            <a:off x="8698732" y="6487679"/>
            <a:ext cx="445268" cy="365125"/>
          </a:xfrm>
          <a:prstGeom prst="rect">
            <a:avLst/>
          </a:prstGeom>
        </p:spPr>
        <p:txBody>
          <a:bodyPr vert="horz" lIns="91440" tIns="45720" rIns="91440" bIns="45720" rtlCol="0" anchor="ctr"/>
          <a:lstStyle>
            <a:lvl1pPr algn="ctr">
              <a:defRPr sz="1200" b="1">
                <a:solidFill>
                  <a:schemeClr val="tx1"/>
                </a:solidFill>
              </a:defRPr>
            </a:lvl1pPr>
          </a:lstStyle>
          <a:p>
            <a:fld id="{9A150B3A-A78F-4258-8E08-A23A146A2578}" type="slidenum">
              <a:rPr lang="en-US" smtClean="0"/>
              <a:pPr/>
              <a:t>‹#›</a:t>
            </a:fld>
            <a:endParaRPr lang="en-US" dirty="0"/>
          </a:p>
        </p:txBody>
      </p:sp>
      <p:sp>
        <p:nvSpPr>
          <p:cNvPr id="6" name="Content Placeholder 2"/>
          <p:cNvSpPr>
            <a:spLocks noGrp="1"/>
          </p:cNvSpPr>
          <p:nvPr>
            <p:ph sz="half" idx="1"/>
          </p:nvPr>
        </p:nvSpPr>
        <p:spPr>
          <a:xfrm>
            <a:off x="0" y="653720"/>
            <a:ext cx="4572000" cy="2834640"/>
          </a:xfrm>
          <a:prstGeom prst="rect">
            <a:avLst/>
          </a:prstGeom>
        </p:spPr>
        <p:txBody>
          <a:bodyPr lIns="45720" rIns="45720">
            <a:normAutofit/>
          </a:bodyPr>
          <a:lstStyle>
            <a:lvl1pPr marL="342748" indent="-342748">
              <a:buFont typeface="Wingdings" panose="05000000000000000000" pitchFamily="2" charset="2"/>
              <a:buChar char="q"/>
              <a:defRPr sz="2800">
                <a:latin typeface="+mj-lt"/>
              </a:defRPr>
            </a:lvl1pPr>
            <a:lvl2pPr marL="742619" indent="-285623">
              <a:buFont typeface="Wingdings" panose="05000000000000000000" pitchFamily="2" charset="2"/>
              <a:buChar char="§"/>
              <a:defRPr sz="2400">
                <a:latin typeface="+mj-lt"/>
              </a:defRPr>
            </a:lvl2pPr>
            <a:lvl3pPr marL="1142490" indent="-228499">
              <a:buFont typeface="Wingdings" panose="05000000000000000000" pitchFamily="2" charset="2"/>
              <a:buChar char="Ø"/>
              <a:defRPr sz="2000">
                <a:latin typeface="+mj-lt"/>
              </a:defRPr>
            </a:lvl3pPr>
            <a:lvl4pPr marL="1599487" indent="-228499">
              <a:buFont typeface="Wingdings" panose="05000000000000000000" pitchFamily="2" charset="2"/>
              <a:buChar char="q"/>
              <a:defRPr sz="1800">
                <a:latin typeface="+mj-lt"/>
              </a:defRPr>
            </a:lvl4pPr>
            <a:lvl5pPr marL="2056485" indent="-228499">
              <a:buFont typeface="Wingdings" panose="05000000000000000000" pitchFamily="2" charset="2"/>
              <a:buChar cha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0"/>
          </p:nvPr>
        </p:nvSpPr>
        <p:spPr>
          <a:xfrm>
            <a:off x="4572000" y="660832"/>
            <a:ext cx="4572000" cy="2834640"/>
          </a:xfrm>
          <a:prstGeom prst="rect">
            <a:avLst/>
          </a:prstGeom>
        </p:spPr>
        <p:txBody>
          <a:bodyPr lIns="45720" rIns="45720">
            <a:normAutofit/>
          </a:bodyPr>
          <a:lstStyle>
            <a:lvl1pPr marL="342748" indent="-342748">
              <a:buFont typeface="Wingdings" panose="05000000000000000000" pitchFamily="2" charset="2"/>
              <a:buChar char="q"/>
              <a:defRPr sz="2800">
                <a:latin typeface="+mj-lt"/>
              </a:defRPr>
            </a:lvl1pPr>
            <a:lvl2pPr marL="742619" indent="-285623">
              <a:buFont typeface="Wingdings" panose="05000000000000000000" pitchFamily="2" charset="2"/>
              <a:buChar char="§"/>
              <a:defRPr sz="2400">
                <a:latin typeface="+mj-lt"/>
              </a:defRPr>
            </a:lvl2pPr>
            <a:lvl3pPr marL="1142490" indent="-228499">
              <a:buFont typeface="Wingdings" panose="05000000000000000000" pitchFamily="2" charset="2"/>
              <a:buChar char="Ø"/>
              <a:defRPr sz="2000">
                <a:latin typeface="+mj-lt"/>
              </a:defRPr>
            </a:lvl3pPr>
            <a:lvl4pPr marL="1599487" indent="-228499">
              <a:buFont typeface="Wingdings" panose="05000000000000000000" pitchFamily="2" charset="2"/>
              <a:buChar char="q"/>
              <a:defRPr sz="1800">
                <a:latin typeface="+mj-lt"/>
              </a:defRPr>
            </a:lvl4pPr>
            <a:lvl5pPr marL="2056485" indent="-228499">
              <a:buFont typeface="Wingdings" panose="05000000000000000000" pitchFamily="2" charset="2"/>
              <a:buChar cha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849375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and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0"/>
            <a:ext cx="4572000" cy="640080"/>
          </a:xfrm>
          <a:prstGeom prst="rect">
            <a:avLst/>
          </a:prstGeom>
        </p:spPr>
        <p:txBody>
          <a:bodyPr lIns="45720" tIns="45720" rIns="45720" bIns="45720"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r>
              <a:rPr lang="en-US" dirty="0"/>
              <a:t>Title (Calibri, 32, Bold)</a:t>
            </a:r>
          </a:p>
        </p:txBody>
      </p:sp>
      <p:cxnSp>
        <p:nvCxnSpPr>
          <p:cNvPr id="7" name="Straight Connector 6"/>
          <p:cNvCxnSpPr/>
          <p:nvPr userDrawn="1"/>
        </p:nvCxnSpPr>
        <p:spPr>
          <a:xfrm>
            <a:off x="457200" y="3530601"/>
            <a:ext cx="8229600" cy="0"/>
          </a:xfrm>
          <a:prstGeom prst="line">
            <a:avLst/>
          </a:prstGeom>
          <a:ln/>
        </p:spPr>
        <p:style>
          <a:lnRef idx="3">
            <a:schemeClr val="dk1"/>
          </a:lnRef>
          <a:fillRef idx="0">
            <a:schemeClr val="dk1"/>
          </a:fillRef>
          <a:effectRef idx="2">
            <a:schemeClr val="dk1"/>
          </a:effectRef>
          <a:fontRef idx="minor">
            <a:schemeClr val="tx1"/>
          </a:fontRef>
        </p:style>
      </p:cxnSp>
      <p:sp>
        <p:nvSpPr>
          <p:cNvPr id="5" name="Slide Number Placeholder 1"/>
          <p:cNvSpPr>
            <a:spLocks noGrp="1"/>
          </p:cNvSpPr>
          <p:nvPr>
            <p:ph type="sldNum" sz="quarter" idx="4"/>
          </p:nvPr>
        </p:nvSpPr>
        <p:spPr>
          <a:xfrm>
            <a:off x="8698732" y="6487679"/>
            <a:ext cx="445268" cy="365125"/>
          </a:xfrm>
          <a:prstGeom prst="rect">
            <a:avLst/>
          </a:prstGeom>
        </p:spPr>
        <p:txBody>
          <a:bodyPr vert="horz" lIns="91440" tIns="45720" rIns="91440" bIns="45720" rtlCol="0" anchor="ctr"/>
          <a:lstStyle>
            <a:lvl1pPr algn="ctr">
              <a:defRPr sz="1200" b="1">
                <a:solidFill>
                  <a:schemeClr val="tx1"/>
                </a:solidFill>
              </a:defRPr>
            </a:lvl1pPr>
          </a:lstStyle>
          <a:p>
            <a:fld id="{9A150B3A-A78F-4258-8E08-A23A146A2578}" type="slidenum">
              <a:rPr lang="en-US" smtClean="0"/>
              <a:pPr/>
              <a:t>‹#›</a:t>
            </a:fld>
            <a:endParaRPr lang="en-US" dirty="0"/>
          </a:p>
        </p:txBody>
      </p:sp>
      <p:sp>
        <p:nvSpPr>
          <p:cNvPr id="6" name="Content Placeholder 2"/>
          <p:cNvSpPr>
            <a:spLocks noGrp="1"/>
          </p:cNvSpPr>
          <p:nvPr>
            <p:ph sz="half" idx="1"/>
          </p:nvPr>
        </p:nvSpPr>
        <p:spPr>
          <a:xfrm>
            <a:off x="0" y="653720"/>
            <a:ext cx="9144000" cy="2834640"/>
          </a:xfrm>
          <a:prstGeom prst="rect">
            <a:avLst/>
          </a:prstGeom>
        </p:spPr>
        <p:txBody>
          <a:bodyPr lIns="45720" rIns="45720">
            <a:normAutofit/>
          </a:bodyPr>
          <a:lstStyle>
            <a:lvl1pPr marL="342748" indent="-342748">
              <a:buFont typeface="Wingdings" panose="05000000000000000000" pitchFamily="2" charset="2"/>
              <a:buChar char="q"/>
              <a:defRPr sz="2800">
                <a:latin typeface="+mj-lt"/>
              </a:defRPr>
            </a:lvl1pPr>
            <a:lvl2pPr marL="742619" indent="-285623">
              <a:buFont typeface="Wingdings" panose="05000000000000000000" pitchFamily="2" charset="2"/>
              <a:buChar char="§"/>
              <a:defRPr sz="2400">
                <a:latin typeface="+mj-lt"/>
              </a:defRPr>
            </a:lvl2pPr>
            <a:lvl3pPr marL="1142490" indent="-228499">
              <a:buFont typeface="Wingdings" panose="05000000000000000000" pitchFamily="2" charset="2"/>
              <a:buChar char="Ø"/>
              <a:defRPr sz="2000">
                <a:latin typeface="+mj-lt"/>
              </a:defRPr>
            </a:lvl3pPr>
            <a:lvl4pPr marL="1599487" indent="-228499">
              <a:buFont typeface="Wingdings" panose="05000000000000000000" pitchFamily="2" charset="2"/>
              <a:buChar char="q"/>
              <a:defRPr sz="1800">
                <a:latin typeface="+mj-lt"/>
              </a:defRPr>
            </a:lvl4pPr>
            <a:lvl5pPr marL="2056485" indent="-228499">
              <a:buFont typeface="Wingdings" panose="05000000000000000000" pitchFamily="2" charset="2"/>
              <a:buChar cha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0"/>
          </p:nvPr>
        </p:nvSpPr>
        <p:spPr>
          <a:xfrm>
            <a:off x="8020" y="3530601"/>
            <a:ext cx="9135979" cy="2834640"/>
          </a:xfrm>
          <a:prstGeom prst="rect">
            <a:avLst/>
          </a:prstGeom>
        </p:spPr>
        <p:txBody>
          <a:bodyPr lIns="45720" rIns="45720">
            <a:normAutofit/>
          </a:bodyPr>
          <a:lstStyle>
            <a:lvl1pPr marL="342748" indent="-342748">
              <a:buFont typeface="Wingdings" panose="05000000000000000000" pitchFamily="2" charset="2"/>
              <a:buChar char="q"/>
              <a:defRPr sz="2800">
                <a:latin typeface="+mj-lt"/>
              </a:defRPr>
            </a:lvl1pPr>
            <a:lvl2pPr marL="742619" indent="-285623">
              <a:buFont typeface="Wingdings" panose="05000000000000000000" pitchFamily="2" charset="2"/>
              <a:buChar char="§"/>
              <a:defRPr sz="2400">
                <a:latin typeface="+mj-lt"/>
              </a:defRPr>
            </a:lvl2pPr>
            <a:lvl3pPr marL="1142490" indent="-228499">
              <a:buFont typeface="Wingdings" panose="05000000000000000000" pitchFamily="2" charset="2"/>
              <a:buChar char="Ø"/>
              <a:defRPr sz="2000">
                <a:latin typeface="+mj-lt"/>
              </a:defRPr>
            </a:lvl3pPr>
            <a:lvl4pPr marL="1599487" indent="-228499">
              <a:buFont typeface="Wingdings" panose="05000000000000000000" pitchFamily="2" charset="2"/>
              <a:buChar char="q"/>
              <a:defRPr sz="1800">
                <a:latin typeface="+mj-lt"/>
              </a:defRPr>
            </a:lvl4pPr>
            <a:lvl5pPr marL="2056485" indent="-228499">
              <a:buFont typeface="Wingdings" panose="05000000000000000000" pitchFamily="2" charset="2"/>
              <a:buChar cha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190735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6528"/>
            <a:ext cx="4572000" cy="640080"/>
          </a:xfrm>
          <a:prstGeom prst="rect">
            <a:avLst/>
          </a:prstGeom>
        </p:spPr>
        <p:txBody>
          <a:bodyPr lIns="45720" tIns="45720" rIns="45720" bIns="45720"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r>
              <a:rPr lang="en-US" dirty="0"/>
              <a:t>Title (Calibri, 32, Bold)</a:t>
            </a:r>
          </a:p>
        </p:txBody>
      </p:sp>
      <p:cxnSp>
        <p:nvCxnSpPr>
          <p:cNvPr id="4" name="Straight Connector 3"/>
          <p:cNvCxnSpPr/>
          <p:nvPr userDrawn="1"/>
        </p:nvCxnSpPr>
        <p:spPr>
          <a:xfrm>
            <a:off x="4572000" y="877713"/>
            <a:ext cx="0" cy="5486400"/>
          </a:xfrm>
          <a:prstGeom prst="line">
            <a:avLst/>
          </a:prstGeom>
          <a:ln/>
        </p:spPr>
        <p:style>
          <a:lnRef idx="3">
            <a:schemeClr val="dk1"/>
          </a:lnRef>
          <a:fillRef idx="0">
            <a:schemeClr val="dk1"/>
          </a:fillRef>
          <a:effectRef idx="2">
            <a:schemeClr val="dk1"/>
          </a:effectRef>
          <a:fontRef idx="minor">
            <a:schemeClr val="tx1"/>
          </a:fontRef>
        </p:style>
      </p:cxnSp>
      <p:cxnSp>
        <p:nvCxnSpPr>
          <p:cNvPr id="5" name="Straight Connector 4"/>
          <p:cNvCxnSpPr/>
          <p:nvPr userDrawn="1"/>
        </p:nvCxnSpPr>
        <p:spPr>
          <a:xfrm>
            <a:off x="457200" y="3504597"/>
            <a:ext cx="8229600" cy="0"/>
          </a:xfrm>
          <a:prstGeom prst="line">
            <a:avLst/>
          </a:prstGeom>
          <a:ln/>
        </p:spPr>
        <p:style>
          <a:lnRef idx="3">
            <a:schemeClr val="dk1"/>
          </a:lnRef>
          <a:fillRef idx="0">
            <a:schemeClr val="dk1"/>
          </a:fillRef>
          <a:effectRef idx="2">
            <a:schemeClr val="dk1"/>
          </a:effectRef>
          <a:fontRef idx="minor">
            <a:schemeClr val="tx1"/>
          </a:fontRef>
        </p:style>
      </p:cxnSp>
      <p:sp>
        <p:nvSpPr>
          <p:cNvPr id="7" name="Slide Number Placeholder 1"/>
          <p:cNvSpPr>
            <a:spLocks noGrp="1"/>
          </p:cNvSpPr>
          <p:nvPr>
            <p:ph type="sldNum" sz="quarter" idx="4"/>
          </p:nvPr>
        </p:nvSpPr>
        <p:spPr>
          <a:xfrm>
            <a:off x="8698732" y="6487679"/>
            <a:ext cx="445268" cy="365125"/>
          </a:xfrm>
          <a:prstGeom prst="rect">
            <a:avLst/>
          </a:prstGeom>
        </p:spPr>
        <p:txBody>
          <a:bodyPr vert="horz" lIns="91440" tIns="45720" rIns="91440" bIns="45720" rtlCol="0" anchor="ctr"/>
          <a:lstStyle>
            <a:lvl1pPr algn="ctr">
              <a:defRPr sz="1200" b="1">
                <a:solidFill>
                  <a:schemeClr val="tx1"/>
                </a:solidFill>
              </a:defRPr>
            </a:lvl1pPr>
          </a:lstStyle>
          <a:p>
            <a:fld id="{9A150B3A-A78F-4258-8E08-A23A146A2578}" type="slidenum">
              <a:rPr lang="en-US" smtClean="0"/>
              <a:pPr/>
              <a:t>‹#›</a:t>
            </a:fld>
            <a:endParaRPr lang="en-US" dirty="0"/>
          </a:p>
        </p:txBody>
      </p:sp>
      <p:sp>
        <p:nvSpPr>
          <p:cNvPr id="6" name="Content Placeholder 2"/>
          <p:cNvSpPr>
            <a:spLocks noGrp="1"/>
          </p:cNvSpPr>
          <p:nvPr>
            <p:ph sz="half" idx="1"/>
          </p:nvPr>
        </p:nvSpPr>
        <p:spPr>
          <a:xfrm>
            <a:off x="0" y="653720"/>
            <a:ext cx="4572000" cy="2834640"/>
          </a:xfrm>
          <a:prstGeom prst="rect">
            <a:avLst/>
          </a:prstGeom>
        </p:spPr>
        <p:txBody>
          <a:bodyPr lIns="45720" rIns="45720">
            <a:normAutofit/>
          </a:bodyPr>
          <a:lstStyle>
            <a:lvl1pPr marL="342748" indent="-342748">
              <a:buFont typeface="Wingdings" panose="05000000000000000000" pitchFamily="2" charset="2"/>
              <a:buChar char="q"/>
              <a:defRPr sz="2800">
                <a:latin typeface="+mj-lt"/>
              </a:defRPr>
            </a:lvl1pPr>
            <a:lvl2pPr marL="742619" indent="-285623">
              <a:buFont typeface="Wingdings" panose="05000000000000000000" pitchFamily="2" charset="2"/>
              <a:buChar char="§"/>
              <a:defRPr sz="2400">
                <a:latin typeface="+mj-lt"/>
              </a:defRPr>
            </a:lvl2pPr>
            <a:lvl3pPr marL="1142490" indent="-228499">
              <a:buFont typeface="Wingdings" panose="05000000000000000000" pitchFamily="2" charset="2"/>
              <a:buChar char="Ø"/>
              <a:defRPr sz="2000">
                <a:latin typeface="+mj-lt"/>
              </a:defRPr>
            </a:lvl3pPr>
            <a:lvl4pPr marL="1599487" indent="-228499">
              <a:buFont typeface="Wingdings" panose="05000000000000000000" pitchFamily="2" charset="2"/>
              <a:buChar char="q"/>
              <a:defRPr sz="1800">
                <a:latin typeface="+mj-lt"/>
              </a:defRPr>
            </a:lvl4pPr>
            <a:lvl5pPr marL="2056485" indent="-228499">
              <a:buFont typeface="Wingdings" panose="05000000000000000000" pitchFamily="2" charset="2"/>
              <a:buChar cha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0"/>
          </p:nvPr>
        </p:nvSpPr>
        <p:spPr>
          <a:xfrm>
            <a:off x="0" y="3517035"/>
            <a:ext cx="4572000" cy="2834640"/>
          </a:xfrm>
          <a:prstGeom prst="rect">
            <a:avLst/>
          </a:prstGeom>
        </p:spPr>
        <p:txBody>
          <a:bodyPr lIns="45720" rIns="45720">
            <a:normAutofit/>
          </a:bodyPr>
          <a:lstStyle>
            <a:lvl1pPr marL="342748" indent="-342748">
              <a:buFont typeface="Wingdings" panose="05000000000000000000" pitchFamily="2" charset="2"/>
              <a:buChar char="q"/>
              <a:defRPr sz="2800">
                <a:latin typeface="+mj-lt"/>
              </a:defRPr>
            </a:lvl1pPr>
            <a:lvl2pPr marL="742619" indent="-285623">
              <a:buFont typeface="Wingdings" panose="05000000000000000000" pitchFamily="2" charset="2"/>
              <a:buChar char="§"/>
              <a:defRPr sz="2400">
                <a:latin typeface="+mj-lt"/>
              </a:defRPr>
            </a:lvl2pPr>
            <a:lvl3pPr marL="1142490" indent="-228499">
              <a:buFont typeface="Wingdings" panose="05000000000000000000" pitchFamily="2" charset="2"/>
              <a:buChar char="Ø"/>
              <a:defRPr sz="2000">
                <a:latin typeface="+mj-lt"/>
              </a:defRPr>
            </a:lvl3pPr>
            <a:lvl4pPr marL="1599487" indent="-228499">
              <a:buFont typeface="Wingdings" panose="05000000000000000000" pitchFamily="2" charset="2"/>
              <a:buChar char="q"/>
              <a:defRPr sz="1800">
                <a:latin typeface="+mj-lt"/>
              </a:defRPr>
            </a:lvl4pPr>
            <a:lvl5pPr marL="2056485" indent="-228499">
              <a:buFont typeface="Wingdings" panose="05000000000000000000" pitchFamily="2" charset="2"/>
              <a:buChar cha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1"/>
          </p:nvPr>
        </p:nvSpPr>
        <p:spPr>
          <a:xfrm>
            <a:off x="4572000" y="653720"/>
            <a:ext cx="4572000" cy="2834640"/>
          </a:xfrm>
          <a:prstGeom prst="rect">
            <a:avLst/>
          </a:prstGeom>
        </p:spPr>
        <p:txBody>
          <a:bodyPr lIns="45720" rIns="45720">
            <a:normAutofit/>
          </a:bodyPr>
          <a:lstStyle>
            <a:lvl1pPr marL="342748" indent="-342748">
              <a:buFont typeface="Wingdings" panose="05000000000000000000" pitchFamily="2" charset="2"/>
              <a:buChar char="q"/>
              <a:defRPr sz="2800">
                <a:latin typeface="+mj-lt"/>
              </a:defRPr>
            </a:lvl1pPr>
            <a:lvl2pPr marL="742619" indent="-285623">
              <a:buFont typeface="Wingdings" panose="05000000000000000000" pitchFamily="2" charset="2"/>
              <a:buChar char="§"/>
              <a:defRPr sz="2400">
                <a:latin typeface="+mj-lt"/>
              </a:defRPr>
            </a:lvl2pPr>
            <a:lvl3pPr marL="1142490" indent="-228499">
              <a:buFont typeface="Wingdings" panose="05000000000000000000" pitchFamily="2" charset="2"/>
              <a:buChar char="Ø"/>
              <a:defRPr sz="2000">
                <a:latin typeface="+mj-lt"/>
              </a:defRPr>
            </a:lvl3pPr>
            <a:lvl4pPr marL="1599487" indent="-228499">
              <a:buFont typeface="Wingdings" panose="05000000000000000000" pitchFamily="2" charset="2"/>
              <a:buChar char="q"/>
              <a:defRPr sz="1800">
                <a:latin typeface="+mj-lt"/>
              </a:defRPr>
            </a:lvl4pPr>
            <a:lvl5pPr marL="2056485" indent="-228499">
              <a:buFont typeface="Wingdings" panose="05000000000000000000" pitchFamily="2" charset="2"/>
              <a:buChar cha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2"/>
          </p:nvPr>
        </p:nvSpPr>
        <p:spPr>
          <a:xfrm>
            <a:off x="4572000" y="3517035"/>
            <a:ext cx="4572000" cy="2834640"/>
          </a:xfrm>
          <a:prstGeom prst="rect">
            <a:avLst/>
          </a:prstGeom>
        </p:spPr>
        <p:txBody>
          <a:bodyPr lIns="45720" rIns="45720">
            <a:normAutofit/>
          </a:bodyPr>
          <a:lstStyle>
            <a:lvl1pPr marL="342748" indent="-342748">
              <a:buFont typeface="Wingdings" panose="05000000000000000000" pitchFamily="2" charset="2"/>
              <a:buChar char="q"/>
              <a:defRPr sz="2800">
                <a:latin typeface="+mj-lt"/>
              </a:defRPr>
            </a:lvl1pPr>
            <a:lvl2pPr marL="742619" indent="-285623">
              <a:buFont typeface="Wingdings" panose="05000000000000000000" pitchFamily="2" charset="2"/>
              <a:buChar char="§"/>
              <a:defRPr sz="2400">
                <a:latin typeface="+mj-lt"/>
              </a:defRPr>
            </a:lvl2pPr>
            <a:lvl3pPr marL="1142490" indent="-228499">
              <a:buFont typeface="Wingdings" panose="05000000000000000000" pitchFamily="2" charset="2"/>
              <a:buChar char="Ø"/>
              <a:defRPr sz="2000">
                <a:latin typeface="+mj-lt"/>
              </a:defRPr>
            </a:lvl3pPr>
            <a:lvl4pPr marL="1599487" indent="-228499">
              <a:buFont typeface="Wingdings" panose="05000000000000000000" pitchFamily="2" charset="2"/>
              <a:buChar char="q"/>
              <a:defRPr sz="1800">
                <a:latin typeface="+mj-lt"/>
              </a:defRPr>
            </a:lvl4pPr>
            <a:lvl5pPr marL="2056485" indent="-228499">
              <a:buFont typeface="Wingdings" panose="05000000000000000000" pitchFamily="2" charset="2"/>
              <a:buChar cha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59842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0979545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686800" y="6492882"/>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6714724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a:prstGeom prst="rect">
            <a:avLst/>
          </a:prstGeo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628651" y="6356352"/>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1" y="6356352"/>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2"/>
            <a:ext cx="2057400" cy="365125"/>
          </a:xfrm>
          <a:prstGeom prst="rect">
            <a:avLst/>
          </a:prstGeom>
        </p:spPr>
        <p:txBody>
          <a:bodyPr/>
          <a:lstStyle/>
          <a:p>
            <a:fld id="{6716B1EB-2034-44C2-93AF-AA7A48AF563B}" type="slidenum">
              <a:rPr lang="en-US" smtClean="0"/>
              <a:t>‹#›</a:t>
            </a:fld>
            <a:endParaRPr lang="en-US" dirty="0"/>
          </a:p>
        </p:txBody>
      </p:sp>
    </p:spTree>
    <p:extLst>
      <p:ext uri="{BB962C8B-B14F-4D97-AF65-F5344CB8AC3E}">
        <p14:creationId xmlns:p14="http://schemas.microsoft.com/office/powerpoint/2010/main" val="198850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698732" y="6487681"/>
            <a:ext cx="445268" cy="365125"/>
          </a:xfrm>
          <a:prstGeom prst="rect">
            <a:avLst/>
          </a:prstGeom>
        </p:spPr>
        <p:txBody>
          <a:bodyPr vert="horz" lIns="91440" tIns="45720" rIns="91440" bIns="45720" rtlCol="0" anchor="ctr"/>
          <a:lstStyle>
            <a:lvl1pPr algn="ctr">
              <a:defRPr sz="900" b="1">
                <a:solidFill>
                  <a:schemeClr val="tx1"/>
                </a:solidFill>
              </a:defRPr>
            </a:lvl1pPr>
          </a:lstStyle>
          <a:p>
            <a:fld id="{9A150B3A-A78F-4258-8E08-A23A146A2578}" type="slidenum">
              <a:rPr lang="en-US" smtClean="0">
                <a:solidFill>
                  <a:prstClr val="black"/>
                </a:solidFill>
              </a:rPr>
              <a:pPr/>
              <a:t>‹#›</a:t>
            </a:fld>
            <a:endParaRPr lang="en-US" dirty="0">
              <a:solidFill>
                <a:prstClr val="black"/>
              </a:solidFill>
            </a:endParaRPr>
          </a:p>
        </p:txBody>
      </p:sp>
      <p:sp>
        <p:nvSpPr>
          <p:cNvPr id="3" name="Content Placeholder 2"/>
          <p:cNvSpPr>
            <a:spLocks noGrp="1"/>
          </p:cNvSpPr>
          <p:nvPr>
            <p:ph sz="half" idx="1"/>
          </p:nvPr>
        </p:nvSpPr>
        <p:spPr>
          <a:xfrm>
            <a:off x="228600" y="677784"/>
            <a:ext cx="8686800" cy="5669280"/>
          </a:xfrm>
          <a:prstGeom prst="rect">
            <a:avLst/>
          </a:prstGeom>
        </p:spPr>
        <p:txBody>
          <a:bodyPr lIns="45720" rIns="45720">
            <a:normAutofit/>
          </a:bodyPr>
          <a:lstStyle>
            <a:lvl1pPr marL="257061" indent="-257061">
              <a:buFont typeface="Wingdings" panose="05000000000000000000" pitchFamily="2" charset="2"/>
              <a:buChar char="q"/>
              <a:defRPr sz="2100">
                <a:latin typeface="+mj-lt"/>
              </a:defRPr>
            </a:lvl1pPr>
            <a:lvl2pPr marL="556964" indent="-214217">
              <a:buFont typeface="Wingdings" panose="05000000000000000000" pitchFamily="2" charset="2"/>
              <a:buChar char="§"/>
              <a:defRPr sz="1800">
                <a:latin typeface="+mj-lt"/>
              </a:defRPr>
            </a:lvl2pPr>
            <a:lvl3pPr marL="856868" indent="-171374">
              <a:buFont typeface="Wingdings" panose="05000000000000000000" pitchFamily="2" charset="2"/>
              <a:buChar char="Ø"/>
              <a:defRPr sz="1500">
                <a:latin typeface="+mj-lt"/>
              </a:defRPr>
            </a:lvl3pPr>
            <a:lvl4pPr marL="1199615" indent="-171374">
              <a:buFont typeface="Wingdings" panose="05000000000000000000" pitchFamily="2" charset="2"/>
              <a:buChar char="q"/>
              <a:defRPr sz="1350">
                <a:latin typeface="+mj-lt"/>
              </a:defRPr>
            </a:lvl4pPr>
            <a:lvl5pPr marL="1542364" indent="-171374">
              <a:buFont typeface="Wingdings" panose="05000000000000000000" pitchFamily="2" charset="2"/>
              <a:buChar char="§"/>
              <a:defRPr sz="1350">
                <a:latin typeface="+mj-l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4572000" y="0"/>
            <a:ext cx="4572000" cy="640080"/>
          </a:xfrm>
          <a:prstGeom prst="rect">
            <a:avLst/>
          </a:prstGeom>
        </p:spPr>
        <p:txBody>
          <a:bodyPr lIns="45720" tIns="45720" rIns="45720" bIns="45720" anchor="ctr" anchorCtr="0">
            <a:normAutofit/>
          </a:bodyPr>
          <a:lstStyle>
            <a:lvl1pPr algn="ctr">
              <a:defRPr sz="2100" b="1" i="1" baseline="0">
                <a:solidFill>
                  <a:schemeClr val="tx1"/>
                </a:solidFill>
                <a:effectLst>
                  <a:outerShdw blurRad="38100" dist="38100" dir="2700000" algn="tl">
                    <a:srgbClr val="000000">
                      <a:alpha val="43137"/>
                    </a:srgbClr>
                  </a:outerShdw>
                </a:effectLst>
                <a:latin typeface="+mj-lt"/>
              </a:defRPr>
            </a:lvl1pPr>
          </a:lstStyle>
          <a:p>
            <a:endParaRPr lang="en-US" dirty="0"/>
          </a:p>
        </p:txBody>
      </p:sp>
    </p:spTree>
    <p:extLst>
      <p:ext uri="{BB962C8B-B14F-4D97-AF65-F5344CB8AC3E}">
        <p14:creationId xmlns:p14="http://schemas.microsoft.com/office/powerpoint/2010/main" val="235964557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421" y="685800"/>
            <a:ext cx="8823159" cy="5562600"/>
          </a:xfrm>
          <a:prstGeom prst="rect">
            <a:avLst/>
          </a:prstGeom>
        </p:spPr>
        <p:txBody>
          <a:bodyPr/>
          <a:lstStyle>
            <a:lvl1pPr>
              <a:buFont typeface="Arial" pitchFamily="34" charset="0"/>
              <a:buChar char="•"/>
              <a:defRPr>
                <a:latin typeface="+mn-lt"/>
              </a:defRPr>
            </a:lvl1pPr>
            <a:lvl2pPr>
              <a:buFont typeface="Arial" pitchFamily="34" charset="0"/>
              <a:buChar char="•"/>
              <a:defRPr>
                <a:latin typeface="+mn-lt"/>
              </a:defRPr>
            </a:lvl2pPr>
            <a:lvl3pPr>
              <a:buFont typeface="Arial" pitchFamily="34" charset="0"/>
              <a:buChar char="•"/>
              <a:defRPr>
                <a:latin typeface="+mn-lt"/>
              </a:defRPr>
            </a:lvl3pPr>
            <a:lvl4pPr>
              <a:buFont typeface="Arial" pitchFamily="34" charset="0"/>
              <a:buChar char="•"/>
              <a:defRPr>
                <a:latin typeface="+mn-lt"/>
              </a:defRPr>
            </a:lvl4pPr>
            <a:lvl5pPr>
              <a:buFont typeface="Arial"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8686800" y="6492882"/>
            <a:ext cx="457200" cy="365125"/>
          </a:xfrm>
          <a:prstGeom prst="rect">
            <a:avLst/>
          </a:prstGeom>
        </p:spPr>
        <p:txBody>
          <a:bodyPr/>
          <a:lstStyle>
            <a:lvl1pPr>
              <a:defRPr sz="1050"/>
            </a:lvl1pPr>
          </a:lstStyle>
          <a:p>
            <a:fld id="{01F288AE-1A0B-479E-AB32-116F4187E3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3929823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33000"/>
          </a:schemeClr>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4572000" cy="66141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a:spLocks noChangeArrowheads="1"/>
          </p:cNvSpPr>
          <p:nvPr userDrawn="1"/>
        </p:nvSpPr>
        <p:spPr bwMode="auto">
          <a:xfrm>
            <a:off x="0" y="12739"/>
            <a:ext cx="4644828" cy="639763"/>
          </a:xfrm>
          <a:prstGeom prst="rect">
            <a:avLst/>
          </a:prstGeom>
          <a:noFill/>
          <a:ln w="9525">
            <a:noFill/>
            <a:miter lim="800000"/>
            <a:headEnd/>
            <a:tailEnd/>
          </a:ln>
        </p:spPr>
        <p:txBody>
          <a:bodyPr wrap="none" lIns="68575" tIns="34287" rIns="68575" bIns="34287" anchor="ctr"/>
          <a:lstStyle/>
          <a:p>
            <a:pPr marL="574675" indent="-60325" defTabSz="913993">
              <a:defRPr/>
            </a:pPr>
            <a:r>
              <a:rPr lang="en-US" sz="2000" b="1" dirty="0">
                <a:solidFill>
                  <a:srgbClr val="F6C700"/>
                </a:solidFill>
              </a:rPr>
              <a:t>US</a:t>
            </a:r>
            <a:r>
              <a:rPr lang="en-US" sz="2000" b="1" baseline="0" dirty="0">
                <a:solidFill>
                  <a:srgbClr val="F6C700"/>
                </a:solidFill>
              </a:rPr>
              <a:t> Army Combined Arms Center</a:t>
            </a:r>
            <a:endParaRPr lang="en-US" sz="2000" b="1" dirty="0">
              <a:solidFill>
                <a:srgbClr val="F6C700"/>
              </a:solidFill>
            </a:endParaRPr>
          </a:p>
          <a:p>
            <a:pPr marL="574675" indent="-60325" defTabSz="913993">
              <a:defRPr/>
            </a:pPr>
            <a:r>
              <a:rPr lang="en-US" sz="1200" b="1" dirty="0">
                <a:solidFill>
                  <a:srgbClr val="969696"/>
                </a:solidFill>
              </a:rPr>
              <a:t>SOLDIERS AND LEADERS -</a:t>
            </a:r>
            <a:r>
              <a:rPr lang="en-US" sz="1200" b="1" baseline="0" dirty="0">
                <a:solidFill>
                  <a:srgbClr val="969696"/>
                </a:solidFill>
              </a:rPr>
              <a:t> </a:t>
            </a:r>
            <a:r>
              <a:rPr lang="en-US" sz="1200" b="1" dirty="0">
                <a:solidFill>
                  <a:srgbClr val="969696"/>
                </a:solidFill>
              </a:rPr>
              <a:t>OUR ASYMMETRIC ADVANTAGE</a:t>
            </a:r>
          </a:p>
        </p:txBody>
      </p:sp>
      <p:sp>
        <p:nvSpPr>
          <p:cNvPr id="32" name="Rectangle 31"/>
          <p:cNvSpPr/>
          <p:nvPr userDrawn="1"/>
        </p:nvSpPr>
        <p:spPr>
          <a:xfrm>
            <a:off x="4572014" y="51"/>
            <a:ext cx="4572000" cy="6614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userDrawn="1"/>
        </p:nvGrpSpPr>
        <p:grpSpPr>
          <a:xfrm>
            <a:off x="17930" y="23202"/>
            <a:ext cx="499920" cy="602405"/>
            <a:chOff x="-673331" y="968844"/>
            <a:chExt cx="499920" cy="602405"/>
          </a:xfrm>
        </p:grpSpPr>
        <p:sp>
          <p:nvSpPr>
            <p:cNvPr id="34" name="Rectangle 33"/>
            <p:cNvSpPr/>
            <p:nvPr userDrawn="1"/>
          </p:nvSpPr>
          <p:spPr>
            <a:xfrm>
              <a:off x="-615141" y="1434186"/>
              <a:ext cx="383690" cy="8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606177" y="1030778"/>
              <a:ext cx="365760" cy="33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imagesCAIMVJYX.jpg"/>
            <p:cNvPicPr>
              <a:picLocks noChangeAspect="1"/>
            </p:cNvPicPr>
            <p:nvPr userDrawn="1"/>
          </p:nvPicPr>
          <p:blipFill>
            <a:blip r:embed="rId12" cstate="print">
              <a:clrChange>
                <a:clrFrom>
                  <a:srgbClr val="FEFFFF"/>
                </a:clrFrom>
                <a:clrTo>
                  <a:srgbClr val="FEFFFF">
                    <a:alpha val="0"/>
                  </a:srgbClr>
                </a:clrTo>
              </a:clrChange>
            </a:blip>
            <a:stretch>
              <a:fillRect/>
            </a:stretch>
          </p:blipFill>
          <p:spPr>
            <a:xfrm>
              <a:off x="-673331" y="968844"/>
              <a:ext cx="499920" cy="602405"/>
            </a:xfrm>
            <a:prstGeom prst="rect">
              <a:avLst/>
            </a:prstGeom>
          </p:spPr>
        </p:pic>
      </p:grpSp>
      <p:pic>
        <p:nvPicPr>
          <p:cNvPr id="10" name="Picture 9"/>
          <p:cNvPicPr>
            <a:picLocks noChangeAspect="1"/>
          </p:cNvPicPr>
          <p:nvPr userDrawn="1"/>
        </p:nvPicPr>
        <p:blipFill rotWithShape="1">
          <a:blip r:embed="rId13"/>
          <a:srcRect b="5781"/>
          <a:stretch/>
        </p:blipFill>
        <p:spPr>
          <a:xfrm>
            <a:off x="0" y="6353555"/>
            <a:ext cx="1088261" cy="504445"/>
          </a:xfrm>
          <a:prstGeom prst="rect">
            <a:avLst/>
          </a:prstGeom>
        </p:spPr>
      </p:pic>
      <p:sp>
        <p:nvSpPr>
          <p:cNvPr id="11" name="Title 1"/>
          <p:cNvSpPr txBox="1">
            <a:spLocks/>
          </p:cNvSpPr>
          <p:nvPr userDrawn="1"/>
        </p:nvSpPr>
        <p:spPr>
          <a:xfrm>
            <a:off x="4572000" y="0"/>
            <a:ext cx="4572000" cy="640080"/>
          </a:xfrm>
          <a:prstGeom prst="rect">
            <a:avLst/>
          </a:prstGeom>
        </p:spPr>
        <p:txBody>
          <a:bodyPr lIns="45720" tIns="45720" rIns="45720" bIns="45720" anchor="ctr" anchorCtr="0">
            <a:normAutofit/>
          </a:bodyPr>
          <a:lstStyle>
            <a:lvl1pPr algn="ctr" defTabSz="913993" rtl="0" eaLnBrk="1" latinLnBrk="0" hangingPunct="1">
              <a:spcBef>
                <a:spcPct val="0"/>
              </a:spcBef>
              <a:buNone/>
              <a:defRPr sz="2800" b="1" i="1" kern="1200" baseline="0">
                <a:solidFill>
                  <a:schemeClr val="tx1"/>
                </a:solidFill>
                <a:effectLst>
                  <a:outerShdw blurRad="38100" dist="38100" dir="2700000" algn="tl">
                    <a:srgbClr val="000000">
                      <a:alpha val="43137"/>
                    </a:srgbClr>
                  </a:outerShdw>
                </a:effectLst>
                <a:latin typeface="+mj-lt"/>
                <a:ea typeface="+mj-ea"/>
                <a:cs typeface="Arial" pitchFamily="34" charset="0"/>
              </a:defRPr>
            </a:lvl1pPr>
          </a:lstStyle>
          <a:p>
            <a:pPr algn="ctr"/>
            <a:endParaRPr lang="en-US" sz="2800" b="1" i="1" dirty="0">
              <a:solidFill>
                <a:schemeClr val="tx1"/>
              </a:solidFill>
              <a:effectLst>
                <a:outerShdw blurRad="38100" dist="38100" dir="2700000" algn="tl">
                  <a:srgbClr val="000000">
                    <a:alpha val="43137"/>
                  </a:srgbClr>
                </a:outerShdw>
              </a:effectLst>
            </a:endParaRPr>
          </a:p>
        </p:txBody>
      </p:sp>
      <p:sp>
        <p:nvSpPr>
          <p:cNvPr id="12" name="TextBox 6"/>
          <p:cNvSpPr txBox="1">
            <a:spLocks noChangeArrowheads="1"/>
          </p:cNvSpPr>
          <p:nvPr userDrawn="1"/>
        </p:nvSpPr>
        <p:spPr bwMode="auto">
          <a:xfrm>
            <a:off x="1097278" y="6634456"/>
            <a:ext cx="1467068" cy="1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619" dirty="0">
                <a:solidFill>
                  <a:prstClr val="black"/>
                </a:solidFill>
              </a:rPr>
              <a:t>Version 1, last updated 11 DEC</a:t>
            </a:r>
            <a:r>
              <a:rPr lang="en-US" altLang="en-US" sz="619" baseline="0" dirty="0">
                <a:solidFill>
                  <a:prstClr val="black"/>
                </a:solidFill>
              </a:rPr>
              <a:t> </a:t>
            </a:r>
            <a:r>
              <a:rPr lang="en-US" altLang="en-US" sz="619" dirty="0">
                <a:solidFill>
                  <a:prstClr val="black"/>
                </a:solidFill>
              </a:rPr>
              <a:t>18</a:t>
            </a:r>
          </a:p>
        </p:txBody>
      </p:sp>
    </p:spTree>
  </p:cSld>
  <p:clrMap bg1="lt1" tx1="dk1" bg2="lt2" tx2="dk2" accent1="accent1" accent2="accent2" accent3="accent3" accent4="accent4" accent5="accent5" accent6="accent6" hlink="hlink" folHlink="folHlink"/>
  <p:sldLayoutIdLst>
    <p:sldLayoutId id="2147483859" r:id="rId1"/>
    <p:sldLayoutId id="2147483861" r:id="rId2"/>
    <p:sldLayoutId id="2147483862" r:id="rId3"/>
    <p:sldLayoutId id="2147483864" r:id="rId4"/>
    <p:sldLayoutId id="2147483865" r:id="rId5"/>
    <p:sldLayoutId id="2147483866" r:id="rId6"/>
    <p:sldLayoutId id="2147483869" r:id="rId7"/>
    <p:sldLayoutId id="2147483871" r:id="rId8"/>
    <p:sldLayoutId id="2147483874" r:id="rId9"/>
    <p:sldLayoutId id="2147483876" r:id="rId10"/>
  </p:sldLayoutIdLst>
  <p:transition spd="med">
    <p:fade/>
  </p:transition>
  <p:hf sldNum="0" hdr="0" ftr="0" dt="0"/>
  <p:txStyles>
    <p:titleStyle>
      <a:lvl1pPr algn="ctr" defTabSz="913993"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748" indent="-342748" algn="l" defTabSz="913993"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619" indent="-285623" algn="l" defTabSz="913993"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490" indent="-228499" algn="l" defTabSz="913993"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9487"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6485"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3480"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77"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72"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68"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3" rtl="0" eaLnBrk="1" latinLnBrk="0" hangingPunct="1">
        <a:defRPr sz="1800" kern="1200">
          <a:solidFill>
            <a:schemeClr val="tx1"/>
          </a:solidFill>
          <a:latin typeface="+mn-lt"/>
          <a:ea typeface="+mn-ea"/>
          <a:cs typeface="+mn-cs"/>
        </a:defRPr>
      </a:lvl1pPr>
      <a:lvl2pPr marL="456996" algn="l" defTabSz="913993" rtl="0" eaLnBrk="1" latinLnBrk="0" hangingPunct="1">
        <a:defRPr sz="1800" kern="1200">
          <a:solidFill>
            <a:schemeClr val="tx1"/>
          </a:solidFill>
          <a:latin typeface="+mn-lt"/>
          <a:ea typeface="+mn-ea"/>
          <a:cs typeface="+mn-cs"/>
        </a:defRPr>
      </a:lvl2pPr>
      <a:lvl3pPr marL="913993" algn="l" defTabSz="913993" rtl="0" eaLnBrk="1" latinLnBrk="0" hangingPunct="1">
        <a:defRPr sz="1800" kern="1200">
          <a:solidFill>
            <a:schemeClr val="tx1"/>
          </a:solidFill>
          <a:latin typeface="+mn-lt"/>
          <a:ea typeface="+mn-ea"/>
          <a:cs typeface="+mn-cs"/>
        </a:defRPr>
      </a:lvl3pPr>
      <a:lvl4pPr marL="1370987" algn="l" defTabSz="913993" rtl="0" eaLnBrk="1" latinLnBrk="0" hangingPunct="1">
        <a:defRPr sz="1800" kern="1200">
          <a:solidFill>
            <a:schemeClr val="tx1"/>
          </a:solidFill>
          <a:latin typeface="+mn-lt"/>
          <a:ea typeface="+mn-ea"/>
          <a:cs typeface="+mn-cs"/>
        </a:defRPr>
      </a:lvl4pPr>
      <a:lvl5pPr marL="1827985" algn="l" defTabSz="913993" rtl="0" eaLnBrk="1" latinLnBrk="0" hangingPunct="1">
        <a:defRPr sz="1800" kern="1200">
          <a:solidFill>
            <a:schemeClr val="tx1"/>
          </a:solidFill>
          <a:latin typeface="+mn-lt"/>
          <a:ea typeface="+mn-ea"/>
          <a:cs typeface="+mn-cs"/>
        </a:defRPr>
      </a:lvl5pPr>
      <a:lvl6pPr marL="2284982" algn="l" defTabSz="913993" rtl="0" eaLnBrk="1" latinLnBrk="0" hangingPunct="1">
        <a:defRPr sz="1800" kern="1200">
          <a:solidFill>
            <a:schemeClr val="tx1"/>
          </a:solidFill>
          <a:latin typeface="+mn-lt"/>
          <a:ea typeface="+mn-ea"/>
          <a:cs typeface="+mn-cs"/>
        </a:defRPr>
      </a:lvl6pPr>
      <a:lvl7pPr marL="2741980" algn="l" defTabSz="913993" rtl="0" eaLnBrk="1" latinLnBrk="0" hangingPunct="1">
        <a:defRPr sz="1800" kern="1200">
          <a:solidFill>
            <a:schemeClr val="tx1"/>
          </a:solidFill>
          <a:latin typeface="+mn-lt"/>
          <a:ea typeface="+mn-ea"/>
          <a:cs typeface="+mn-cs"/>
        </a:defRPr>
      </a:lvl7pPr>
      <a:lvl8pPr marL="3198975" algn="l" defTabSz="913993" rtl="0" eaLnBrk="1" latinLnBrk="0" hangingPunct="1">
        <a:defRPr sz="1800" kern="1200">
          <a:solidFill>
            <a:schemeClr val="tx1"/>
          </a:solidFill>
          <a:latin typeface="+mn-lt"/>
          <a:ea typeface="+mn-ea"/>
          <a:cs typeface="+mn-cs"/>
        </a:defRPr>
      </a:lvl8pPr>
      <a:lvl9pPr marL="3655971" algn="l" defTabSz="9139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youtube.com/watch?v=zBUTmH5_-c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Kristopher.t.miller4.civ@mail.mi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mailto:John.a.Nonnemaker.mil@mail.mil" TargetMode="External"/><Relationship Id="rId5" Type="http://schemas.openxmlformats.org/officeDocument/2006/relationships/hyperlink" Target="mailto:Austin.l.wilson.mil@mail.mil" TargetMode="External"/><Relationship Id="rId4" Type="http://schemas.openxmlformats.org/officeDocument/2006/relationships/hyperlink" Target="mailto:Craig.a.chandler4.civ@mail.mi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ecs.force.com/mbdata/mbquest3rta?Rep=MIL" TargetMode="External"/><Relationship Id="rId2" Type="http://schemas.openxmlformats.org/officeDocument/2006/relationships/hyperlink" Target="https://www.ecs.org/50-state-comparison-prior-learning-assessment-policies/"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4876148"/>
            <a:ext cx="7772400" cy="732416"/>
          </a:xfrm>
        </p:spPr>
        <p:txBody>
          <a:bodyPr/>
          <a:lstStyle/>
          <a:p>
            <a:r>
              <a:rPr lang="en-US" sz="4000" b="1" dirty="0"/>
              <a:t>Credit for Military Learning</a:t>
            </a:r>
            <a:r>
              <a:rPr lang="en-US" b="1" dirty="0"/>
              <a:t/>
            </a:r>
            <a:br>
              <a:rPr lang="en-US" b="1" dirty="0"/>
            </a:br>
            <a:r>
              <a:rPr lang="en-US" sz="1800" b="1" dirty="0" smtClean="0"/>
              <a:t>Mr</a:t>
            </a:r>
            <a:r>
              <a:rPr lang="en-US" sz="1800" b="1" dirty="0"/>
              <a:t>. Craig Chandler, ArmyU</a:t>
            </a:r>
            <a:endParaRPr lang="en-US" sz="2400" b="1" dirty="0"/>
          </a:p>
        </p:txBody>
      </p:sp>
      <p:sp>
        <p:nvSpPr>
          <p:cNvPr id="6" name="Subtitle 5"/>
          <p:cNvSpPr>
            <a:spLocks noGrp="1"/>
          </p:cNvSpPr>
          <p:nvPr>
            <p:ph type="subTitle" idx="1"/>
          </p:nvPr>
        </p:nvSpPr>
        <p:spPr>
          <a:xfrm>
            <a:off x="1371600" y="6203563"/>
            <a:ext cx="6400800" cy="477140"/>
          </a:xfrm>
        </p:spPr>
        <p:txBody>
          <a:bodyPr/>
          <a:lstStyle/>
          <a:p>
            <a:r>
              <a:rPr lang="en-US" smtClean="0"/>
              <a:t>10 December 2019</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583" y="797032"/>
            <a:ext cx="3658835" cy="3658835"/>
          </a:xfrm>
          <a:prstGeom prst="rect">
            <a:avLst/>
          </a:prstGeom>
        </p:spPr>
      </p:pic>
      <p:sp>
        <p:nvSpPr>
          <p:cNvPr id="8" name="Rectangle 7"/>
          <p:cNvSpPr/>
          <p:nvPr/>
        </p:nvSpPr>
        <p:spPr>
          <a:xfrm>
            <a:off x="2296756" y="5812715"/>
            <a:ext cx="4996927"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4"/>
              </a:rPr>
              <a:t>https://www.youtube.com/watch?v=zBUTmH5_-c0</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417209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8" name="Elbow Connector 197"/>
          <p:cNvCxnSpPr>
            <a:stCxn id="62" idx="0"/>
          </p:cNvCxnSpPr>
          <p:nvPr/>
        </p:nvCxnSpPr>
        <p:spPr>
          <a:xfrm rot="5400000" flipH="1" flipV="1">
            <a:off x="3981982" y="-676383"/>
            <a:ext cx="179054" cy="444227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stretch>
            <a:fillRect/>
          </a:stretch>
        </p:blipFill>
        <p:spPr>
          <a:xfrm>
            <a:off x="5853929" y="5013924"/>
            <a:ext cx="2658044" cy="1818491"/>
          </a:xfrm>
          <a:prstGeom prst="rect">
            <a:avLst/>
          </a:prstGeom>
        </p:spPr>
      </p:pic>
      <p:sp>
        <p:nvSpPr>
          <p:cNvPr id="7" name="Flowchart: Document 6"/>
          <p:cNvSpPr/>
          <p:nvPr/>
        </p:nvSpPr>
        <p:spPr>
          <a:xfrm>
            <a:off x="1305574" y="5318953"/>
            <a:ext cx="1101657" cy="751648"/>
          </a:xfrm>
          <a:prstGeom prst="flowChartDocumen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r>
              <a:rPr lang="en-US" sz="1300" dirty="0"/>
              <a:t>Military Course Number</a:t>
            </a:r>
          </a:p>
          <a:p>
            <a:pPr algn="ctr"/>
            <a:endParaRPr lang="en-US" sz="1350" dirty="0"/>
          </a:p>
        </p:txBody>
      </p:sp>
      <p:sp>
        <p:nvSpPr>
          <p:cNvPr id="18" name="Rectangle 17"/>
          <p:cNvSpPr/>
          <p:nvPr/>
        </p:nvSpPr>
        <p:spPr>
          <a:xfrm>
            <a:off x="6348456" y="5501572"/>
            <a:ext cx="1688651" cy="717151"/>
          </a:xfrm>
          <a:prstGeom prst="rect">
            <a:avLst/>
          </a:prstGeom>
          <a:solidFill>
            <a:schemeClr val="tx1">
              <a:lumMod val="95000"/>
              <a:lumOff val="5000"/>
              <a:alpha val="75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Outcomes on the Credit for Military Learning Database</a:t>
            </a:r>
          </a:p>
        </p:txBody>
      </p:sp>
      <p:sp>
        <p:nvSpPr>
          <p:cNvPr id="21" name="Rectangle 20"/>
          <p:cNvSpPr/>
          <p:nvPr/>
        </p:nvSpPr>
        <p:spPr>
          <a:xfrm rot="5400000">
            <a:off x="3795301" y="1220115"/>
            <a:ext cx="1147945" cy="42911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Priorities</a:t>
            </a:r>
          </a:p>
          <a:p>
            <a:pPr algn="ctr"/>
            <a:r>
              <a:rPr lang="en-US" sz="1350" dirty="0"/>
              <a:t>Focus</a:t>
            </a:r>
          </a:p>
        </p:txBody>
      </p:sp>
      <p:sp>
        <p:nvSpPr>
          <p:cNvPr id="23" name="Title 1">
            <a:extLst>
              <a:ext uri="{FF2B5EF4-FFF2-40B4-BE49-F238E27FC236}">
                <a16:creationId xmlns:a16="http://schemas.microsoft.com/office/drawing/2014/main" xmlns="" id="{F9374217-28DA-493B-8536-EE0CC4C88004}"/>
              </a:ext>
            </a:extLst>
          </p:cNvPr>
          <p:cNvSpPr txBox="1">
            <a:spLocks/>
          </p:cNvSpPr>
          <p:nvPr/>
        </p:nvSpPr>
        <p:spPr>
          <a:xfrm>
            <a:off x="4572000" y="0"/>
            <a:ext cx="4572000" cy="640080"/>
          </a:xfrm>
          <a:prstGeom prst="rect">
            <a:avLst/>
          </a:prstGeom>
        </p:spPr>
        <p:txBody>
          <a:bodyPr lIns="45720" tIns="45720" rIns="45720" bIns="45720" anchor="ctr" anchorCtr="0">
            <a:normAutofit fontScale="77500" lnSpcReduction="20000"/>
          </a:bodyPr>
          <a:lstStyle>
            <a:lvl1pPr algn="ctr" defTabSz="913993" rtl="0" eaLnBrk="1" latinLnBrk="0" hangingPunct="1">
              <a:spcBef>
                <a:spcPct val="0"/>
              </a:spcBef>
              <a:buNone/>
              <a:defRPr sz="2800" b="1" i="1" kern="1200" baseline="0">
                <a:solidFill>
                  <a:schemeClr val="tx1"/>
                </a:solidFill>
                <a:effectLst>
                  <a:outerShdw blurRad="38100" dist="38100" dir="2700000" algn="tl">
                    <a:srgbClr val="000000">
                      <a:alpha val="43137"/>
                    </a:srgbClr>
                  </a:outerShdw>
                </a:effectLst>
                <a:latin typeface="+mj-lt"/>
                <a:ea typeface="+mj-ea"/>
                <a:cs typeface="Arial" pitchFamily="34" charset="0"/>
              </a:defRPr>
            </a:lvl1pPr>
          </a:lstStyle>
          <a:p>
            <a:r>
              <a:rPr lang="en-US" dirty="0" smtClean="0"/>
              <a:t>Credit for Military Learning Database</a:t>
            </a:r>
            <a:endParaRPr lang="en-US" dirty="0"/>
          </a:p>
        </p:txBody>
      </p:sp>
      <p:sp>
        <p:nvSpPr>
          <p:cNvPr id="24" name="Rectangle 23"/>
          <p:cNvSpPr/>
          <p:nvPr/>
        </p:nvSpPr>
        <p:spPr>
          <a:xfrm>
            <a:off x="1320827" y="2914500"/>
            <a:ext cx="1078992" cy="914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Department of Defense MOU (Yes/No)</a:t>
            </a:r>
          </a:p>
        </p:txBody>
      </p:sp>
      <p:sp>
        <p:nvSpPr>
          <p:cNvPr id="28" name="Rectangle 27"/>
          <p:cNvSpPr/>
          <p:nvPr/>
        </p:nvSpPr>
        <p:spPr>
          <a:xfrm>
            <a:off x="163501" y="3933746"/>
            <a:ext cx="1082561" cy="914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Classification of Instructional Programs code (CIP)</a:t>
            </a:r>
          </a:p>
        </p:txBody>
      </p:sp>
      <p:sp>
        <p:nvSpPr>
          <p:cNvPr id="41" name="Rectangle 40"/>
          <p:cNvSpPr/>
          <p:nvPr/>
        </p:nvSpPr>
        <p:spPr>
          <a:xfrm>
            <a:off x="163501" y="2914500"/>
            <a:ext cx="1082561" cy="914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Database of Accredited Postsecondary Institutions </a:t>
            </a:r>
            <a:r>
              <a:rPr lang="en-US" sz="900" dirty="0" smtClean="0"/>
              <a:t>&amp; Programs </a:t>
            </a:r>
            <a:r>
              <a:rPr lang="en-US" sz="900" dirty="0"/>
              <a:t>DAPIP-ID</a:t>
            </a:r>
          </a:p>
        </p:txBody>
      </p:sp>
      <p:sp>
        <p:nvSpPr>
          <p:cNvPr id="42" name="Rectangle 41"/>
          <p:cNvSpPr/>
          <p:nvPr/>
        </p:nvSpPr>
        <p:spPr>
          <a:xfrm>
            <a:off x="2475395" y="3933667"/>
            <a:ext cx="1078992" cy="9144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Department of Labor Standard Occupational Classification (DOL-SOC)</a:t>
            </a:r>
          </a:p>
        </p:txBody>
      </p:sp>
      <p:sp>
        <p:nvSpPr>
          <p:cNvPr id="46" name="Rectangle 45"/>
          <p:cNvSpPr/>
          <p:nvPr/>
        </p:nvSpPr>
        <p:spPr>
          <a:xfrm>
            <a:off x="1326388" y="3933746"/>
            <a:ext cx="1078992" cy="914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American Council on Education (ACE) Military Guide Course Number</a:t>
            </a:r>
          </a:p>
        </p:txBody>
      </p:sp>
      <p:sp>
        <p:nvSpPr>
          <p:cNvPr id="47" name="TextBox 46"/>
          <p:cNvSpPr txBox="1"/>
          <p:nvPr/>
        </p:nvSpPr>
        <p:spPr>
          <a:xfrm>
            <a:off x="376101" y="2501303"/>
            <a:ext cx="657359" cy="338554"/>
          </a:xfrm>
          <a:prstGeom prst="rect">
            <a:avLst/>
          </a:prstGeom>
          <a:noFill/>
        </p:spPr>
        <p:txBody>
          <a:bodyPr wrap="none" rtlCol="0">
            <a:spAutoFit/>
          </a:bodyPr>
          <a:lstStyle/>
          <a:p>
            <a:pPr algn="ctr"/>
            <a:r>
              <a:rPr lang="en-US" sz="1600" dirty="0" smtClean="0"/>
              <a:t>State </a:t>
            </a:r>
            <a:endParaRPr lang="en-US" sz="1600" dirty="0"/>
          </a:p>
        </p:txBody>
      </p:sp>
      <p:sp>
        <p:nvSpPr>
          <p:cNvPr id="48" name="TextBox 47"/>
          <p:cNvSpPr txBox="1"/>
          <p:nvPr/>
        </p:nvSpPr>
        <p:spPr>
          <a:xfrm>
            <a:off x="1553658" y="2506534"/>
            <a:ext cx="593431" cy="338554"/>
          </a:xfrm>
          <a:prstGeom prst="rect">
            <a:avLst/>
          </a:prstGeom>
          <a:noFill/>
        </p:spPr>
        <p:txBody>
          <a:bodyPr wrap="none" rtlCol="0">
            <a:spAutoFit/>
          </a:bodyPr>
          <a:lstStyle/>
          <a:p>
            <a:pPr algn="ctr"/>
            <a:r>
              <a:rPr lang="en-US" sz="1600" dirty="0" smtClean="0"/>
              <a:t>DoD </a:t>
            </a:r>
            <a:endParaRPr lang="en-US" sz="1600" dirty="0"/>
          </a:p>
        </p:txBody>
      </p:sp>
      <p:sp>
        <p:nvSpPr>
          <p:cNvPr id="49" name="TextBox 48"/>
          <p:cNvSpPr txBox="1"/>
          <p:nvPr/>
        </p:nvSpPr>
        <p:spPr>
          <a:xfrm>
            <a:off x="2739566" y="2500014"/>
            <a:ext cx="553357" cy="338554"/>
          </a:xfrm>
          <a:prstGeom prst="rect">
            <a:avLst/>
          </a:prstGeom>
          <a:noFill/>
        </p:spPr>
        <p:txBody>
          <a:bodyPr wrap="none" rtlCol="0">
            <a:spAutoFit/>
          </a:bodyPr>
          <a:lstStyle/>
          <a:p>
            <a:pPr algn="ctr"/>
            <a:r>
              <a:rPr lang="en-US" sz="1600" dirty="0" err="1" smtClean="0"/>
              <a:t>DoL</a:t>
            </a:r>
            <a:r>
              <a:rPr lang="en-US" sz="1600" dirty="0" smtClean="0"/>
              <a:t> </a:t>
            </a:r>
            <a:endParaRPr lang="en-US" sz="1600" dirty="0"/>
          </a:p>
        </p:txBody>
      </p:sp>
      <p:cxnSp>
        <p:nvCxnSpPr>
          <p:cNvPr id="50" name="Elbow Connector 49"/>
          <p:cNvCxnSpPr/>
          <p:nvPr/>
        </p:nvCxnSpPr>
        <p:spPr>
          <a:xfrm rot="5400000">
            <a:off x="1167231" y="1847657"/>
            <a:ext cx="220692" cy="114559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16200000" flipV="1">
            <a:off x="2323608" y="1836873"/>
            <a:ext cx="219403" cy="116587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032258" y="1634280"/>
            <a:ext cx="1636230" cy="646331"/>
          </a:xfrm>
          <a:prstGeom prst="rect">
            <a:avLst/>
          </a:prstGeom>
          <a:noFill/>
          <a:ln>
            <a:solidFill>
              <a:schemeClr val="tx1"/>
            </a:solidFill>
          </a:ln>
        </p:spPr>
        <p:txBody>
          <a:bodyPr wrap="square" rtlCol="0">
            <a:spAutoFit/>
          </a:bodyPr>
          <a:lstStyle/>
          <a:p>
            <a:pPr algn="ctr"/>
            <a:r>
              <a:rPr lang="en-US" dirty="0" smtClean="0"/>
              <a:t>Data Inputs by Organization</a:t>
            </a:r>
            <a:endParaRPr lang="en-US" dirty="0"/>
          </a:p>
        </p:txBody>
      </p:sp>
      <p:sp>
        <p:nvSpPr>
          <p:cNvPr id="87" name="TextBox 86"/>
          <p:cNvSpPr txBox="1"/>
          <p:nvPr/>
        </p:nvSpPr>
        <p:spPr>
          <a:xfrm>
            <a:off x="697721" y="6015033"/>
            <a:ext cx="2320317" cy="646331"/>
          </a:xfrm>
          <a:prstGeom prst="rect">
            <a:avLst/>
          </a:prstGeom>
          <a:noFill/>
        </p:spPr>
        <p:txBody>
          <a:bodyPr wrap="square" rtlCol="0">
            <a:spAutoFit/>
          </a:bodyPr>
          <a:lstStyle/>
          <a:p>
            <a:pPr algn="ctr"/>
            <a:r>
              <a:rPr lang="en-US" dirty="0" smtClean="0"/>
              <a:t>Primary Data Reference Key </a:t>
            </a:r>
            <a:endParaRPr lang="en-US" dirty="0"/>
          </a:p>
        </p:txBody>
      </p:sp>
      <p:sp>
        <p:nvSpPr>
          <p:cNvPr id="108" name="Rectangle 107"/>
          <p:cNvSpPr/>
          <p:nvPr/>
        </p:nvSpPr>
        <p:spPr>
          <a:xfrm>
            <a:off x="6633553" y="3748078"/>
            <a:ext cx="1078992" cy="9144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State CML Articulation Process outcomes informing state systems</a:t>
            </a:r>
            <a:endParaRPr lang="en-US" sz="900" dirty="0"/>
          </a:p>
        </p:txBody>
      </p:sp>
      <p:cxnSp>
        <p:nvCxnSpPr>
          <p:cNvPr id="109" name="Elbow Connector 108"/>
          <p:cNvCxnSpPr>
            <a:stCxn id="22" idx="0"/>
            <a:endCxn id="110" idx="2"/>
          </p:cNvCxnSpPr>
          <p:nvPr/>
        </p:nvCxnSpPr>
        <p:spPr>
          <a:xfrm rot="16200000" flipV="1">
            <a:off x="6496596" y="4327569"/>
            <a:ext cx="214858" cy="115785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5483818" y="3884666"/>
            <a:ext cx="1082561" cy="914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Individual Courses Awarded</a:t>
            </a:r>
            <a:endParaRPr lang="en-US" sz="1400" dirty="0"/>
          </a:p>
        </p:txBody>
      </p:sp>
      <p:sp>
        <p:nvSpPr>
          <p:cNvPr id="111" name="Rectangle 110"/>
          <p:cNvSpPr/>
          <p:nvPr/>
        </p:nvSpPr>
        <p:spPr>
          <a:xfrm>
            <a:off x="5483817" y="2433232"/>
            <a:ext cx="1082561" cy="914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State Course Inventory </a:t>
            </a:r>
            <a:endParaRPr lang="en-US" sz="1400" dirty="0">
              <a:solidFill>
                <a:schemeClr val="bg1"/>
              </a:solidFill>
            </a:endParaRPr>
          </a:p>
        </p:txBody>
      </p:sp>
      <p:sp>
        <p:nvSpPr>
          <p:cNvPr id="112" name="Rectangle 111"/>
          <p:cNvSpPr/>
          <p:nvPr/>
        </p:nvSpPr>
        <p:spPr>
          <a:xfrm>
            <a:off x="7792462" y="3887665"/>
            <a:ext cx="1078992" cy="9144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Individual Credential Awarded</a:t>
            </a:r>
            <a:endParaRPr lang="en-US" sz="1400" dirty="0"/>
          </a:p>
        </p:txBody>
      </p:sp>
      <p:cxnSp>
        <p:nvCxnSpPr>
          <p:cNvPr id="113" name="Elbow Connector 112"/>
          <p:cNvCxnSpPr>
            <a:stCxn id="22" idx="0"/>
            <a:endCxn id="112" idx="2"/>
          </p:cNvCxnSpPr>
          <p:nvPr/>
        </p:nvCxnSpPr>
        <p:spPr>
          <a:xfrm rot="5400000" flipH="1" flipV="1">
            <a:off x="7651525" y="4333492"/>
            <a:ext cx="211859" cy="114900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6633553" y="2748690"/>
            <a:ext cx="1078992" cy="9144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State Articulation Agreements</a:t>
            </a:r>
            <a:endParaRPr lang="en-US" sz="1400" dirty="0">
              <a:solidFill>
                <a:schemeClr val="bg1"/>
              </a:solidFill>
            </a:endParaRPr>
          </a:p>
        </p:txBody>
      </p:sp>
      <p:sp>
        <p:nvSpPr>
          <p:cNvPr id="115" name="TextBox 114"/>
          <p:cNvSpPr txBox="1"/>
          <p:nvPr/>
        </p:nvSpPr>
        <p:spPr>
          <a:xfrm>
            <a:off x="5487410" y="2097835"/>
            <a:ext cx="992451" cy="338554"/>
          </a:xfrm>
          <a:prstGeom prst="rect">
            <a:avLst/>
          </a:prstGeom>
          <a:noFill/>
        </p:spPr>
        <p:txBody>
          <a:bodyPr wrap="none" rtlCol="0">
            <a:spAutoFit/>
          </a:bodyPr>
          <a:lstStyle/>
          <a:p>
            <a:pPr algn="ctr"/>
            <a:r>
              <a:rPr lang="en-US" sz="1600" dirty="0" smtClean="0"/>
              <a:t>Academic</a:t>
            </a:r>
            <a:endParaRPr lang="en-US" sz="1600" dirty="0"/>
          </a:p>
        </p:txBody>
      </p:sp>
      <p:sp>
        <p:nvSpPr>
          <p:cNvPr id="117" name="TextBox 116"/>
          <p:cNvSpPr txBox="1"/>
          <p:nvPr/>
        </p:nvSpPr>
        <p:spPr>
          <a:xfrm>
            <a:off x="7665719" y="2094514"/>
            <a:ext cx="1280800" cy="338554"/>
          </a:xfrm>
          <a:prstGeom prst="rect">
            <a:avLst/>
          </a:prstGeom>
          <a:noFill/>
        </p:spPr>
        <p:txBody>
          <a:bodyPr wrap="none" rtlCol="0">
            <a:spAutoFit/>
          </a:bodyPr>
          <a:lstStyle/>
          <a:p>
            <a:pPr algn="ctr"/>
            <a:r>
              <a:rPr lang="en-US" sz="1600" dirty="0" smtClean="0"/>
              <a:t>Occupational</a:t>
            </a:r>
            <a:endParaRPr lang="en-US" sz="1600" dirty="0"/>
          </a:p>
        </p:txBody>
      </p:sp>
      <p:sp>
        <p:nvSpPr>
          <p:cNvPr id="125" name="Rectangle 124"/>
          <p:cNvSpPr/>
          <p:nvPr/>
        </p:nvSpPr>
        <p:spPr>
          <a:xfrm>
            <a:off x="7804044" y="2420883"/>
            <a:ext cx="1055827" cy="9144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State Credential Inventory</a:t>
            </a:r>
            <a:endParaRPr lang="en-US" sz="1400" dirty="0"/>
          </a:p>
        </p:txBody>
      </p:sp>
      <p:sp>
        <p:nvSpPr>
          <p:cNvPr id="166" name="TextBox 165"/>
          <p:cNvSpPr txBox="1"/>
          <p:nvPr/>
        </p:nvSpPr>
        <p:spPr>
          <a:xfrm>
            <a:off x="6298154" y="1074272"/>
            <a:ext cx="1767365" cy="923330"/>
          </a:xfrm>
          <a:prstGeom prst="rect">
            <a:avLst/>
          </a:prstGeom>
          <a:noFill/>
          <a:ln>
            <a:solidFill>
              <a:schemeClr val="tx1"/>
            </a:solidFill>
          </a:ln>
        </p:spPr>
        <p:txBody>
          <a:bodyPr wrap="square" rtlCol="0">
            <a:spAutoFit/>
          </a:bodyPr>
          <a:lstStyle/>
          <a:p>
            <a:pPr algn="ctr"/>
            <a:r>
              <a:rPr lang="en-US" dirty="0" smtClean="0"/>
              <a:t>State/Institution Processes &amp; Systems</a:t>
            </a:r>
            <a:endParaRPr lang="en-US" dirty="0"/>
          </a:p>
        </p:txBody>
      </p:sp>
      <p:cxnSp>
        <p:nvCxnSpPr>
          <p:cNvPr id="178" name="Straight Arrow Connector 177"/>
          <p:cNvCxnSpPr>
            <a:stCxn id="7" idx="0"/>
            <a:endCxn id="46" idx="2"/>
          </p:cNvCxnSpPr>
          <p:nvPr/>
        </p:nvCxnSpPr>
        <p:spPr>
          <a:xfrm flipV="1">
            <a:off x="1856403" y="4848146"/>
            <a:ext cx="9481" cy="4708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Elbow Connector 181"/>
          <p:cNvCxnSpPr>
            <a:stCxn id="7" idx="0"/>
            <a:endCxn id="28" idx="2"/>
          </p:cNvCxnSpPr>
          <p:nvPr/>
        </p:nvCxnSpPr>
        <p:spPr>
          <a:xfrm rot="16200000" flipV="1">
            <a:off x="1045190" y="4507739"/>
            <a:ext cx="470807" cy="1151621"/>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Elbow Connector 183"/>
          <p:cNvCxnSpPr>
            <a:stCxn id="7" idx="0"/>
            <a:endCxn id="42" idx="2"/>
          </p:cNvCxnSpPr>
          <p:nvPr/>
        </p:nvCxnSpPr>
        <p:spPr>
          <a:xfrm rot="5400000" flipH="1" flipV="1">
            <a:off x="2200204" y="4504266"/>
            <a:ext cx="470886" cy="1158488"/>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48" idx="0"/>
            <a:endCxn id="62" idx="2"/>
          </p:cNvCxnSpPr>
          <p:nvPr/>
        </p:nvCxnSpPr>
        <p:spPr>
          <a:xfrm flipH="1" flipV="1">
            <a:off x="1850373" y="2280611"/>
            <a:ext cx="1" cy="2259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08" idx="2"/>
          </p:cNvCxnSpPr>
          <p:nvPr/>
        </p:nvCxnSpPr>
        <p:spPr>
          <a:xfrm>
            <a:off x="7173049" y="4662478"/>
            <a:ext cx="9902" cy="4810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a:off x="3417606" y="2705793"/>
            <a:ext cx="619125" cy="32734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ectangle 51"/>
          <p:cNvSpPr/>
          <p:nvPr/>
        </p:nvSpPr>
        <p:spPr>
          <a:xfrm>
            <a:off x="3992043" y="3886121"/>
            <a:ext cx="1078992" cy="914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bg1"/>
                </a:solidFill>
              </a:rPr>
              <a:t>CMLDb </a:t>
            </a:r>
            <a:r>
              <a:rPr lang="en-US" sz="1050" dirty="0" err="1" smtClean="0">
                <a:solidFill>
                  <a:schemeClr val="bg1"/>
                </a:solidFill>
              </a:rPr>
              <a:t>Webform</a:t>
            </a:r>
            <a:endParaRPr lang="en-US" sz="1050" dirty="0">
              <a:solidFill>
                <a:schemeClr val="bg1"/>
              </a:solidFill>
            </a:endParaRPr>
          </a:p>
        </p:txBody>
      </p:sp>
      <p:sp>
        <p:nvSpPr>
          <p:cNvPr id="8" name="Left Brace 7"/>
          <p:cNvSpPr/>
          <p:nvPr/>
        </p:nvSpPr>
        <p:spPr>
          <a:xfrm>
            <a:off x="5080937" y="3701350"/>
            <a:ext cx="502357" cy="1272223"/>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ectangle 52"/>
          <p:cNvSpPr/>
          <p:nvPr/>
        </p:nvSpPr>
        <p:spPr>
          <a:xfrm>
            <a:off x="2478542" y="2909658"/>
            <a:ext cx="1078992" cy="9144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Approved Credential Providers</a:t>
            </a:r>
          </a:p>
          <a:p>
            <a:pPr algn="ctr"/>
            <a:r>
              <a:rPr lang="en-US" sz="1100" dirty="0" smtClean="0"/>
              <a:t>Army COOL</a:t>
            </a:r>
            <a:endParaRPr lang="en-US" sz="1100" dirty="0"/>
          </a:p>
        </p:txBody>
      </p:sp>
      <p:cxnSp>
        <p:nvCxnSpPr>
          <p:cNvPr id="57" name="Straight Arrow Connector 56"/>
          <p:cNvCxnSpPr>
            <a:stCxn id="166" idx="2"/>
          </p:cNvCxnSpPr>
          <p:nvPr/>
        </p:nvCxnSpPr>
        <p:spPr>
          <a:xfrm flipH="1">
            <a:off x="7171937" y="1997602"/>
            <a:ext cx="9900" cy="7069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52" idx="2"/>
            <a:endCxn id="22" idx="1"/>
          </p:cNvCxnSpPr>
          <p:nvPr/>
        </p:nvCxnSpPr>
        <p:spPr>
          <a:xfrm rot="16200000" flipH="1">
            <a:off x="4631410" y="4700650"/>
            <a:ext cx="1122649" cy="1322390"/>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720021" y="6545818"/>
            <a:ext cx="301686" cy="369332"/>
          </a:xfrm>
          <a:prstGeom prst="rect">
            <a:avLst/>
          </a:prstGeom>
          <a:noFill/>
        </p:spPr>
        <p:txBody>
          <a:bodyPr wrap="none" rtlCol="0">
            <a:spAutoFit/>
          </a:bodyPr>
          <a:lstStyle/>
          <a:p>
            <a:r>
              <a:rPr lang="en-US" dirty="0"/>
              <a:t>9</a:t>
            </a:r>
          </a:p>
        </p:txBody>
      </p:sp>
      <p:pic>
        <p:nvPicPr>
          <p:cNvPr id="45" name="Picture 44"/>
          <p:cNvPicPr>
            <a:picLocks noChangeAspect="1"/>
          </p:cNvPicPr>
          <p:nvPr/>
        </p:nvPicPr>
        <p:blipFill>
          <a:blip r:embed="rId4"/>
          <a:stretch>
            <a:fillRect/>
          </a:stretch>
        </p:blipFill>
        <p:spPr>
          <a:xfrm>
            <a:off x="2739566" y="765511"/>
            <a:ext cx="1427949" cy="1376145"/>
          </a:xfrm>
          <a:prstGeom prst="rect">
            <a:avLst/>
          </a:prstGeom>
        </p:spPr>
      </p:pic>
      <p:sp>
        <p:nvSpPr>
          <p:cNvPr id="2" name="TextBox 1"/>
          <p:cNvSpPr txBox="1"/>
          <p:nvPr/>
        </p:nvSpPr>
        <p:spPr>
          <a:xfrm>
            <a:off x="6752741" y="2032693"/>
            <a:ext cx="946093" cy="369332"/>
          </a:xfrm>
          <a:prstGeom prst="rect">
            <a:avLst/>
          </a:prstGeom>
          <a:noFill/>
        </p:spPr>
        <p:txBody>
          <a:bodyPr wrap="none" rtlCol="0">
            <a:spAutoFit/>
          </a:bodyPr>
          <a:lstStyle/>
          <a:p>
            <a:r>
              <a:rPr lang="en-US" dirty="0" smtClean="0"/>
              <a:t>Outputs</a:t>
            </a:r>
            <a:endParaRPr lang="en-US" dirty="0"/>
          </a:p>
        </p:txBody>
      </p:sp>
      <p:pic>
        <p:nvPicPr>
          <p:cNvPr id="4" name="Picture 3"/>
          <p:cNvPicPr>
            <a:picLocks noChangeAspect="1"/>
          </p:cNvPicPr>
          <p:nvPr/>
        </p:nvPicPr>
        <p:blipFill>
          <a:blip r:embed="rId5"/>
          <a:stretch>
            <a:fillRect/>
          </a:stretch>
        </p:blipFill>
        <p:spPr>
          <a:xfrm>
            <a:off x="3673602" y="4686040"/>
            <a:ext cx="1926503" cy="1767993"/>
          </a:xfrm>
          <a:prstGeom prst="rect">
            <a:avLst/>
          </a:prstGeom>
        </p:spPr>
      </p:pic>
      <p:pic>
        <p:nvPicPr>
          <p:cNvPr id="54" name="Picture 53"/>
          <p:cNvPicPr>
            <a:picLocks noChangeAspect="1"/>
          </p:cNvPicPr>
          <p:nvPr/>
        </p:nvPicPr>
        <p:blipFill>
          <a:blip r:embed="rId6"/>
          <a:stretch>
            <a:fillRect/>
          </a:stretch>
        </p:blipFill>
        <p:spPr>
          <a:xfrm>
            <a:off x="8260003" y="4971072"/>
            <a:ext cx="883997" cy="1457070"/>
          </a:xfrm>
          <a:prstGeom prst="rect">
            <a:avLst/>
          </a:prstGeom>
        </p:spPr>
      </p:pic>
      <p:pic>
        <p:nvPicPr>
          <p:cNvPr id="5" name="Picture 4"/>
          <p:cNvPicPr>
            <a:picLocks noChangeAspect="1"/>
          </p:cNvPicPr>
          <p:nvPr/>
        </p:nvPicPr>
        <p:blipFill>
          <a:blip r:embed="rId7"/>
          <a:stretch>
            <a:fillRect/>
          </a:stretch>
        </p:blipFill>
        <p:spPr>
          <a:xfrm>
            <a:off x="4600122" y="754560"/>
            <a:ext cx="1537393" cy="1402871"/>
          </a:xfrm>
          <a:prstGeom prst="rect">
            <a:avLst/>
          </a:prstGeom>
        </p:spPr>
      </p:pic>
    </p:spTree>
    <p:extLst>
      <p:ext uri="{BB962C8B-B14F-4D97-AF65-F5344CB8AC3E}">
        <p14:creationId xmlns:p14="http://schemas.microsoft.com/office/powerpoint/2010/main" val="183758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959" y="667005"/>
            <a:ext cx="4469605" cy="3350489"/>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545018" y="667005"/>
            <a:ext cx="4598982" cy="3228649"/>
          </a:xfrm>
          <a:prstGeom prst="rect">
            <a:avLst/>
          </a:prstGeom>
          <a:ln>
            <a:solidFill>
              <a:schemeClr val="tx1"/>
            </a:solidFill>
          </a:ln>
        </p:spPr>
      </p:pic>
      <p:sp>
        <p:nvSpPr>
          <p:cNvPr id="6" name="Title 3"/>
          <p:cNvSpPr txBox="1">
            <a:spLocks/>
          </p:cNvSpPr>
          <p:nvPr/>
        </p:nvSpPr>
        <p:spPr>
          <a:xfrm>
            <a:off x="4545019" y="8228"/>
            <a:ext cx="4618434" cy="473869"/>
          </a:xfrm>
          <a:prstGeom prst="rect">
            <a:avLst/>
          </a:prstGeom>
          <a:effectLst/>
        </p:spPr>
        <p:txBody>
          <a:bodyPr>
            <a:noAutofit/>
          </a:bodyPr>
          <a:lstStyle>
            <a:lvl1pPr algn="ctr" defTabSz="913993"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2000" b="1" i="1" dirty="0" smtClean="0">
                <a:effectLst>
                  <a:outerShdw blurRad="38100" dist="38100" dir="2700000" algn="tl">
                    <a:srgbClr val="000000">
                      <a:alpha val="43137"/>
                    </a:srgbClr>
                  </a:outerShdw>
                </a:effectLst>
                <a:latin typeface="+mj-lt"/>
                <a:cs typeface="Times New Roman" pitchFamily="18" charset="0"/>
              </a:rPr>
              <a:t>Current state CML process outputs</a:t>
            </a:r>
          </a:p>
          <a:p>
            <a:r>
              <a:rPr lang="en-US" sz="2000" b="1" i="1" dirty="0" smtClean="0">
                <a:effectLst>
                  <a:outerShdw blurRad="38100" dist="38100" dir="2700000" algn="tl">
                    <a:srgbClr val="000000">
                      <a:alpha val="43137"/>
                    </a:srgbClr>
                  </a:outerShdw>
                </a:effectLst>
                <a:latin typeface="+mj-lt"/>
                <a:cs typeface="Times New Roman" pitchFamily="18" charset="0"/>
              </a:rPr>
              <a:t> via web based systems</a:t>
            </a:r>
            <a:endParaRPr lang="en-US" sz="1050" b="1" i="1" dirty="0">
              <a:effectLst>
                <a:outerShdw blurRad="38100" dist="38100" dir="2700000" algn="tl">
                  <a:srgbClr val="000000">
                    <a:alpha val="43137"/>
                  </a:srgbClr>
                </a:outerShdw>
              </a:effectLst>
              <a:latin typeface="+mj-lt"/>
              <a:cs typeface="Times New Roman" pitchFamily="18" charset="0"/>
            </a:endParaRPr>
          </a:p>
        </p:txBody>
      </p:sp>
      <p:sp>
        <p:nvSpPr>
          <p:cNvPr id="7" name="TextBox 6"/>
          <p:cNvSpPr txBox="1"/>
          <p:nvPr/>
        </p:nvSpPr>
        <p:spPr>
          <a:xfrm>
            <a:off x="7328013" y="4005549"/>
            <a:ext cx="1815987" cy="2554545"/>
          </a:xfrm>
          <a:prstGeom prst="rect">
            <a:avLst/>
          </a:prstGeom>
          <a:noFill/>
        </p:spPr>
        <p:txBody>
          <a:bodyPr wrap="square" rtlCol="0">
            <a:spAutoFit/>
          </a:bodyPr>
          <a:lstStyle/>
          <a:p>
            <a:r>
              <a:rPr lang="en-US" sz="1600" dirty="0" smtClean="0"/>
              <a:t>-Initial CMLDb capability national</a:t>
            </a:r>
          </a:p>
          <a:p>
            <a:r>
              <a:rPr lang="en-US" sz="1600" dirty="0"/>
              <a:t>m</a:t>
            </a:r>
            <a:r>
              <a:rPr lang="en-US" sz="1600" dirty="0" smtClean="0"/>
              <a:t>ap linked to state CML websites. In soldier </a:t>
            </a:r>
            <a:r>
              <a:rPr lang="en-US" sz="1600" dirty="0"/>
              <a:t>V</a:t>
            </a:r>
            <a:r>
              <a:rPr lang="en-US" sz="1600" dirty="0" smtClean="0"/>
              <a:t>ol </a:t>
            </a:r>
            <a:r>
              <a:rPr lang="en-US" sz="1600" dirty="0"/>
              <a:t>E</a:t>
            </a:r>
            <a:r>
              <a:rPr lang="en-US" sz="1600" dirty="0" smtClean="0"/>
              <a:t>d systems</a:t>
            </a:r>
          </a:p>
          <a:p>
            <a:r>
              <a:rPr lang="en-US" sz="1600" dirty="0" smtClean="0"/>
              <a:t>-Full system will share CML data in</a:t>
            </a:r>
          </a:p>
          <a:p>
            <a:r>
              <a:rPr lang="en-US" sz="1600" dirty="0" smtClean="0"/>
              <a:t>a system for soldier VOL ED</a:t>
            </a:r>
          </a:p>
        </p:txBody>
      </p:sp>
      <p:pic>
        <p:nvPicPr>
          <p:cNvPr id="2" name="Picture 1"/>
          <p:cNvPicPr>
            <a:picLocks noChangeAspect="1"/>
          </p:cNvPicPr>
          <p:nvPr/>
        </p:nvPicPr>
        <p:blipFill>
          <a:blip r:embed="rId4"/>
          <a:stretch>
            <a:fillRect/>
          </a:stretch>
        </p:blipFill>
        <p:spPr>
          <a:xfrm>
            <a:off x="4433514" y="3895654"/>
            <a:ext cx="2894499" cy="2962346"/>
          </a:xfrm>
          <a:prstGeom prst="rect">
            <a:avLst/>
          </a:prstGeom>
        </p:spPr>
      </p:pic>
      <p:pic>
        <p:nvPicPr>
          <p:cNvPr id="3" name="Picture 2"/>
          <p:cNvPicPr>
            <a:picLocks noChangeAspect="1"/>
          </p:cNvPicPr>
          <p:nvPr/>
        </p:nvPicPr>
        <p:blipFill>
          <a:blip r:embed="rId5"/>
          <a:stretch>
            <a:fillRect/>
          </a:stretch>
        </p:blipFill>
        <p:spPr>
          <a:xfrm>
            <a:off x="6885" y="3257998"/>
            <a:ext cx="4527499" cy="3600001"/>
          </a:xfrm>
          <a:prstGeom prst="rect">
            <a:avLst/>
          </a:prstGeom>
          <a:ln>
            <a:solidFill>
              <a:schemeClr val="tx1"/>
            </a:solidFill>
          </a:ln>
        </p:spPr>
      </p:pic>
      <p:sp>
        <p:nvSpPr>
          <p:cNvPr id="8" name="TextBox 7"/>
          <p:cNvSpPr txBox="1"/>
          <p:nvPr/>
        </p:nvSpPr>
        <p:spPr>
          <a:xfrm>
            <a:off x="8691849" y="6488668"/>
            <a:ext cx="471604" cy="369332"/>
          </a:xfrm>
          <a:prstGeom prst="rect">
            <a:avLst/>
          </a:prstGeom>
          <a:noFill/>
        </p:spPr>
        <p:txBody>
          <a:bodyPr wrap="none" rtlCol="0">
            <a:spAutoFit/>
          </a:bodyPr>
          <a:lstStyle/>
          <a:p>
            <a:r>
              <a:rPr lang="en-US" dirty="0"/>
              <a:t> </a:t>
            </a:r>
            <a:r>
              <a:rPr lang="en-US" dirty="0" smtClean="0"/>
              <a:t>11</a:t>
            </a:r>
            <a:endParaRPr lang="en-US" dirty="0"/>
          </a:p>
        </p:txBody>
      </p:sp>
    </p:spTree>
    <p:extLst>
      <p:ext uri="{BB962C8B-B14F-4D97-AF65-F5344CB8AC3E}">
        <p14:creationId xmlns:p14="http://schemas.microsoft.com/office/powerpoint/2010/main" val="302433190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879384" y="98703"/>
            <a:ext cx="3440502" cy="469359"/>
          </a:xfrm>
          <a:prstGeom prst="rect">
            <a:avLst/>
          </a:prstGeom>
          <a:noFill/>
        </p:spPr>
        <p:txBody>
          <a:bodyPr wrap="square" rtlCol="0">
            <a:spAutoFit/>
          </a:bodyPr>
          <a:lstStyle/>
          <a:p>
            <a:pPr algn="ctr">
              <a:spcBef>
                <a:spcPts val="450"/>
              </a:spcBef>
              <a:spcAft>
                <a:spcPts val="450"/>
              </a:spcAft>
            </a:pPr>
            <a:r>
              <a:rPr lang="en-US" sz="1400" b="1" i="1" dirty="0">
                <a:latin typeface="Arial" panose="020B0604020202020204" pitchFamily="34" charset="0"/>
                <a:cs typeface="Arial" panose="020B0604020202020204" pitchFamily="34" charset="0"/>
              </a:rPr>
              <a:t>USASMA Degree Completion Program</a:t>
            </a:r>
            <a:br>
              <a:rPr lang="en-US" sz="1400" b="1" i="1" dirty="0">
                <a:latin typeface="Arial" panose="020B0604020202020204" pitchFamily="34" charset="0"/>
                <a:cs typeface="Arial" panose="020B0604020202020204" pitchFamily="34" charset="0"/>
              </a:rPr>
            </a:br>
            <a:r>
              <a:rPr lang="en-US" sz="1000" b="1" i="1" dirty="0">
                <a:latin typeface="Arial" panose="020B0604020202020204" pitchFamily="34" charset="0"/>
                <a:cs typeface="Arial" panose="020B0604020202020204" pitchFamily="34" charset="0"/>
              </a:rPr>
              <a:t>(B.A. in Leadership &amp; Workforce Development)</a:t>
            </a:r>
          </a:p>
        </p:txBody>
      </p:sp>
      <p:pic>
        <p:nvPicPr>
          <p:cNvPr id="24" name="Picture 4" descr="CGSC crest"/>
          <p:cNvPicPr>
            <a:picLocks noChangeAspect="1" noChangeArrowheads="1"/>
          </p:cNvPicPr>
          <p:nvPr/>
        </p:nvPicPr>
        <p:blipFill>
          <a:blip r:embed="rId3" cstate="print"/>
          <a:srcRect/>
          <a:stretch>
            <a:fillRect/>
          </a:stretch>
        </p:blipFill>
        <p:spPr bwMode="auto">
          <a:xfrm>
            <a:off x="8716132" y="103928"/>
            <a:ext cx="321317" cy="410677"/>
          </a:xfrm>
          <a:prstGeom prst="rect">
            <a:avLst/>
          </a:prstGeom>
          <a:noFill/>
          <a:ln w="9525">
            <a:noFill/>
            <a:miter lim="800000"/>
            <a:headEnd/>
            <a:tailEnd/>
          </a:ln>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8605" y="146728"/>
            <a:ext cx="376562" cy="390341"/>
          </a:xfrm>
          <a:prstGeom prst="rect">
            <a:avLst/>
          </a:prstGeom>
        </p:spPr>
      </p:pic>
      <p:pic>
        <p:nvPicPr>
          <p:cNvPr id="3" name="Picture 2"/>
          <p:cNvPicPr>
            <a:picLocks noChangeAspect="1"/>
          </p:cNvPicPr>
          <p:nvPr/>
        </p:nvPicPr>
        <p:blipFill>
          <a:blip r:embed="rId5"/>
          <a:stretch>
            <a:fillRect/>
          </a:stretch>
        </p:blipFill>
        <p:spPr>
          <a:xfrm>
            <a:off x="1" y="760259"/>
            <a:ext cx="9136206" cy="5969725"/>
          </a:xfrm>
          <a:prstGeom prst="rect">
            <a:avLst/>
          </a:prstGeom>
        </p:spPr>
      </p:pic>
      <p:sp>
        <p:nvSpPr>
          <p:cNvPr id="6" name="TextBox 5"/>
          <p:cNvSpPr txBox="1"/>
          <p:nvPr/>
        </p:nvSpPr>
        <p:spPr>
          <a:xfrm>
            <a:off x="8680232" y="6488668"/>
            <a:ext cx="471604" cy="369332"/>
          </a:xfrm>
          <a:prstGeom prst="rect">
            <a:avLst/>
          </a:prstGeom>
          <a:noFill/>
        </p:spPr>
        <p:txBody>
          <a:bodyPr wrap="none" rtlCol="0">
            <a:spAutoFit/>
          </a:bodyPr>
          <a:lstStyle/>
          <a:p>
            <a:r>
              <a:rPr lang="en-US" dirty="0"/>
              <a:t> </a:t>
            </a:r>
            <a:r>
              <a:rPr lang="en-US" dirty="0" smtClean="0"/>
              <a:t>12</a:t>
            </a:r>
            <a:endParaRPr lang="en-US" dirty="0"/>
          </a:p>
        </p:txBody>
      </p:sp>
    </p:spTree>
    <p:extLst>
      <p:ext uri="{BB962C8B-B14F-4D97-AF65-F5344CB8AC3E}">
        <p14:creationId xmlns:p14="http://schemas.microsoft.com/office/powerpoint/2010/main" val="284514202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F9374217-28DA-493B-8536-EE0CC4C88004}"/>
              </a:ext>
            </a:extLst>
          </p:cNvPr>
          <p:cNvSpPr txBox="1">
            <a:spLocks/>
          </p:cNvSpPr>
          <p:nvPr/>
        </p:nvSpPr>
        <p:spPr>
          <a:xfrm>
            <a:off x="4572000" y="0"/>
            <a:ext cx="4572000" cy="640080"/>
          </a:xfrm>
          <a:prstGeom prst="rect">
            <a:avLst/>
          </a:prstGeom>
        </p:spPr>
        <p:txBody>
          <a:bodyPr lIns="45720" tIns="45720" rIns="45720" bIns="45720" anchor="ctr" anchorCtr="0">
            <a:normAutofit fontScale="77500" lnSpcReduction="20000"/>
          </a:bodyPr>
          <a:lstStyle>
            <a:lvl1pPr algn="ctr" defTabSz="913993" rtl="0" eaLnBrk="1" latinLnBrk="0" hangingPunct="1">
              <a:spcBef>
                <a:spcPct val="0"/>
              </a:spcBef>
              <a:buNone/>
              <a:defRPr sz="2800" b="1" i="1" kern="1200" baseline="0">
                <a:solidFill>
                  <a:schemeClr val="tx1"/>
                </a:solidFill>
                <a:effectLst>
                  <a:outerShdw blurRad="38100" dist="38100" dir="2700000" algn="tl">
                    <a:srgbClr val="000000">
                      <a:alpha val="43137"/>
                    </a:srgbClr>
                  </a:outerShdw>
                </a:effectLst>
                <a:latin typeface="+mj-lt"/>
                <a:ea typeface="+mj-ea"/>
                <a:cs typeface="Arial" pitchFamily="34" charset="0"/>
              </a:defRPr>
            </a:lvl1pPr>
          </a:lstStyle>
          <a:p>
            <a:r>
              <a:rPr lang="en-US" dirty="0"/>
              <a:t>What Happens When Institutions Can Assess POI Extracts for Themselves…</a:t>
            </a:r>
          </a:p>
        </p:txBody>
      </p:sp>
      <p:sp>
        <p:nvSpPr>
          <p:cNvPr id="6" name="TextBox 5">
            <a:extLst>
              <a:ext uri="{FF2B5EF4-FFF2-40B4-BE49-F238E27FC236}">
                <a16:creationId xmlns="" xmlns:a16="http://schemas.microsoft.com/office/drawing/2014/main" id="{EA6A2C5F-67BB-40C6-A1EF-D21BA1521BAA}"/>
              </a:ext>
            </a:extLst>
          </p:cNvPr>
          <p:cNvSpPr txBox="1"/>
          <p:nvPr/>
        </p:nvSpPr>
        <p:spPr>
          <a:xfrm>
            <a:off x="306332" y="856357"/>
            <a:ext cx="8667750" cy="5632311"/>
          </a:xfrm>
          <a:prstGeom prst="rect">
            <a:avLst/>
          </a:prstGeom>
          <a:noFill/>
        </p:spPr>
        <p:txBody>
          <a:bodyPr wrap="square" rtlCol="0">
            <a:spAutoFit/>
          </a:bodyPr>
          <a:lstStyle/>
          <a:p>
            <a:r>
              <a:rPr lang="en-US" b="1" i="1" u="sng" dirty="0"/>
              <a:t>Recommended</a:t>
            </a:r>
            <a:r>
              <a:rPr lang="en-US" b="1" i="1" dirty="0"/>
              <a:t> by American Council on Education (ACE) </a:t>
            </a:r>
          </a:p>
          <a:p>
            <a:r>
              <a:rPr lang="en-US" b="1" i="1" dirty="0"/>
              <a:t>     (Individually interpreted credit, </a:t>
            </a:r>
            <a:r>
              <a:rPr lang="en-US" b="1" i="1" dirty="0" smtClean="0"/>
              <a:t>some </a:t>
            </a:r>
            <a:r>
              <a:rPr lang="en-US" b="1" i="1" dirty="0"/>
              <a:t>applied as elective):</a:t>
            </a:r>
          </a:p>
          <a:p>
            <a:r>
              <a:rPr lang="en-US" dirty="0"/>
              <a:t>AR-1723-0026 Allied Trades Specialist (702-91E10/1316-B  Phase 1):	  9 hours </a:t>
            </a:r>
          </a:p>
          <a:p>
            <a:r>
              <a:rPr lang="en-US" dirty="0"/>
              <a:t>AR-1723-0020 Allied Trades Specialist (702-91E10  Phase 2): 	  3 hours 		</a:t>
            </a:r>
          </a:p>
          <a:p>
            <a:r>
              <a:rPr lang="en-US" dirty="0"/>
              <a:t>		 			   </a:t>
            </a:r>
            <a:r>
              <a:rPr lang="en-US" b="1" dirty="0"/>
              <a:t>	   Total of 12 credit hours</a:t>
            </a:r>
          </a:p>
          <a:p>
            <a:endParaRPr lang="en-US" dirty="0"/>
          </a:p>
          <a:p>
            <a:r>
              <a:rPr lang="en-US" b="1" i="1" u="sng" dirty="0" smtClean="0"/>
              <a:t>Articulated</a:t>
            </a:r>
            <a:r>
              <a:rPr lang="en-US" b="1" i="1" dirty="0" smtClean="0"/>
              <a:t> </a:t>
            </a:r>
            <a:r>
              <a:rPr lang="en-US" b="1" i="1" dirty="0"/>
              <a:t>by KBoR Institutions After Program of Instruction (POI) Extract Review</a:t>
            </a:r>
          </a:p>
          <a:p>
            <a:r>
              <a:rPr lang="en-US" b="1" i="1" dirty="0"/>
              <a:t>     (Articulated Credit, applies to degree completion requirements): </a:t>
            </a:r>
            <a:r>
              <a:rPr lang="en-US" b="1" i="1" u="sng" dirty="0" smtClean="0"/>
              <a:t>10</a:t>
            </a:r>
            <a:r>
              <a:rPr lang="en-US" b="1" i="1" u="sng" dirty="0"/>
              <a:t> </a:t>
            </a:r>
            <a:r>
              <a:rPr lang="en-US" b="1" i="1" u="sng" dirty="0" smtClean="0"/>
              <a:t>Level/30 Level</a:t>
            </a:r>
          </a:p>
          <a:p>
            <a:r>
              <a:rPr lang="en-US" dirty="0"/>
              <a:t>	Barton Community College: 				10/25 hours</a:t>
            </a:r>
          </a:p>
          <a:p>
            <a:r>
              <a:rPr lang="en-US" dirty="0"/>
              <a:t>	Butler Community College: 				18/39 hours</a:t>
            </a:r>
          </a:p>
          <a:p>
            <a:r>
              <a:rPr lang="en-US" dirty="0"/>
              <a:t>	Garden City Community College: 			11/17 hours</a:t>
            </a:r>
          </a:p>
          <a:p>
            <a:r>
              <a:rPr lang="en-US" dirty="0"/>
              <a:t>	Fort Scott Community College: 			09/12 hours</a:t>
            </a:r>
          </a:p>
          <a:p>
            <a:r>
              <a:rPr lang="en-US" dirty="0"/>
              <a:t>	Johnson Community College: 			18/30 hours</a:t>
            </a:r>
          </a:p>
          <a:p>
            <a:r>
              <a:rPr lang="en-US" dirty="0"/>
              <a:t>	Independence Community College:			16/16 hours</a:t>
            </a:r>
          </a:p>
          <a:p>
            <a:r>
              <a:rPr lang="en-US" dirty="0"/>
              <a:t>	Highland Community College:			17/17 hours	</a:t>
            </a:r>
          </a:p>
          <a:p>
            <a:r>
              <a:rPr lang="en-US" dirty="0"/>
              <a:t>	Labette Community College: 				13/13 hours</a:t>
            </a:r>
          </a:p>
          <a:p>
            <a:r>
              <a:rPr lang="en-US" dirty="0"/>
              <a:t>	Salina Area Technical College: 			25/31 hours</a:t>
            </a:r>
          </a:p>
          <a:p>
            <a:r>
              <a:rPr lang="en-US" dirty="0"/>
              <a:t>	Seward Community College: 				17/17 hours</a:t>
            </a:r>
          </a:p>
          <a:p>
            <a:r>
              <a:rPr lang="en-US" dirty="0"/>
              <a:t>			</a:t>
            </a:r>
            <a:endParaRPr lang="en-US" dirty="0" smtClean="0"/>
          </a:p>
          <a:p>
            <a:r>
              <a:rPr lang="en-US" dirty="0"/>
              <a:t>	</a:t>
            </a:r>
            <a:r>
              <a:rPr lang="en-US" dirty="0" smtClean="0"/>
              <a:t>		Average </a:t>
            </a:r>
            <a:r>
              <a:rPr lang="en-US" dirty="0"/>
              <a:t>hours: </a:t>
            </a:r>
            <a:r>
              <a:rPr lang="en-US" dirty="0" smtClean="0"/>
              <a:t>15.4/21.7 (none in electives)</a:t>
            </a:r>
            <a:endParaRPr lang="en-US" dirty="0"/>
          </a:p>
        </p:txBody>
      </p:sp>
      <p:sp>
        <p:nvSpPr>
          <p:cNvPr id="8" name="TextBox 7"/>
          <p:cNvSpPr txBox="1"/>
          <p:nvPr/>
        </p:nvSpPr>
        <p:spPr>
          <a:xfrm>
            <a:off x="8672396" y="6488668"/>
            <a:ext cx="418704" cy="369332"/>
          </a:xfrm>
          <a:prstGeom prst="rect">
            <a:avLst/>
          </a:prstGeom>
          <a:noFill/>
        </p:spPr>
        <p:txBody>
          <a:bodyPr wrap="none" rtlCol="0">
            <a:spAutoFit/>
          </a:bodyPr>
          <a:lstStyle/>
          <a:p>
            <a:r>
              <a:rPr lang="en-US" dirty="0" smtClean="0"/>
              <a:t>13</a:t>
            </a:r>
            <a:endParaRPr lang="en-US" dirty="0"/>
          </a:p>
        </p:txBody>
      </p:sp>
    </p:spTree>
    <p:extLst>
      <p:ext uri="{BB962C8B-B14F-4D97-AF65-F5344CB8AC3E}">
        <p14:creationId xmlns:p14="http://schemas.microsoft.com/office/powerpoint/2010/main" val="173142131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583" y="1599583"/>
            <a:ext cx="3658835" cy="3658835"/>
          </a:xfrm>
          <a:prstGeom prst="rect">
            <a:avLst/>
          </a:prstGeom>
        </p:spPr>
      </p:pic>
      <p:sp>
        <p:nvSpPr>
          <p:cNvPr id="4" name="Oval 3"/>
          <p:cNvSpPr/>
          <p:nvPr/>
        </p:nvSpPr>
        <p:spPr>
          <a:xfrm>
            <a:off x="2529509" y="1386509"/>
            <a:ext cx="4084983" cy="4084983"/>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ctrTitle"/>
          </p:nvPr>
        </p:nvSpPr>
        <p:spPr>
          <a:xfrm>
            <a:off x="685800" y="3062792"/>
            <a:ext cx="7772400" cy="732416"/>
          </a:xfrm>
        </p:spPr>
        <p:txBody>
          <a:bodyPr/>
          <a:lstStyle/>
          <a:p>
            <a:r>
              <a:rPr lang="en-US" sz="6000" b="1" dirty="0">
                <a:ln>
                  <a:solidFill>
                    <a:schemeClr val="bg1"/>
                  </a:solidFill>
                </a:ln>
              </a:rPr>
              <a:t>Questions?</a:t>
            </a:r>
          </a:p>
        </p:txBody>
      </p:sp>
      <p:sp>
        <p:nvSpPr>
          <p:cNvPr id="8" name="TextBox 7"/>
          <p:cNvSpPr txBox="1"/>
          <p:nvPr/>
        </p:nvSpPr>
        <p:spPr>
          <a:xfrm>
            <a:off x="8748876" y="6488668"/>
            <a:ext cx="418704" cy="369332"/>
          </a:xfrm>
          <a:prstGeom prst="rect">
            <a:avLst/>
          </a:prstGeom>
          <a:noFill/>
        </p:spPr>
        <p:txBody>
          <a:bodyPr wrap="none" rtlCol="0">
            <a:spAutoFit/>
          </a:bodyPr>
          <a:lstStyle/>
          <a:p>
            <a:r>
              <a:rPr lang="en-US" dirty="0" smtClean="0"/>
              <a:t>15</a:t>
            </a:r>
            <a:endParaRPr lang="en-US" dirty="0"/>
          </a:p>
        </p:txBody>
      </p:sp>
      <p:sp>
        <p:nvSpPr>
          <p:cNvPr id="2" name="TextBox 1"/>
          <p:cNvSpPr txBox="1"/>
          <p:nvPr/>
        </p:nvSpPr>
        <p:spPr>
          <a:xfrm>
            <a:off x="177922" y="4349293"/>
            <a:ext cx="3089372" cy="2308324"/>
          </a:xfrm>
          <a:prstGeom prst="rect">
            <a:avLst/>
          </a:prstGeom>
          <a:noFill/>
        </p:spPr>
        <p:txBody>
          <a:bodyPr wrap="none" rtlCol="0">
            <a:spAutoFit/>
          </a:bodyPr>
          <a:lstStyle/>
          <a:p>
            <a:r>
              <a:rPr lang="en-US" dirty="0"/>
              <a:t>Mr. Craig Chandler</a:t>
            </a:r>
          </a:p>
          <a:p>
            <a:r>
              <a:rPr lang="en-US" dirty="0">
                <a:hlinkClick r:id="rId4"/>
              </a:rPr>
              <a:t>Craig.a.chandler4.civ@mail.mil</a:t>
            </a:r>
            <a:endParaRPr lang="en-US" dirty="0"/>
          </a:p>
          <a:p>
            <a:r>
              <a:rPr lang="en-US" dirty="0" smtClean="0"/>
              <a:t>913.684.7478</a:t>
            </a:r>
          </a:p>
          <a:p>
            <a:endParaRPr lang="en-US" dirty="0" smtClean="0"/>
          </a:p>
          <a:p>
            <a:r>
              <a:rPr lang="en-US" dirty="0" smtClean="0"/>
              <a:t>MAJ Austin Wilson</a:t>
            </a:r>
          </a:p>
          <a:p>
            <a:r>
              <a:rPr lang="en-US" dirty="0" smtClean="0">
                <a:hlinkClick r:id="rId5"/>
              </a:rPr>
              <a:t>Austin.l.wilson.mil@mail.mil</a:t>
            </a:r>
            <a:endParaRPr lang="en-US" dirty="0" smtClean="0"/>
          </a:p>
          <a:p>
            <a:r>
              <a:rPr lang="en-US" dirty="0" smtClean="0"/>
              <a:t>913.684.4123</a:t>
            </a:r>
          </a:p>
          <a:p>
            <a:endParaRPr lang="en-US" dirty="0"/>
          </a:p>
        </p:txBody>
      </p:sp>
      <p:sp>
        <p:nvSpPr>
          <p:cNvPr id="3" name="TextBox 2"/>
          <p:cNvSpPr txBox="1"/>
          <p:nvPr/>
        </p:nvSpPr>
        <p:spPr>
          <a:xfrm>
            <a:off x="5756529" y="4723766"/>
            <a:ext cx="3347198" cy="2031325"/>
          </a:xfrm>
          <a:prstGeom prst="rect">
            <a:avLst/>
          </a:prstGeom>
          <a:noFill/>
        </p:spPr>
        <p:txBody>
          <a:bodyPr wrap="none" rtlCol="0">
            <a:spAutoFit/>
          </a:bodyPr>
          <a:lstStyle/>
          <a:p>
            <a:r>
              <a:rPr lang="en-US" dirty="0"/>
              <a:t>LTC </a:t>
            </a:r>
            <a:r>
              <a:rPr lang="en-US" dirty="0" smtClean="0"/>
              <a:t>Jason Lester</a:t>
            </a:r>
            <a:endParaRPr lang="en-US" dirty="0"/>
          </a:p>
          <a:p>
            <a:r>
              <a:rPr lang="en-US" dirty="0" smtClean="0">
                <a:hlinkClick r:id="rId6"/>
              </a:rPr>
              <a:t>Jason.e.lester4.mil@mail.mil</a:t>
            </a:r>
            <a:endParaRPr lang="en-US" dirty="0" smtClean="0"/>
          </a:p>
          <a:p>
            <a:r>
              <a:rPr lang="en-US" dirty="0" smtClean="0"/>
              <a:t>913.684.7482</a:t>
            </a:r>
          </a:p>
          <a:p>
            <a:endParaRPr lang="en-US" dirty="0"/>
          </a:p>
          <a:p>
            <a:r>
              <a:rPr lang="en-US" dirty="0"/>
              <a:t>Mr. Kris Miller</a:t>
            </a:r>
          </a:p>
          <a:p>
            <a:r>
              <a:rPr lang="en-US" dirty="0" smtClean="0">
                <a:hlinkClick r:id="rId7"/>
              </a:rPr>
              <a:t>Kristopher.t.miller4.civ@mail.mil</a:t>
            </a:r>
            <a:r>
              <a:rPr lang="en-US" dirty="0" smtClean="0"/>
              <a:t> </a:t>
            </a:r>
          </a:p>
          <a:p>
            <a:r>
              <a:rPr lang="en-US" dirty="0" smtClean="0"/>
              <a:t>913.684.3572</a:t>
            </a:r>
            <a:endParaRPr lang="en-US" dirty="0"/>
          </a:p>
        </p:txBody>
      </p:sp>
      <p:sp>
        <p:nvSpPr>
          <p:cNvPr id="9" name="TextBox 8"/>
          <p:cNvSpPr txBox="1"/>
          <p:nvPr/>
        </p:nvSpPr>
        <p:spPr>
          <a:xfrm>
            <a:off x="5067046" y="38677"/>
            <a:ext cx="2668744" cy="523220"/>
          </a:xfrm>
          <a:prstGeom prst="rect">
            <a:avLst/>
          </a:prstGeom>
          <a:noFill/>
        </p:spPr>
        <p:txBody>
          <a:bodyPr wrap="none" rtlCol="0">
            <a:spAutoFit/>
          </a:bodyPr>
          <a:lstStyle/>
          <a:p>
            <a:r>
              <a:rPr lang="en-US" sz="2800" dirty="0" smtClean="0"/>
              <a:t>Points of Contact</a:t>
            </a:r>
            <a:endParaRPr lang="en-US" sz="2800" dirty="0"/>
          </a:p>
        </p:txBody>
      </p:sp>
    </p:spTree>
    <p:extLst>
      <p:ext uri="{BB962C8B-B14F-4D97-AF65-F5344CB8AC3E}">
        <p14:creationId xmlns:p14="http://schemas.microsoft.com/office/powerpoint/2010/main" val="3378309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498" y="633071"/>
            <a:ext cx="6876502" cy="6200034"/>
          </a:xfrm>
          <a:prstGeom prst="rect">
            <a:avLst/>
          </a:prstGeom>
        </p:spPr>
      </p:pic>
      <p:grpSp>
        <p:nvGrpSpPr>
          <p:cNvPr id="5" name="Group 4"/>
          <p:cNvGrpSpPr/>
          <p:nvPr/>
        </p:nvGrpSpPr>
        <p:grpSpPr>
          <a:xfrm>
            <a:off x="55751" y="714607"/>
            <a:ext cx="2255133" cy="5577840"/>
            <a:chOff x="55751" y="714607"/>
            <a:chExt cx="2255133" cy="5577840"/>
          </a:xfrm>
        </p:grpSpPr>
        <p:sp>
          <p:nvSpPr>
            <p:cNvPr id="6" name="Rectangle 5"/>
            <p:cNvSpPr/>
            <p:nvPr/>
          </p:nvSpPr>
          <p:spPr>
            <a:xfrm>
              <a:off x="55751" y="714607"/>
              <a:ext cx="2255133" cy="5577840"/>
            </a:xfrm>
            <a:prstGeom prst="rect">
              <a:avLst/>
            </a:prstGeom>
            <a:solidFill>
              <a:schemeClr val="bg1">
                <a:lumMod val="85000"/>
              </a:schemeClr>
            </a:soli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7" name="TextBox 6"/>
            <p:cNvSpPr txBox="1"/>
            <p:nvPr/>
          </p:nvSpPr>
          <p:spPr>
            <a:xfrm>
              <a:off x="102262" y="746756"/>
              <a:ext cx="2109994" cy="4606389"/>
            </a:xfrm>
            <a:prstGeom prst="rect">
              <a:avLst/>
            </a:prstGeom>
            <a:noFill/>
          </p:spPr>
          <p:txBody>
            <a:bodyPr wrap="square" rtlCol="0">
              <a:spAutoFit/>
            </a:bodyPr>
            <a:lstStyle/>
            <a:p>
              <a:pPr algn="ctr">
                <a:lnSpc>
                  <a:spcPts val="1400"/>
                </a:lnSpc>
              </a:pPr>
              <a:r>
                <a:rPr lang="en-US" sz="1200" b="1" u="sng" dirty="0" smtClean="0">
                  <a:solidFill>
                    <a:prstClr val="black"/>
                  </a:solidFill>
                </a:rPr>
                <a:t>ArmyU organizations regional accreditations:</a:t>
              </a:r>
            </a:p>
            <a:p>
              <a:pPr algn="ctr">
                <a:lnSpc>
                  <a:spcPts val="1400"/>
                </a:lnSpc>
              </a:pPr>
              <a:endParaRPr lang="en-US" sz="1200" b="1" u="sng" dirty="0">
                <a:solidFill>
                  <a:prstClr val="black"/>
                </a:solidFill>
              </a:endParaRPr>
            </a:p>
            <a:p>
              <a:pPr algn="ctr">
                <a:lnSpc>
                  <a:spcPts val="1400"/>
                </a:lnSpc>
              </a:pPr>
              <a:r>
                <a:rPr lang="en-US" sz="1200" b="1" u="sng" dirty="0" smtClean="0">
                  <a:solidFill>
                    <a:prstClr val="black"/>
                  </a:solidFill>
                </a:rPr>
                <a:t>CGSC </a:t>
              </a:r>
              <a:r>
                <a:rPr lang="en-US" sz="1200" b="1" u="sng" dirty="0">
                  <a:solidFill>
                    <a:prstClr val="black"/>
                  </a:solidFill>
                </a:rPr>
                <a:t>Accreditations</a:t>
              </a:r>
            </a:p>
            <a:p>
              <a:pPr>
                <a:lnSpc>
                  <a:spcPts val="1200"/>
                </a:lnSpc>
                <a:spcBef>
                  <a:spcPts val="200"/>
                </a:spcBef>
                <a:spcAft>
                  <a:spcPts val="200"/>
                </a:spcAft>
              </a:pPr>
              <a:r>
                <a:rPr lang="en-US" sz="1400" dirty="0">
                  <a:effectLst>
                    <a:outerShdw blurRad="38100" dist="38100" dir="2700000" algn="tl">
                      <a:srgbClr val="000000">
                        <a:alpha val="43137"/>
                      </a:srgbClr>
                    </a:outerShdw>
                  </a:effectLst>
                  <a:sym typeface="Wingdings" panose="05000000000000000000" pitchFamily="2" charset="2"/>
                </a:rPr>
                <a:t></a:t>
              </a:r>
              <a:r>
                <a:rPr lang="en-US" sz="1400" dirty="0">
                  <a:solidFill>
                    <a:srgbClr val="4F81BD">
                      <a:lumMod val="60000"/>
                      <a:lumOff val="40000"/>
                    </a:srgbClr>
                  </a:solidFill>
                  <a:sym typeface="Wingdings" panose="05000000000000000000" pitchFamily="2" charset="2"/>
                </a:rPr>
                <a:t> </a:t>
              </a:r>
              <a:r>
                <a:rPr lang="en-US" sz="1000" b="1" i="1" dirty="0">
                  <a:solidFill>
                    <a:prstClr val="black"/>
                  </a:solidFill>
                </a:rPr>
                <a:t>Higher Learning Commission </a:t>
              </a:r>
            </a:p>
            <a:p>
              <a:pPr>
                <a:lnSpc>
                  <a:spcPts val="1000"/>
                </a:lnSpc>
                <a:spcBef>
                  <a:spcPts val="200"/>
                </a:spcBef>
                <a:spcAft>
                  <a:spcPts val="200"/>
                </a:spcAft>
              </a:pPr>
              <a:r>
                <a:rPr lang="en-US" sz="800" dirty="0">
                  <a:solidFill>
                    <a:prstClr val="black"/>
                  </a:solidFill>
                </a:rPr>
                <a:t>(Last: 2016. Next: 2020-2021 Report &amp; Visit) </a:t>
              </a:r>
            </a:p>
            <a:p>
              <a:pPr marL="168275" indent="-168275">
                <a:lnSpc>
                  <a:spcPts val="1000"/>
                </a:lnSpc>
                <a:spcBef>
                  <a:spcPts val="200"/>
                </a:spcBef>
                <a:spcAft>
                  <a:spcPts val="200"/>
                </a:spcAft>
                <a:buFontTx/>
                <a:buAutoNum type="alphaLcParenBoth"/>
              </a:pPr>
              <a:r>
                <a:rPr lang="en-US" sz="900" dirty="0">
                  <a:solidFill>
                    <a:prstClr val="black"/>
                  </a:solidFill>
                </a:rPr>
                <a:t>Master of Military Art and Science </a:t>
              </a:r>
              <a:br>
                <a:rPr lang="en-US" sz="900" dirty="0">
                  <a:solidFill>
                    <a:prstClr val="black"/>
                  </a:solidFill>
                </a:rPr>
              </a:br>
              <a:r>
                <a:rPr lang="en-US" sz="900" dirty="0">
                  <a:solidFill>
                    <a:prstClr val="black"/>
                  </a:solidFill>
                </a:rPr>
                <a:t>Degree and two Certificate Programs</a:t>
              </a:r>
              <a:br>
                <a:rPr lang="en-US" sz="900" dirty="0">
                  <a:solidFill>
                    <a:prstClr val="black"/>
                  </a:solidFill>
                </a:rPr>
              </a:br>
              <a:r>
                <a:rPr lang="en-US" sz="900" dirty="0">
                  <a:solidFill>
                    <a:prstClr val="black"/>
                  </a:solidFill>
                </a:rPr>
                <a:t>for CGSOC delivered by CGSS</a:t>
              </a:r>
            </a:p>
            <a:p>
              <a:pPr marL="168275" indent="-168275">
                <a:lnSpc>
                  <a:spcPts val="1000"/>
                </a:lnSpc>
                <a:spcBef>
                  <a:spcPts val="200"/>
                </a:spcBef>
                <a:spcAft>
                  <a:spcPts val="200"/>
                </a:spcAft>
                <a:buFontTx/>
                <a:buAutoNum type="alphaLcParenBoth"/>
              </a:pPr>
              <a:r>
                <a:rPr lang="en-US" sz="900" dirty="0">
                  <a:solidFill>
                    <a:prstClr val="black"/>
                  </a:solidFill>
                </a:rPr>
                <a:t>M.A. in Military Operations for AMSP </a:t>
              </a:r>
              <a:br>
                <a:rPr lang="en-US" sz="900" dirty="0">
                  <a:solidFill>
                    <a:prstClr val="black"/>
                  </a:solidFill>
                </a:rPr>
              </a:br>
              <a:r>
                <a:rPr lang="en-US" sz="900" dirty="0">
                  <a:solidFill>
                    <a:prstClr val="black"/>
                  </a:solidFill>
                </a:rPr>
                <a:t>and an M.A. in Strategic Studies for </a:t>
              </a:r>
              <a:br>
                <a:rPr lang="en-US" sz="900" dirty="0">
                  <a:solidFill>
                    <a:prstClr val="black"/>
                  </a:solidFill>
                </a:rPr>
              </a:br>
              <a:r>
                <a:rPr lang="en-US" sz="900" dirty="0">
                  <a:solidFill>
                    <a:prstClr val="black"/>
                  </a:solidFill>
                </a:rPr>
                <a:t>ASLSP delivered by SAMS</a:t>
              </a:r>
            </a:p>
            <a:p>
              <a:pPr marL="168275" indent="-168275">
                <a:lnSpc>
                  <a:spcPts val="1000"/>
                </a:lnSpc>
                <a:spcBef>
                  <a:spcPts val="200"/>
                </a:spcBef>
                <a:spcAft>
                  <a:spcPts val="200"/>
                </a:spcAft>
                <a:buFontTx/>
                <a:buAutoNum type="alphaLcParenBoth"/>
              </a:pPr>
              <a:r>
                <a:rPr lang="en-US" sz="900" dirty="0">
                  <a:solidFill>
                    <a:prstClr val="black"/>
                  </a:solidFill>
                </a:rPr>
                <a:t>B.A. in Leadership &amp; Workforce </a:t>
              </a:r>
              <a:br>
                <a:rPr lang="en-US" sz="900" dirty="0">
                  <a:solidFill>
                    <a:prstClr val="black"/>
                  </a:solidFill>
                </a:rPr>
              </a:br>
              <a:r>
                <a:rPr lang="en-US" sz="900" dirty="0">
                  <a:solidFill>
                    <a:prstClr val="black"/>
                  </a:solidFill>
                </a:rPr>
                <a:t>Development for resident SMC </a:t>
              </a:r>
              <a:br>
                <a:rPr lang="en-US" sz="900" dirty="0">
                  <a:solidFill>
                    <a:prstClr val="black"/>
                  </a:solidFill>
                </a:rPr>
              </a:br>
              <a:r>
                <a:rPr lang="en-US" sz="900" dirty="0">
                  <a:solidFill>
                    <a:prstClr val="black"/>
                  </a:solidFill>
                </a:rPr>
                <a:t>at </a:t>
              </a:r>
              <a:r>
                <a:rPr lang="en-US" sz="900" dirty="0" smtClean="0">
                  <a:solidFill>
                    <a:prstClr val="black"/>
                  </a:solidFill>
                </a:rPr>
                <a:t>USASMA </a:t>
              </a:r>
              <a:r>
                <a:rPr lang="en-US" sz="900" i="1" dirty="0">
                  <a:solidFill>
                    <a:prstClr val="black"/>
                  </a:solidFill>
                </a:rPr>
                <a:t>(</a:t>
              </a:r>
              <a:r>
                <a:rPr lang="en-US" sz="900" i="1" dirty="0" smtClean="0">
                  <a:solidFill>
                    <a:prstClr val="black"/>
                  </a:solidFill>
                </a:rPr>
                <a:t>2019)</a:t>
              </a:r>
              <a:endParaRPr lang="en-US" sz="900" i="1" dirty="0">
                <a:solidFill>
                  <a:prstClr val="black"/>
                </a:solidFill>
              </a:endParaRPr>
            </a:p>
            <a:p>
              <a:pPr>
                <a:lnSpc>
                  <a:spcPts val="1200"/>
                </a:lnSpc>
                <a:spcBef>
                  <a:spcPts val="300"/>
                </a:spcBef>
                <a:spcAft>
                  <a:spcPts val="300"/>
                </a:spcAft>
                <a:tabLst>
                  <a:tab pos="168275" algn="l"/>
                </a:tabLst>
              </a:pPr>
              <a:r>
                <a:rPr lang="en-US" sz="1400" dirty="0">
                  <a:effectLst>
                    <a:outerShdw blurRad="38100" dist="38100" dir="2700000" algn="tl">
                      <a:srgbClr val="000000">
                        <a:alpha val="43137"/>
                      </a:srgbClr>
                    </a:outerShdw>
                  </a:effectLst>
                  <a:sym typeface="Wingdings" panose="05000000000000000000" pitchFamily="2" charset="2"/>
                </a:rPr>
                <a:t></a:t>
              </a:r>
              <a:r>
                <a:rPr lang="en-US" sz="1000" dirty="0">
                  <a:solidFill>
                    <a:srgbClr val="4F81BD">
                      <a:lumMod val="60000"/>
                      <a:lumOff val="40000"/>
                    </a:srgbClr>
                  </a:solidFill>
                  <a:sym typeface="Wingdings" panose="05000000000000000000" pitchFamily="2" charset="2"/>
                </a:rPr>
                <a:t> </a:t>
              </a:r>
              <a:r>
                <a:rPr lang="en-US" sz="1000" b="1" i="1" dirty="0">
                  <a:solidFill>
                    <a:prstClr val="black"/>
                  </a:solidFill>
                </a:rPr>
                <a:t>Joint Professional Military 	Education (JPME) Accreditation </a:t>
              </a:r>
              <a:br>
                <a:rPr lang="en-US" sz="1000" b="1" i="1" dirty="0">
                  <a:solidFill>
                    <a:prstClr val="black"/>
                  </a:solidFill>
                </a:rPr>
              </a:br>
              <a:r>
                <a:rPr lang="en-US" sz="1000" b="1" i="1" dirty="0">
                  <a:solidFill>
                    <a:prstClr val="black"/>
                  </a:solidFill>
                </a:rPr>
                <a:t>	from Joint Staff</a:t>
              </a:r>
            </a:p>
            <a:p>
              <a:pPr>
                <a:lnSpc>
                  <a:spcPts val="1200"/>
                </a:lnSpc>
                <a:spcBef>
                  <a:spcPts val="200"/>
                </a:spcBef>
                <a:spcAft>
                  <a:spcPts val="200"/>
                </a:spcAft>
              </a:pPr>
              <a:r>
                <a:rPr lang="en-US" sz="1400" dirty="0" smtClean="0">
                  <a:effectLst>
                    <a:outerShdw blurRad="38100" dist="38100" dir="2700000" algn="tl">
                      <a:srgbClr val="000000">
                        <a:alpha val="43137"/>
                      </a:srgbClr>
                    </a:outerShdw>
                  </a:effectLst>
                  <a:sym typeface="Wingdings" panose="05000000000000000000" pitchFamily="2" charset="2"/>
                </a:rPr>
                <a:t></a:t>
              </a:r>
              <a:r>
                <a:rPr lang="en-US" sz="1400" dirty="0" smtClean="0">
                  <a:solidFill>
                    <a:srgbClr val="4F81BD">
                      <a:lumMod val="60000"/>
                      <a:lumOff val="40000"/>
                    </a:srgbClr>
                  </a:solidFill>
                  <a:sym typeface="Wingdings" panose="05000000000000000000" pitchFamily="2" charset="2"/>
                </a:rPr>
                <a:t> </a:t>
              </a:r>
              <a:r>
                <a:rPr lang="en-US" sz="900" b="1" i="1" dirty="0" smtClean="0">
                  <a:solidFill>
                    <a:prstClr val="black"/>
                  </a:solidFill>
                </a:rPr>
                <a:t>TRADOC Accreditation</a:t>
              </a:r>
              <a:endParaRPr lang="en-US" sz="900" b="1" dirty="0" smtClean="0">
                <a:solidFill>
                  <a:prstClr val="black"/>
                </a:solidFill>
              </a:endParaRPr>
            </a:p>
            <a:p>
              <a:pPr>
                <a:lnSpc>
                  <a:spcPts val="1200"/>
                </a:lnSpc>
                <a:spcBef>
                  <a:spcPts val="200"/>
                </a:spcBef>
                <a:spcAft>
                  <a:spcPts val="200"/>
                </a:spcAft>
              </a:pPr>
              <a:endParaRPr lang="en-US" sz="900" b="1" dirty="0" smtClean="0">
                <a:solidFill>
                  <a:prstClr val="black"/>
                </a:solidFill>
              </a:endParaRPr>
            </a:p>
            <a:p>
              <a:pPr>
                <a:lnSpc>
                  <a:spcPts val="1200"/>
                </a:lnSpc>
                <a:spcBef>
                  <a:spcPts val="200"/>
                </a:spcBef>
                <a:spcAft>
                  <a:spcPts val="200"/>
                </a:spcAft>
              </a:pPr>
              <a:r>
                <a:rPr lang="en-US" sz="900" b="1" dirty="0" smtClean="0">
                  <a:solidFill>
                    <a:prstClr val="black"/>
                  </a:solidFill>
                </a:rPr>
                <a:t>Most Army Proponent Schools have other accreditations.</a:t>
              </a:r>
            </a:p>
            <a:p>
              <a:pPr>
                <a:lnSpc>
                  <a:spcPts val="1200"/>
                </a:lnSpc>
                <a:spcBef>
                  <a:spcPts val="200"/>
                </a:spcBef>
                <a:spcAft>
                  <a:spcPts val="200"/>
                </a:spcAft>
              </a:pPr>
              <a:r>
                <a:rPr lang="en-US" sz="900" b="1" dirty="0" smtClean="0">
                  <a:solidFill>
                    <a:prstClr val="black"/>
                  </a:solidFill>
                </a:rPr>
                <a:t>Example: the Military Police School is accredited by the Federal Law Enforcement Training Accreditation (FLETA) and the American Correctional Association (ACA)</a:t>
              </a:r>
              <a:endParaRPr lang="en-US" b="1" i="1" dirty="0">
                <a:solidFill>
                  <a:prstClr val="black"/>
                </a:solidFill>
              </a:endParaRPr>
            </a:p>
          </p:txBody>
        </p:sp>
        <p:grpSp>
          <p:nvGrpSpPr>
            <p:cNvPr id="8" name="Group 7"/>
            <p:cNvGrpSpPr/>
            <p:nvPr/>
          </p:nvGrpSpPr>
          <p:grpSpPr>
            <a:xfrm>
              <a:off x="226506" y="5365150"/>
              <a:ext cx="1899380" cy="909389"/>
              <a:chOff x="226506" y="5365148"/>
              <a:chExt cx="1899380" cy="909389"/>
            </a:xfrm>
          </p:grpSpPr>
          <p:sp>
            <p:nvSpPr>
              <p:cNvPr id="9" name="Rectangle 8"/>
              <p:cNvSpPr/>
              <p:nvPr/>
            </p:nvSpPr>
            <p:spPr>
              <a:xfrm>
                <a:off x="226506" y="5365148"/>
                <a:ext cx="1899380" cy="83616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275047" y="5401669"/>
                <a:ext cx="1747594" cy="872868"/>
              </a:xfrm>
              <a:prstGeom prst="rect">
                <a:avLst/>
              </a:prstGeom>
              <a:noFill/>
            </p:spPr>
            <p:txBody>
              <a:bodyPr wrap="none" rtlCol="0">
                <a:spAutoFit/>
              </a:bodyPr>
              <a:lstStyle/>
              <a:p>
                <a:pPr marL="457200">
                  <a:lnSpc>
                    <a:spcPts val="500"/>
                  </a:lnSpc>
                </a:pPr>
                <a:r>
                  <a:rPr lang="en-US" sz="1000" b="1" dirty="0">
                    <a:solidFill>
                      <a:prstClr val="black"/>
                    </a:solidFill>
                  </a:rPr>
                  <a:t>LEGEND</a:t>
                </a:r>
              </a:p>
              <a:p>
                <a:pPr marL="457200">
                  <a:lnSpc>
                    <a:spcPts val="500"/>
                  </a:lnSpc>
                </a:pPr>
                <a:endParaRPr lang="en-US" sz="1000" b="1" dirty="0">
                  <a:solidFill>
                    <a:prstClr val="black"/>
                  </a:solidFill>
                </a:endParaRPr>
              </a:p>
              <a:p>
                <a:pPr marL="457200">
                  <a:lnSpc>
                    <a:spcPts val="500"/>
                  </a:lnSpc>
                </a:pPr>
                <a:r>
                  <a:rPr lang="en-US" sz="800" dirty="0">
                    <a:solidFill>
                      <a:prstClr val="black"/>
                    </a:solidFill>
                  </a:rPr>
                  <a:t>Command</a:t>
                </a:r>
              </a:p>
              <a:p>
                <a:pPr marL="457200">
                  <a:lnSpc>
                    <a:spcPts val="500"/>
                  </a:lnSpc>
                </a:pPr>
                <a:endParaRPr lang="en-US" sz="800" dirty="0">
                  <a:solidFill>
                    <a:prstClr val="black"/>
                  </a:solidFill>
                </a:endParaRPr>
              </a:p>
              <a:p>
                <a:pPr marL="457200">
                  <a:lnSpc>
                    <a:spcPts val="500"/>
                  </a:lnSpc>
                </a:pPr>
                <a:r>
                  <a:rPr lang="en-US" sz="800" dirty="0">
                    <a:solidFill>
                      <a:prstClr val="black"/>
                    </a:solidFill>
                  </a:rPr>
                  <a:t>Coordination</a:t>
                </a:r>
              </a:p>
              <a:p>
                <a:pPr marL="457200">
                  <a:lnSpc>
                    <a:spcPts val="500"/>
                  </a:lnSpc>
                </a:pPr>
                <a:endParaRPr lang="en-US" sz="800" dirty="0">
                  <a:solidFill>
                    <a:prstClr val="black"/>
                  </a:solidFill>
                </a:endParaRPr>
              </a:p>
              <a:p>
                <a:pPr marL="457200">
                  <a:lnSpc>
                    <a:spcPts val="500"/>
                  </a:lnSpc>
                </a:pPr>
                <a:r>
                  <a:rPr lang="en-US" sz="800" dirty="0">
                    <a:solidFill>
                      <a:prstClr val="black"/>
                    </a:solidFill>
                  </a:rPr>
                  <a:t>TRADOC Policy Oversight</a:t>
                </a:r>
              </a:p>
              <a:p>
                <a:pPr marL="457200">
                  <a:lnSpc>
                    <a:spcPts val="500"/>
                  </a:lnSpc>
                </a:pPr>
                <a:endParaRPr lang="en-US" sz="800" dirty="0">
                  <a:solidFill>
                    <a:prstClr val="black"/>
                  </a:solidFill>
                </a:endParaRPr>
              </a:p>
              <a:p>
                <a:pPr marL="457200">
                  <a:lnSpc>
                    <a:spcPts val="500"/>
                  </a:lnSpc>
                </a:pPr>
                <a:r>
                  <a:rPr lang="en-US" sz="800" dirty="0">
                    <a:solidFill>
                      <a:prstClr val="black"/>
                    </a:solidFill>
                  </a:rPr>
                  <a:t>Partnership</a:t>
                </a:r>
              </a:p>
              <a:p>
                <a:pPr marL="457200">
                  <a:lnSpc>
                    <a:spcPts val="500"/>
                  </a:lnSpc>
                </a:pPr>
                <a:endParaRPr lang="en-US" sz="800" dirty="0">
                  <a:solidFill>
                    <a:prstClr val="black"/>
                  </a:solidFill>
                </a:endParaRPr>
              </a:p>
              <a:p>
                <a:pPr marL="457200">
                  <a:lnSpc>
                    <a:spcPts val="500"/>
                  </a:lnSpc>
                </a:pPr>
                <a:r>
                  <a:rPr lang="en-US" sz="800" dirty="0">
                    <a:solidFill>
                      <a:prstClr val="black"/>
                    </a:solidFill>
                  </a:rPr>
                  <a:t>Army University Affiliation</a:t>
                </a:r>
              </a:p>
              <a:p>
                <a:pPr>
                  <a:lnSpc>
                    <a:spcPts val="500"/>
                  </a:lnSpc>
                </a:pPr>
                <a:endParaRPr lang="en-US" sz="800" dirty="0">
                  <a:solidFill>
                    <a:prstClr val="black"/>
                  </a:solidFill>
                </a:endParaRPr>
              </a:p>
            </p:txBody>
          </p:sp>
          <p:sp>
            <p:nvSpPr>
              <p:cNvPr id="11" name="Rectangle 10"/>
              <p:cNvSpPr/>
              <p:nvPr/>
            </p:nvSpPr>
            <p:spPr>
              <a:xfrm>
                <a:off x="279948" y="5778786"/>
                <a:ext cx="457200" cy="109728"/>
              </a:xfrm>
              <a:prstGeom prst="rect">
                <a:avLst/>
              </a:prstGeom>
              <a:solidFill>
                <a:srgbClr val="C2CFA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279948" y="5915683"/>
                <a:ext cx="457200" cy="109728"/>
              </a:xfrm>
              <a:prstGeom prst="rect">
                <a:avLst/>
              </a:prstGeom>
              <a:solidFill>
                <a:srgbClr val="839F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279948" y="6050624"/>
                <a:ext cx="457200" cy="109728"/>
              </a:xfrm>
              <a:prstGeom prst="rect">
                <a:avLst/>
              </a:prstGeom>
              <a:solidFill>
                <a:srgbClr val="A899B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Line 92"/>
              <p:cNvSpPr>
                <a:spLocks noChangeShapeType="1"/>
              </p:cNvSpPr>
              <p:nvPr/>
            </p:nvSpPr>
            <p:spPr bwMode="auto">
              <a:xfrm>
                <a:off x="279948" y="5604299"/>
                <a:ext cx="457200" cy="0"/>
              </a:xfrm>
              <a:prstGeom prst="line">
                <a:avLst/>
              </a:prstGeom>
              <a:noFill/>
              <a:ln w="14288" cap="rnd">
                <a:solidFill>
                  <a:srgbClr val="6D6E7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cxnSp>
            <p:nvCxnSpPr>
              <p:cNvPr id="15" name="Straight Connector 14"/>
              <p:cNvCxnSpPr/>
              <p:nvPr/>
            </p:nvCxnSpPr>
            <p:spPr>
              <a:xfrm flipH="1">
                <a:off x="275047" y="5714379"/>
                <a:ext cx="457200" cy="0"/>
              </a:xfrm>
              <a:prstGeom prst="line">
                <a:avLst/>
              </a:prstGeom>
              <a:ln w="1905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6" name="TextBox 15"/>
          <p:cNvSpPr txBox="1"/>
          <p:nvPr/>
        </p:nvSpPr>
        <p:spPr>
          <a:xfrm>
            <a:off x="2555741" y="3503527"/>
            <a:ext cx="800219"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17" name="TextBox 16"/>
          <p:cNvSpPr txBox="1"/>
          <p:nvPr/>
        </p:nvSpPr>
        <p:spPr>
          <a:xfrm>
            <a:off x="2279303" y="5234969"/>
            <a:ext cx="389850"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18" name="TextBox 17"/>
          <p:cNvSpPr txBox="1"/>
          <p:nvPr/>
        </p:nvSpPr>
        <p:spPr>
          <a:xfrm>
            <a:off x="2863930" y="4978796"/>
            <a:ext cx="393056" cy="246221"/>
          </a:xfrm>
          <a:prstGeom prst="rect">
            <a:avLst/>
          </a:prstGeom>
          <a:noFill/>
        </p:spPr>
        <p:txBody>
          <a:bodyPr wrap="none" rtlCol="0">
            <a:spAutoFit/>
          </a:bodyPr>
          <a:lstStyle/>
          <a:p>
            <a:r>
              <a:rPr lang="en-US" sz="1000" b="1" dirty="0">
                <a:effectLst>
                  <a:outerShdw blurRad="38100" dist="38100" dir="2700000" algn="tl">
                    <a:srgbClr val="000000">
                      <a:alpha val="43137"/>
                    </a:srgbClr>
                  </a:outerShdw>
                </a:effectLst>
              </a:rPr>
              <a:t>1</a:t>
            </a:r>
            <a:r>
              <a:rPr lang="en-US" sz="1000" b="1" dirty="0" smtClean="0">
                <a:effectLst>
                  <a:outerShdw blurRad="38100" dist="38100" dir="2700000" algn="tl">
                    <a:srgbClr val="000000">
                      <a:alpha val="43137"/>
                    </a:srgbClr>
                  </a:outerShdw>
                </a:effectLst>
              </a:rPr>
              <a:t>(a</a:t>
            </a:r>
            <a:r>
              <a:rPr lang="en-US" sz="1000" b="1" dirty="0">
                <a:effectLst>
                  <a:outerShdw blurRad="38100" dist="38100" dir="2700000" algn="tl">
                    <a:srgbClr val="000000">
                      <a:alpha val="43137"/>
                    </a:srgbClr>
                  </a:outerShdw>
                </a:effectLst>
              </a:rPr>
              <a:t>)</a:t>
            </a:r>
          </a:p>
        </p:txBody>
      </p:sp>
      <p:sp>
        <p:nvSpPr>
          <p:cNvPr id="19" name="TextBox 18"/>
          <p:cNvSpPr txBox="1"/>
          <p:nvPr/>
        </p:nvSpPr>
        <p:spPr>
          <a:xfrm>
            <a:off x="3398143" y="5000062"/>
            <a:ext cx="399468" cy="246221"/>
          </a:xfrm>
          <a:prstGeom prst="rect">
            <a:avLst/>
          </a:prstGeom>
          <a:noFill/>
        </p:spPr>
        <p:txBody>
          <a:bodyPr wrap="none" rtlCol="0">
            <a:spAutoFit/>
          </a:bodyPr>
          <a:lstStyle/>
          <a:p>
            <a:r>
              <a:rPr lang="en-US" sz="1000" b="1" dirty="0">
                <a:effectLst>
                  <a:outerShdw blurRad="38100" dist="38100" dir="2700000" algn="tl">
                    <a:srgbClr val="000000">
                      <a:alpha val="43137"/>
                    </a:srgbClr>
                  </a:outerShdw>
                </a:effectLst>
              </a:rPr>
              <a:t>1</a:t>
            </a:r>
            <a:r>
              <a:rPr lang="en-US" sz="1000" b="1" dirty="0" smtClean="0">
                <a:effectLst>
                  <a:outerShdw blurRad="38100" dist="38100" dir="2700000" algn="tl">
                    <a:srgbClr val="000000">
                      <a:alpha val="43137"/>
                    </a:srgbClr>
                  </a:outerShdw>
                </a:effectLst>
              </a:rPr>
              <a:t>(b</a:t>
            </a:r>
            <a:r>
              <a:rPr lang="en-US" sz="1000" b="1" dirty="0">
                <a:effectLst>
                  <a:outerShdw blurRad="38100" dist="38100" dir="2700000" algn="tl">
                    <a:srgbClr val="000000">
                      <a:alpha val="43137"/>
                    </a:srgbClr>
                  </a:outerShdw>
                </a:effectLst>
              </a:rPr>
              <a:t>)</a:t>
            </a:r>
          </a:p>
        </p:txBody>
      </p:sp>
      <p:sp>
        <p:nvSpPr>
          <p:cNvPr id="21" name="TextBox 20"/>
          <p:cNvSpPr txBox="1"/>
          <p:nvPr/>
        </p:nvSpPr>
        <p:spPr>
          <a:xfrm>
            <a:off x="4219251" y="4978115"/>
            <a:ext cx="412292" cy="246221"/>
          </a:xfrm>
          <a:prstGeom prst="rect">
            <a:avLst/>
          </a:prstGeom>
          <a:noFill/>
        </p:spPr>
        <p:txBody>
          <a:bodyPr wrap="none" rtlCol="0">
            <a:spAutoFit/>
          </a:bodyPr>
          <a:lstStyle/>
          <a:p>
            <a:r>
              <a:rPr lang="en-US" sz="1000" b="1" dirty="0" smtClean="0">
                <a:effectLst>
                  <a:outerShdw blurRad="38100" dist="38100" dir="2700000" algn="tl">
                    <a:srgbClr val="000000">
                      <a:alpha val="43137"/>
                    </a:srgbClr>
                  </a:outerShdw>
                </a:effectLst>
              </a:rPr>
              <a:t>1(c) </a:t>
            </a:r>
            <a:endParaRPr lang="en-US" sz="1000" b="1" dirty="0">
              <a:effectLst>
                <a:outerShdw blurRad="38100" dist="38100" dir="2700000" algn="tl">
                  <a:srgbClr val="000000">
                    <a:alpha val="43137"/>
                  </a:srgbClr>
                </a:outerShdw>
              </a:effectLst>
            </a:endParaRPr>
          </a:p>
        </p:txBody>
      </p:sp>
      <p:grpSp>
        <p:nvGrpSpPr>
          <p:cNvPr id="22" name="Group 21"/>
          <p:cNvGrpSpPr/>
          <p:nvPr/>
        </p:nvGrpSpPr>
        <p:grpSpPr>
          <a:xfrm>
            <a:off x="7658870" y="2382530"/>
            <a:ext cx="1018320" cy="369332"/>
            <a:chOff x="7412535" y="3913619"/>
            <a:chExt cx="1018320" cy="369332"/>
          </a:xfrm>
        </p:grpSpPr>
        <p:sp>
          <p:nvSpPr>
            <p:cNvPr id="23" name="Rounded Rectangle 22"/>
            <p:cNvSpPr/>
            <p:nvPr/>
          </p:nvSpPr>
          <p:spPr>
            <a:xfrm>
              <a:off x="7451483" y="3953474"/>
              <a:ext cx="924431" cy="290591"/>
            </a:xfrm>
            <a:prstGeom prst="roundRect">
              <a:avLst>
                <a:gd name="adj" fmla="val 14252"/>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7412535" y="3913619"/>
              <a:ext cx="1018320" cy="369332"/>
            </a:xfrm>
            <a:prstGeom prst="rect">
              <a:avLst/>
            </a:prstGeom>
          </p:spPr>
          <p:txBody>
            <a:bodyPr wrap="square">
              <a:spAutoFit/>
            </a:bodyPr>
            <a:lstStyle/>
            <a:p>
              <a:pPr algn="ctr"/>
              <a:r>
                <a:rPr lang="en-US" sz="600" i="1" dirty="0">
                  <a:solidFill>
                    <a:prstClr val="black"/>
                  </a:solidFill>
                </a:rPr>
                <a:t>Regionally accredited by Middle States to offer a master’s degree</a:t>
              </a:r>
              <a:endParaRPr lang="en-US" sz="1400" dirty="0">
                <a:solidFill>
                  <a:prstClr val="black"/>
                </a:solidFill>
              </a:endParaRPr>
            </a:p>
          </p:txBody>
        </p:sp>
      </p:grpSp>
      <p:grpSp>
        <p:nvGrpSpPr>
          <p:cNvPr id="25" name="Group 24"/>
          <p:cNvGrpSpPr/>
          <p:nvPr/>
        </p:nvGrpSpPr>
        <p:grpSpPr>
          <a:xfrm>
            <a:off x="8240229" y="6170987"/>
            <a:ext cx="884582" cy="625627"/>
            <a:chOff x="7412535" y="3913619"/>
            <a:chExt cx="1018320" cy="461665"/>
          </a:xfrm>
          <a:solidFill>
            <a:schemeClr val="bg1"/>
          </a:solidFill>
        </p:grpSpPr>
        <p:sp>
          <p:nvSpPr>
            <p:cNvPr id="26" name="Rounded Rectangle 25"/>
            <p:cNvSpPr/>
            <p:nvPr/>
          </p:nvSpPr>
          <p:spPr>
            <a:xfrm>
              <a:off x="7451483" y="3953474"/>
              <a:ext cx="924431" cy="390807"/>
            </a:xfrm>
            <a:prstGeom prst="roundRect">
              <a:avLst>
                <a:gd name="adj" fmla="val 14252"/>
              </a:avLst>
            </a:prstGeom>
            <a:grp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7412535" y="3913619"/>
              <a:ext cx="1018320" cy="461665"/>
            </a:xfrm>
            <a:prstGeom prst="rect">
              <a:avLst/>
            </a:prstGeom>
            <a:grpFill/>
            <a:ln>
              <a:solidFill>
                <a:schemeClr val="tx1"/>
              </a:solidFill>
              <a:prstDash val="dash"/>
            </a:ln>
          </p:spPr>
          <p:txBody>
            <a:bodyPr wrap="square">
              <a:spAutoFit/>
            </a:bodyPr>
            <a:lstStyle/>
            <a:p>
              <a:pPr algn="ctr"/>
              <a:r>
                <a:rPr lang="en-US" sz="600" i="1" dirty="0">
                  <a:solidFill>
                    <a:prstClr val="black"/>
                  </a:solidFill>
                </a:rPr>
                <a:t>Regionally accredited by </a:t>
              </a:r>
              <a:r>
                <a:rPr lang="en-US" sz="600" i="1" dirty="0" smtClean="0">
                  <a:solidFill>
                    <a:prstClr val="black"/>
                  </a:solidFill>
                </a:rPr>
                <a:t>Accrediting Commission for Community &amp; Jr Colleges, WASC</a:t>
              </a:r>
              <a:endParaRPr lang="en-US" sz="1400" dirty="0">
                <a:solidFill>
                  <a:prstClr val="black"/>
                </a:solidFill>
              </a:endParaRPr>
            </a:p>
          </p:txBody>
        </p:sp>
      </p:grpSp>
      <p:sp>
        <p:nvSpPr>
          <p:cNvPr id="28" name="TextBox 27"/>
          <p:cNvSpPr txBox="1"/>
          <p:nvPr/>
        </p:nvSpPr>
        <p:spPr>
          <a:xfrm>
            <a:off x="4390161" y="4333755"/>
            <a:ext cx="393056" cy="246221"/>
          </a:xfrm>
          <a:prstGeom prst="rect">
            <a:avLst/>
          </a:prstGeom>
          <a:noFill/>
        </p:spPr>
        <p:txBody>
          <a:bodyPr wrap="none" rtlCol="0">
            <a:spAutoFit/>
          </a:bodyPr>
          <a:lstStyle/>
          <a:p>
            <a:r>
              <a:rPr lang="en-US" sz="1000" b="1" dirty="0">
                <a:effectLst>
                  <a:outerShdw blurRad="38100" dist="38100" dir="2700000" algn="tl">
                    <a:srgbClr val="000000">
                      <a:alpha val="43137"/>
                    </a:srgbClr>
                  </a:outerShdw>
                </a:effectLst>
              </a:rPr>
              <a:t>1</a:t>
            </a:r>
            <a:r>
              <a:rPr lang="en-US" sz="1000" b="1" dirty="0" smtClean="0">
                <a:effectLst>
                  <a:outerShdw blurRad="38100" dist="38100" dir="2700000" algn="tl">
                    <a:srgbClr val="000000">
                      <a:alpha val="43137"/>
                    </a:srgbClr>
                  </a:outerShdw>
                </a:effectLst>
              </a:rPr>
              <a:t>(a</a:t>
            </a:r>
            <a:r>
              <a:rPr lang="en-US" sz="1000" b="1" dirty="0">
                <a:effectLst>
                  <a:outerShdw blurRad="38100" dist="38100" dir="2700000" algn="tl">
                    <a:srgbClr val="000000">
                      <a:alpha val="43137"/>
                    </a:srgbClr>
                  </a:outerShdw>
                </a:effectLst>
              </a:rPr>
              <a:t>)</a:t>
            </a:r>
          </a:p>
        </p:txBody>
      </p:sp>
      <p:sp>
        <p:nvSpPr>
          <p:cNvPr id="29" name="TextBox 28"/>
          <p:cNvSpPr txBox="1"/>
          <p:nvPr/>
        </p:nvSpPr>
        <p:spPr>
          <a:xfrm>
            <a:off x="4578293" y="83765"/>
            <a:ext cx="4561242" cy="461665"/>
          </a:xfrm>
          <a:prstGeom prst="rect">
            <a:avLst/>
          </a:prstGeom>
          <a:noFill/>
        </p:spPr>
        <p:txBody>
          <a:bodyPr wrap="square" rtlCol="0">
            <a:spAutoFit/>
          </a:bodyPr>
          <a:lstStyle>
            <a:defPPr>
              <a:defRPr lang="en-US"/>
            </a:defPPr>
            <a:lvl1pPr algn="ctr" defTabSz="913993">
              <a:defRPr sz="2200" b="1">
                <a:solidFill>
                  <a:srgbClr val="FFC000"/>
                </a:solidFill>
                <a:latin typeface="Arial" pitchFamily="34" charset="0"/>
                <a:cs typeface="Arial" pitchFamily="34" charset="0"/>
              </a:defRPr>
            </a:lvl1pPr>
          </a:lstStyle>
          <a:p>
            <a:pPr defTabSz="914400">
              <a:spcBef>
                <a:spcPct val="0"/>
              </a:spcBef>
            </a:pPr>
            <a:r>
              <a:rPr lang="en-US" sz="2400" i="1" dirty="0" smtClean="0">
                <a:solidFill>
                  <a:prstClr val="black"/>
                </a:solidFill>
                <a:effectLst>
                  <a:outerShdw blurRad="38100" dist="38100" dir="2700000" algn="tl">
                    <a:srgbClr val="000000">
                      <a:alpha val="43137"/>
                    </a:srgbClr>
                  </a:outerShdw>
                </a:effectLst>
                <a:latin typeface="Calibri" panose="020F0502020204030204"/>
              </a:rPr>
              <a:t>The ArmyU </a:t>
            </a:r>
            <a:r>
              <a:rPr lang="en-US" sz="2400" i="1" dirty="0">
                <a:solidFill>
                  <a:prstClr val="black"/>
                </a:solidFill>
                <a:effectLst>
                  <a:outerShdw blurRad="38100" dist="38100" dir="2700000" algn="tl">
                    <a:srgbClr val="000000">
                      <a:alpha val="43137"/>
                    </a:srgbClr>
                  </a:outerShdw>
                </a:effectLst>
                <a:latin typeface="Calibri" panose="020F0502020204030204"/>
              </a:rPr>
              <a:t>System</a:t>
            </a:r>
          </a:p>
        </p:txBody>
      </p:sp>
    </p:spTree>
    <p:extLst>
      <p:ext uri="{BB962C8B-B14F-4D97-AF65-F5344CB8AC3E}">
        <p14:creationId xmlns:p14="http://schemas.microsoft.com/office/powerpoint/2010/main" val="270744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hlinkClick r:id="rId2"/>
          </p:cNvPr>
          <p:cNvSpPr/>
          <p:nvPr/>
        </p:nvSpPr>
        <p:spPr>
          <a:xfrm>
            <a:off x="1792690" y="6030577"/>
            <a:ext cx="4607067" cy="261898"/>
          </a:xfrm>
          <a:prstGeom prst="rect">
            <a:avLst/>
          </a:prstGeom>
        </p:spPr>
        <p:txBody>
          <a:bodyPr>
            <a:spAutoFit/>
          </a:bodyPr>
          <a:lstStyle/>
          <a:p>
            <a:r>
              <a:rPr lang="en-US" sz="1050" dirty="0">
                <a:latin typeface="Calibri" panose="020F0502020204030204" pitchFamily="34" charset="0"/>
                <a:ea typeface="Calibri" panose="020F0502020204030204" pitchFamily="34" charset="0"/>
                <a:cs typeface="Times New Roman" panose="02020603050405020304" pitchFamily="18" charset="0"/>
                <a:hlinkClick r:id="rId2"/>
              </a:rPr>
              <a:t>https://www.ecs.org/50-state-comparison-prior-learning-assessment-policies/</a:t>
            </a:r>
            <a:r>
              <a:rPr lang="en-US" sz="1050" dirty="0">
                <a:latin typeface="Calibri" panose="020F0502020204030204" pitchFamily="34" charset="0"/>
                <a:ea typeface="Calibri" panose="020F0502020204030204" pitchFamily="34" charset="0"/>
                <a:cs typeface="Times New Roman" panose="02020603050405020304" pitchFamily="18" charset="0"/>
              </a:rPr>
              <a:t>  </a:t>
            </a:r>
            <a:endParaRPr lang="en-US" sz="1050" dirty="0"/>
          </a:p>
        </p:txBody>
      </p:sp>
      <p:sp>
        <p:nvSpPr>
          <p:cNvPr id="27" name="Rectangle 26">
            <a:hlinkClick r:id="rId3"/>
          </p:cNvPr>
          <p:cNvSpPr/>
          <p:nvPr/>
        </p:nvSpPr>
        <p:spPr>
          <a:xfrm>
            <a:off x="1792690" y="5821128"/>
            <a:ext cx="4783101" cy="269834"/>
          </a:xfrm>
          <a:prstGeom prst="rect">
            <a:avLst/>
          </a:prstGeom>
        </p:spPr>
        <p:txBody>
          <a:bodyPr wrap="square">
            <a:spAutoFit/>
          </a:bodyPr>
          <a:lstStyle/>
          <a:p>
            <a:r>
              <a:rPr lang="en-US" sz="1050" dirty="0">
                <a:latin typeface="Calibri" panose="020F0502020204030204" pitchFamily="34" charset="0"/>
                <a:ea typeface="Calibri" panose="020F0502020204030204" pitchFamily="34" charset="0"/>
                <a:cs typeface="Times New Roman" panose="02020603050405020304" pitchFamily="18" charset="0"/>
                <a:hlinkClick r:id="rId3"/>
              </a:rPr>
              <a:t>http://ecs.force.com/mbdata/mbquest3rta?Rep=MIL</a:t>
            </a:r>
            <a:r>
              <a:rPr lang="en-US" sz="1050" dirty="0">
                <a:latin typeface="Calibri" panose="020F0502020204030204" pitchFamily="34" charset="0"/>
                <a:ea typeface="Calibri" panose="020F0502020204030204" pitchFamily="34" charset="0"/>
                <a:cs typeface="Times New Roman" panose="02020603050405020304" pitchFamily="18" charset="0"/>
              </a:rPr>
              <a:t> </a:t>
            </a:r>
            <a:endParaRPr lang="en-US" sz="1050" dirty="0"/>
          </a:p>
        </p:txBody>
      </p:sp>
      <p:sp>
        <p:nvSpPr>
          <p:cNvPr id="28" name="TextBox 27"/>
          <p:cNvSpPr txBox="1"/>
          <p:nvPr/>
        </p:nvSpPr>
        <p:spPr>
          <a:xfrm>
            <a:off x="6243045" y="5786522"/>
            <a:ext cx="2680102" cy="428559"/>
          </a:xfrm>
          <a:prstGeom prst="rect">
            <a:avLst/>
          </a:prstGeom>
          <a:noFill/>
        </p:spPr>
        <p:txBody>
          <a:bodyPr wrap="none" rtlCol="0">
            <a:spAutoFit/>
          </a:bodyPr>
          <a:lstStyle/>
          <a:p>
            <a:r>
              <a:rPr lang="en-US" sz="1050" dirty="0"/>
              <a:t>ACML-Articulated Credit for Military Learning</a:t>
            </a:r>
          </a:p>
          <a:p>
            <a:r>
              <a:rPr lang="en-US" sz="1050" dirty="0"/>
              <a:t>PLA-Prior Learning Assessment</a:t>
            </a:r>
          </a:p>
        </p:txBody>
      </p:sp>
      <p:pic>
        <p:nvPicPr>
          <p:cNvPr id="29" name="Picture 28"/>
          <p:cNvPicPr>
            <a:picLocks noChangeAspect="1"/>
          </p:cNvPicPr>
          <p:nvPr/>
        </p:nvPicPr>
        <p:blipFill rotWithShape="1">
          <a:blip r:embed="rId4"/>
          <a:srcRect l="3524" t="5671" r="1023" b="4929"/>
          <a:stretch/>
        </p:blipFill>
        <p:spPr>
          <a:xfrm>
            <a:off x="301336" y="700710"/>
            <a:ext cx="8728364" cy="5008418"/>
          </a:xfrm>
          <a:prstGeom prst="rect">
            <a:avLst/>
          </a:prstGeom>
        </p:spPr>
      </p:pic>
      <p:sp>
        <p:nvSpPr>
          <p:cNvPr id="30" name="5-Point Star 29"/>
          <p:cNvSpPr/>
          <p:nvPr/>
        </p:nvSpPr>
        <p:spPr>
          <a:xfrm>
            <a:off x="904009" y="2826328"/>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492827" y="2407228"/>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2975264" y="2763983"/>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2182091" y="2639293"/>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485409" y="3716484"/>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063836" y="4544293"/>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665518" y="1517075"/>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5254337" y="1762993"/>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4914899" y="2951018"/>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358246" y="2612640"/>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5810251" y="2612641"/>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6793923" y="4606638"/>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6347802" y="3841174"/>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6845877" y="3903519"/>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7154141" y="3494810"/>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7962034" y="1966142"/>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7583096" y="2514603"/>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4532022" y="56713"/>
            <a:ext cx="4611978" cy="480060"/>
          </a:xfrm>
          <a:prstGeom prst="rect">
            <a:avLst/>
          </a:prstGeom>
        </p:spPr>
        <p:txBody>
          <a:bodyPr lIns="34290" tIns="34290" rIns="34290" bIns="34290" anchor="ctr" anchorCtr="0">
            <a:noAutofit/>
          </a:bodyPr>
          <a:lstStyle>
            <a:lvl1pPr algn="ctr" defTabSz="913993" rtl="0" eaLnBrk="1" latinLnBrk="0" hangingPunct="1">
              <a:spcBef>
                <a:spcPct val="0"/>
              </a:spcBef>
              <a:buNone/>
              <a:defRPr sz="2800" b="1" i="1" kern="1200" baseline="0">
                <a:solidFill>
                  <a:schemeClr val="tx1"/>
                </a:solidFill>
                <a:effectLst>
                  <a:outerShdw blurRad="38100" dist="38100" dir="2700000" algn="tl">
                    <a:srgbClr val="000000">
                      <a:alpha val="43137"/>
                    </a:srgbClr>
                  </a:outerShdw>
                </a:effectLst>
                <a:latin typeface="+mj-lt"/>
                <a:ea typeface="+mj-ea"/>
                <a:cs typeface="Arial" pitchFamily="34" charset="0"/>
              </a:defRPr>
            </a:lvl1pPr>
          </a:lstStyle>
          <a:p>
            <a:r>
              <a:rPr lang="en-US" sz="2400" dirty="0"/>
              <a:t>State Statute and Policy Overview:  Credit for Military Learning</a:t>
            </a:r>
          </a:p>
        </p:txBody>
      </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3096" y="5542548"/>
            <a:ext cx="1080687" cy="243974"/>
          </a:xfrm>
          <a:prstGeom prst="rect">
            <a:avLst/>
          </a:prstGeom>
        </p:spPr>
      </p:pic>
      <p:sp>
        <p:nvSpPr>
          <p:cNvPr id="34" name="5-Point Star 33"/>
          <p:cNvSpPr/>
          <p:nvPr/>
        </p:nvSpPr>
        <p:spPr>
          <a:xfrm>
            <a:off x="7398327" y="5602190"/>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5517240" y="4242225"/>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4228669" y="3076436"/>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99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t="5293"/>
          <a:stretch/>
        </p:blipFill>
        <p:spPr>
          <a:xfrm>
            <a:off x="20779" y="766915"/>
            <a:ext cx="8863447" cy="6102291"/>
          </a:xfrm>
          <a:prstGeom prst="rect">
            <a:avLst/>
          </a:prstGeom>
        </p:spPr>
      </p:pic>
      <p:sp>
        <p:nvSpPr>
          <p:cNvPr id="4" name="Title 1"/>
          <p:cNvSpPr txBox="1">
            <a:spLocks/>
          </p:cNvSpPr>
          <p:nvPr/>
        </p:nvSpPr>
        <p:spPr>
          <a:xfrm>
            <a:off x="4532022" y="56713"/>
            <a:ext cx="4611978" cy="480060"/>
          </a:xfrm>
          <a:prstGeom prst="rect">
            <a:avLst/>
          </a:prstGeom>
        </p:spPr>
        <p:txBody>
          <a:bodyPr lIns="34290" tIns="34290" rIns="34290" bIns="34290" anchor="ctr" anchorCtr="0">
            <a:noAutofit/>
          </a:bodyPr>
          <a:lstStyle>
            <a:lvl1pPr algn="ctr" defTabSz="913993" rtl="0" eaLnBrk="1" latinLnBrk="0" hangingPunct="1">
              <a:spcBef>
                <a:spcPct val="0"/>
              </a:spcBef>
              <a:buNone/>
              <a:defRPr sz="2800" b="1" i="1" kern="1200" baseline="0">
                <a:solidFill>
                  <a:schemeClr val="tx1"/>
                </a:solidFill>
                <a:effectLst>
                  <a:outerShdw blurRad="38100" dist="38100" dir="2700000" algn="tl">
                    <a:srgbClr val="000000">
                      <a:alpha val="43137"/>
                    </a:srgbClr>
                  </a:outerShdw>
                </a:effectLst>
                <a:latin typeface="+mj-lt"/>
                <a:ea typeface="+mj-ea"/>
                <a:cs typeface="Arial" pitchFamily="34" charset="0"/>
              </a:defRPr>
            </a:lvl1pPr>
          </a:lstStyle>
          <a:p>
            <a:r>
              <a:rPr lang="en-US" sz="2400" dirty="0" smtClean="0"/>
              <a:t>Current </a:t>
            </a:r>
            <a:r>
              <a:rPr lang="en-US" sz="2400" dirty="0" err="1" smtClean="0"/>
              <a:t>ArmyU</a:t>
            </a:r>
            <a:r>
              <a:rPr lang="en-US" sz="2400" dirty="0" smtClean="0"/>
              <a:t> State </a:t>
            </a:r>
            <a:r>
              <a:rPr lang="en-US" sz="2400" dirty="0"/>
              <a:t>E</a:t>
            </a:r>
            <a:r>
              <a:rPr lang="en-US" sz="2400" dirty="0" smtClean="0"/>
              <a:t>ngagements</a:t>
            </a:r>
            <a:endParaRPr lang="en-US" sz="2400" dirty="0"/>
          </a:p>
        </p:txBody>
      </p:sp>
      <p:sp>
        <p:nvSpPr>
          <p:cNvPr id="6" name="5-Point Star 5"/>
          <p:cNvSpPr/>
          <p:nvPr/>
        </p:nvSpPr>
        <p:spPr>
          <a:xfrm>
            <a:off x="7211290" y="4324108"/>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15199" y="4247558"/>
            <a:ext cx="1319645" cy="230832"/>
          </a:xfrm>
          <a:prstGeom prst="rect">
            <a:avLst/>
          </a:prstGeom>
          <a:noFill/>
        </p:spPr>
        <p:txBody>
          <a:bodyPr wrap="square" rtlCol="0">
            <a:spAutoFit/>
          </a:bodyPr>
          <a:lstStyle/>
          <a:p>
            <a:r>
              <a:rPr lang="en-US" sz="900" dirty="0" smtClean="0">
                <a:solidFill>
                  <a:schemeClr val="tx1">
                    <a:lumMod val="50000"/>
                    <a:lumOff val="50000"/>
                  </a:schemeClr>
                </a:solidFill>
              </a:rPr>
              <a:t>Active Working Process</a:t>
            </a:r>
            <a:endParaRPr lang="en-US" sz="900" dirty="0">
              <a:solidFill>
                <a:schemeClr val="tx1">
                  <a:lumMod val="50000"/>
                  <a:lumOff val="50000"/>
                </a:schemeClr>
              </a:solidFill>
            </a:endParaRPr>
          </a:p>
        </p:txBody>
      </p:sp>
      <p:sp>
        <p:nvSpPr>
          <p:cNvPr id="8" name="5-Point Star 7"/>
          <p:cNvSpPr/>
          <p:nvPr/>
        </p:nvSpPr>
        <p:spPr>
          <a:xfrm>
            <a:off x="4069772" y="2500983"/>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343384" y="3585490"/>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819780" y="2385526"/>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4978774" y="3070993"/>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094398" y="3129835"/>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6668000" y="4835863"/>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6424546" y="3968630"/>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7207825" y="4507681"/>
            <a:ext cx="103909" cy="124690"/>
          </a:xfrm>
          <a:prstGeom prst="star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299612" y="4427925"/>
            <a:ext cx="1584614" cy="369332"/>
          </a:xfrm>
          <a:prstGeom prst="rect">
            <a:avLst/>
          </a:prstGeom>
          <a:noFill/>
        </p:spPr>
        <p:txBody>
          <a:bodyPr wrap="square" rtlCol="0">
            <a:spAutoFit/>
          </a:bodyPr>
          <a:lstStyle/>
          <a:p>
            <a:r>
              <a:rPr lang="en-US" sz="900" dirty="0" smtClean="0">
                <a:solidFill>
                  <a:schemeClr val="tx1">
                    <a:lumMod val="50000"/>
                    <a:lumOff val="50000"/>
                  </a:schemeClr>
                </a:solidFill>
              </a:rPr>
              <a:t>Beginning Engagement Process</a:t>
            </a:r>
            <a:endParaRPr lang="en-US" sz="900" dirty="0">
              <a:solidFill>
                <a:schemeClr val="tx1">
                  <a:lumMod val="50000"/>
                  <a:lumOff val="50000"/>
                </a:schemeClr>
              </a:solidFill>
            </a:endParaRPr>
          </a:p>
        </p:txBody>
      </p:sp>
      <p:sp>
        <p:nvSpPr>
          <p:cNvPr id="22" name="5-Point Star 21"/>
          <p:cNvSpPr/>
          <p:nvPr/>
        </p:nvSpPr>
        <p:spPr>
          <a:xfrm>
            <a:off x="7599216" y="1933692"/>
            <a:ext cx="103909" cy="124690"/>
          </a:xfrm>
          <a:prstGeom prst="star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4007760" y="4300629"/>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4143760" y="3030682"/>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5367952" y="4146153"/>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7425684" y="2220253"/>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6295082" y="2630682"/>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6734102" y="3693370"/>
            <a:ext cx="103909" cy="124690"/>
          </a:xfrm>
          <a:prstGeom prst="star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6969418" y="3342015"/>
            <a:ext cx="103909" cy="124690"/>
          </a:xfrm>
          <a:prstGeom prst="star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11735" y="4019097"/>
            <a:ext cx="1253610" cy="98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lumMod val="50000"/>
                  </a:schemeClr>
                </a:solidFill>
              </a:rPr>
              <a:t>State Engagements</a:t>
            </a:r>
            <a:endParaRPr lang="en-US" sz="900" dirty="0">
              <a:solidFill>
                <a:schemeClr val="bg1">
                  <a:lumMod val="50000"/>
                </a:schemeClr>
              </a:solidFill>
            </a:endParaRPr>
          </a:p>
        </p:txBody>
      </p:sp>
      <p:sp>
        <p:nvSpPr>
          <p:cNvPr id="28" name="5-Point Star 27"/>
          <p:cNvSpPr/>
          <p:nvPr/>
        </p:nvSpPr>
        <p:spPr>
          <a:xfrm>
            <a:off x="4684341" y="1755195"/>
            <a:ext cx="103909" cy="12469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1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Armyuniversity.edu</a:t>
            </a:r>
            <a:endParaRPr lang="en-US" dirty="0"/>
          </a:p>
        </p:txBody>
      </p:sp>
      <p:pic>
        <p:nvPicPr>
          <p:cNvPr id="4" name="Picture 3"/>
          <p:cNvPicPr>
            <a:picLocks noChangeAspect="1"/>
          </p:cNvPicPr>
          <p:nvPr/>
        </p:nvPicPr>
        <p:blipFill>
          <a:blip r:embed="rId2"/>
          <a:stretch>
            <a:fillRect/>
          </a:stretch>
        </p:blipFill>
        <p:spPr>
          <a:xfrm>
            <a:off x="0" y="723014"/>
            <a:ext cx="6495821" cy="5401339"/>
          </a:xfrm>
          <a:prstGeom prst="rect">
            <a:avLst/>
          </a:prstGeom>
        </p:spPr>
      </p:pic>
      <p:sp>
        <p:nvSpPr>
          <p:cNvPr id="5" name="TextBox 4"/>
          <p:cNvSpPr txBox="1"/>
          <p:nvPr/>
        </p:nvSpPr>
        <p:spPr>
          <a:xfrm>
            <a:off x="6510850" y="1522172"/>
            <a:ext cx="2646237" cy="3970318"/>
          </a:xfrm>
          <a:prstGeom prst="rect">
            <a:avLst/>
          </a:prstGeom>
          <a:noFill/>
        </p:spPr>
        <p:txBody>
          <a:bodyPr wrap="none" rtlCol="0">
            <a:spAutoFit/>
          </a:bodyPr>
          <a:lstStyle/>
          <a:p>
            <a:r>
              <a:rPr lang="en-US" b="1" dirty="0" smtClean="0"/>
              <a:t>Consolidated location for:</a:t>
            </a:r>
          </a:p>
          <a:p>
            <a:r>
              <a:rPr lang="en-US" dirty="0" smtClean="0"/>
              <a:t>ArmyU ACCESS (TA/CA)</a:t>
            </a:r>
          </a:p>
          <a:p>
            <a:r>
              <a:rPr lang="en-US" dirty="0" smtClean="0"/>
              <a:t>JST</a:t>
            </a:r>
          </a:p>
          <a:p>
            <a:r>
              <a:rPr lang="en-US" dirty="0" smtClean="0"/>
              <a:t>DOD VOL ED </a:t>
            </a:r>
          </a:p>
          <a:p>
            <a:r>
              <a:rPr lang="en-US" dirty="0" smtClean="0"/>
              <a:t>USMAPS </a:t>
            </a:r>
          </a:p>
          <a:p>
            <a:r>
              <a:rPr lang="en-US" dirty="0" smtClean="0"/>
              <a:t>ArmyU Course Catalog</a:t>
            </a:r>
          </a:p>
          <a:p>
            <a:r>
              <a:rPr lang="en-US" dirty="0" smtClean="0"/>
              <a:t>ArmyU CMLDb</a:t>
            </a:r>
          </a:p>
          <a:p>
            <a:r>
              <a:rPr lang="en-US" dirty="0" smtClean="0"/>
              <a:t>ArmyU CML resources</a:t>
            </a:r>
          </a:p>
          <a:p>
            <a:r>
              <a:rPr lang="en-US" dirty="0" smtClean="0"/>
              <a:t>ArmyU Library System</a:t>
            </a:r>
          </a:p>
          <a:p>
            <a:r>
              <a:rPr lang="en-US" dirty="0" smtClean="0"/>
              <a:t>ArmyU School Registrars</a:t>
            </a:r>
          </a:p>
          <a:p>
            <a:r>
              <a:rPr lang="en-US" dirty="0" smtClean="0"/>
              <a:t>Army SMS</a:t>
            </a:r>
          </a:p>
          <a:p>
            <a:r>
              <a:rPr lang="en-US" dirty="0" smtClean="0"/>
              <a:t>ArmyU ACE (MIL EVAL)</a:t>
            </a:r>
          </a:p>
          <a:p>
            <a:r>
              <a:rPr lang="en-US" dirty="0" smtClean="0"/>
              <a:t>ArmyU COOL</a:t>
            </a:r>
          </a:p>
          <a:p>
            <a:r>
              <a:rPr lang="en-US" dirty="0" smtClean="0"/>
              <a:t>Other web capabilities</a:t>
            </a:r>
          </a:p>
        </p:txBody>
      </p:sp>
      <p:sp>
        <p:nvSpPr>
          <p:cNvPr id="6" name="TextBox 5"/>
          <p:cNvSpPr txBox="1"/>
          <p:nvPr/>
        </p:nvSpPr>
        <p:spPr>
          <a:xfrm>
            <a:off x="8789416" y="6488668"/>
            <a:ext cx="354584" cy="369332"/>
          </a:xfrm>
          <a:prstGeom prst="rect">
            <a:avLst/>
          </a:prstGeom>
          <a:noFill/>
        </p:spPr>
        <p:txBody>
          <a:bodyPr wrap="none" rtlCol="0">
            <a:spAutoFit/>
          </a:bodyPr>
          <a:lstStyle/>
          <a:p>
            <a:r>
              <a:rPr lang="en-US" dirty="0"/>
              <a:t> 4</a:t>
            </a:r>
          </a:p>
        </p:txBody>
      </p:sp>
    </p:spTree>
    <p:extLst>
      <p:ext uri="{BB962C8B-B14F-4D97-AF65-F5344CB8AC3E}">
        <p14:creationId xmlns:p14="http://schemas.microsoft.com/office/powerpoint/2010/main" val="154208985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4806462" y="1092171"/>
            <a:ext cx="4066384" cy="5303980"/>
          </a:xfrm>
          <a:prstGeom prst="rect">
            <a:avLst/>
          </a:prstGeom>
        </p:spPr>
      </p:pic>
      <p:sp>
        <p:nvSpPr>
          <p:cNvPr id="17" name="Arrow: Right 16">
            <a:extLst>
              <a:ext uri="{FF2B5EF4-FFF2-40B4-BE49-F238E27FC236}">
                <a16:creationId xmlns="" xmlns:a16="http://schemas.microsoft.com/office/drawing/2014/main" id="{975172A8-7ED4-4987-B958-0E96CB1F44C7}"/>
              </a:ext>
            </a:extLst>
          </p:cNvPr>
          <p:cNvSpPr/>
          <p:nvPr/>
        </p:nvSpPr>
        <p:spPr>
          <a:xfrm flipV="1">
            <a:off x="466342" y="1225296"/>
            <a:ext cx="4673393" cy="4186968"/>
          </a:xfrm>
          <a:custGeom>
            <a:avLst/>
            <a:gdLst>
              <a:gd name="connsiteX0" fmla="*/ 0 w 1560058"/>
              <a:gd name="connsiteY0" fmla="*/ 239056 h 956222"/>
              <a:gd name="connsiteX1" fmla="*/ 1081947 w 1560058"/>
              <a:gd name="connsiteY1" fmla="*/ 239056 h 956222"/>
              <a:gd name="connsiteX2" fmla="*/ 1081947 w 1560058"/>
              <a:gd name="connsiteY2" fmla="*/ 0 h 956222"/>
              <a:gd name="connsiteX3" fmla="*/ 1560058 w 1560058"/>
              <a:gd name="connsiteY3" fmla="*/ 478111 h 956222"/>
              <a:gd name="connsiteX4" fmla="*/ 1081947 w 1560058"/>
              <a:gd name="connsiteY4" fmla="*/ 956222 h 956222"/>
              <a:gd name="connsiteX5" fmla="*/ 1081947 w 1560058"/>
              <a:gd name="connsiteY5" fmla="*/ 717167 h 956222"/>
              <a:gd name="connsiteX6" fmla="*/ 0 w 1560058"/>
              <a:gd name="connsiteY6" fmla="*/ 717167 h 956222"/>
              <a:gd name="connsiteX7" fmla="*/ 0 w 1560058"/>
              <a:gd name="connsiteY7" fmla="*/ 239056 h 956222"/>
              <a:gd name="connsiteX0" fmla="*/ 0 w 1630396"/>
              <a:gd name="connsiteY0" fmla="*/ 0 h 1373659"/>
              <a:gd name="connsiteX1" fmla="*/ 1152285 w 1630396"/>
              <a:gd name="connsiteY1" fmla="*/ 656493 h 1373659"/>
              <a:gd name="connsiteX2" fmla="*/ 1152285 w 1630396"/>
              <a:gd name="connsiteY2" fmla="*/ 417437 h 1373659"/>
              <a:gd name="connsiteX3" fmla="*/ 1630396 w 1630396"/>
              <a:gd name="connsiteY3" fmla="*/ 895548 h 1373659"/>
              <a:gd name="connsiteX4" fmla="*/ 1152285 w 1630396"/>
              <a:gd name="connsiteY4" fmla="*/ 1373659 h 1373659"/>
              <a:gd name="connsiteX5" fmla="*/ 1152285 w 1630396"/>
              <a:gd name="connsiteY5" fmla="*/ 1134604 h 1373659"/>
              <a:gd name="connsiteX6" fmla="*/ 70338 w 1630396"/>
              <a:gd name="connsiteY6" fmla="*/ 1134604 h 1373659"/>
              <a:gd name="connsiteX7" fmla="*/ 0 w 1630396"/>
              <a:gd name="connsiteY7" fmla="*/ 0 h 1373659"/>
              <a:gd name="connsiteX0" fmla="*/ 3036277 w 4666673"/>
              <a:gd name="connsiteY0" fmla="*/ 0 h 1373659"/>
              <a:gd name="connsiteX1" fmla="*/ 4188562 w 4666673"/>
              <a:gd name="connsiteY1" fmla="*/ 656493 h 1373659"/>
              <a:gd name="connsiteX2" fmla="*/ 4188562 w 4666673"/>
              <a:gd name="connsiteY2" fmla="*/ 417437 h 1373659"/>
              <a:gd name="connsiteX3" fmla="*/ 4666673 w 4666673"/>
              <a:gd name="connsiteY3" fmla="*/ 895548 h 1373659"/>
              <a:gd name="connsiteX4" fmla="*/ 4188562 w 4666673"/>
              <a:gd name="connsiteY4" fmla="*/ 1373659 h 1373659"/>
              <a:gd name="connsiteX5" fmla="*/ 4188562 w 4666673"/>
              <a:gd name="connsiteY5" fmla="*/ 1134604 h 1373659"/>
              <a:gd name="connsiteX6" fmla="*/ 0 w 4666673"/>
              <a:gd name="connsiteY6" fmla="*/ 9188 h 1373659"/>
              <a:gd name="connsiteX7" fmla="*/ 3036277 w 4666673"/>
              <a:gd name="connsiteY7" fmla="*/ 0 h 1373659"/>
              <a:gd name="connsiteX0" fmla="*/ 3036277 w 4666673"/>
              <a:gd name="connsiteY0" fmla="*/ 0 h 1373659"/>
              <a:gd name="connsiteX1" fmla="*/ 4188562 w 4666673"/>
              <a:gd name="connsiteY1" fmla="*/ 656493 h 1373659"/>
              <a:gd name="connsiteX2" fmla="*/ 4188562 w 4666673"/>
              <a:gd name="connsiteY2" fmla="*/ 417437 h 1373659"/>
              <a:gd name="connsiteX3" fmla="*/ 4666673 w 4666673"/>
              <a:gd name="connsiteY3" fmla="*/ 895548 h 1373659"/>
              <a:gd name="connsiteX4" fmla="*/ 4188562 w 4666673"/>
              <a:gd name="connsiteY4" fmla="*/ 1373659 h 1373659"/>
              <a:gd name="connsiteX5" fmla="*/ 4188562 w 4666673"/>
              <a:gd name="connsiteY5" fmla="*/ 1134604 h 1373659"/>
              <a:gd name="connsiteX6" fmla="*/ 0 w 4666673"/>
              <a:gd name="connsiteY6" fmla="*/ 9188 h 1373659"/>
              <a:gd name="connsiteX7" fmla="*/ 3036277 w 4666673"/>
              <a:gd name="connsiteY7" fmla="*/ 0 h 1373659"/>
              <a:gd name="connsiteX0" fmla="*/ 3036277 w 4666673"/>
              <a:gd name="connsiteY0" fmla="*/ 0 h 1373659"/>
              <a:gd name="connsiteX1" fmla="*/ 4188562 w 4666673"/>
              <a:gd name="connsiteY1" fmla="*/ 656493 h 1373659"/>
              <a:gd name="connsiteX2" fmla="*/ 4188562 w 4666673"/>
              <a:gd name="connsiteY2" fmla="*/ 417437 h 1373659"/>
              <a:gd name="connsiteX3" fmla="*/ 4666673 w 4666673"/>
              <a:gd name="connsiteY3" fmla="*/ 895548 h 1373659"/>
              <a:gd name="connsiteX4" fmla="*/ 4188562 w 4666673"/>
              <a:gd name="connsiteY4" fmla="*/ 1373659 h 1373659"/>
              <a:gd name="connsiteX5" fmla="*/ 4188562 w 4666673"/>
              <a:gd name="connsiteY5" fmla="*/ 1134604 h 1373659"/>
              <a:gd name="connsiteX6" fmla="*/ 0 w 4666673"/>
              <a:gd name="connsiteY6" fmla="*/ 9188 h 1373659"/>
              <a:gd name="connsiteX7" fmla="*/ 3036277 w 4666673"/>
              <a:gd name="connsiteY7" fmla="*/ 0 h 1373659"/>
              <a:gd name="connsiteX0" fmla="*/ 3036277 w 4666673"/>
              <a:gd name="connsiteY0" fmla="*/ 0 h 1373659"/>
              <a:gd name="connsiteX1" fmla="*/ 4188562 w 4666673"/>
              <a:gd name="connsiteY1" fmla="*/ 656493 h 1373659"/>
              <a:gd name="connsiteX2" fmla="*/ 4188562 w 4666673"/>
              <a:gd name="connsiteY2" fmla="*/ 417437 h 1373659"/>
              <a:gd name="connsiteX3" fmla="*/ 4666673 w 4666673"/>
              <a:gd name="connsiteY3" fmla="*/ 895548 h 1373659"/>
              <a:gd name="connsiteX4" fmla="*/ 4188562 w 4666673"/>
              <a:gd name="connsiteY4" fmla="*/ 1373659 h 1373659"/>
              <a:gd name="connsiteX5" fmla="*/ 4188562 w 4666673"/>
              <a:gd name="connsiteY5" fmla="*/ 1134604 h 1373659"/>
              <a:gd name="connsiteX6" fmla="*/ 0 w 4666673"/>
              <a:gd name="connsiteY6" fmla="*/ 9188 h 1373659"/>
              <a:gd name="connsiteX7" fmla="*/ 3036277 w 4666673"/>
              <a:gd name="connsiteY7" fmla="*/ 0 h 1373659"/>
              <a:gd name="connsiteX0" fmla="*/ 2942493 w 4572889"/>
              <a:gd name="connsiteY0" fmla="*/ 0 h 1373659"/>
              <a:gd name="connsiteX1" fmla="*/ 4094778 w 4572889"/>
              <a:gd name="connsiteY1" fmla="*/ 656493 h 1373659"/>
              <a:gd name="connsiteX2" fmla="*/ 4094778 w 4572889"/>
              <a:gd name="connsiteY2" fmla="*/ 417437 h 1373659"/>
              <a:gd name="connsiteX3" fmla="*/ 4572889 w 4572889"/>
              <a:gd name="connsiteY3" fmla="*/ 895548 h 1373659"/>
              <a:gd name="connsiteX4" fmla="*/ 4094778 w 4572889"/>
              <a:gd name="connsiteY4" fmla="*/ 1373659 h 1373659"/>
              <a:gd name="connsiteX5" fmla="*/ 4094778 w 4572889"/>
              <a:gd name="connsiteY5" fmla="*/ 1134604 h 1373659"/>
              <a:gd name="connsiteX6" fmla="*/ 0 w 4572889"/>
              <a:gd name="connsiteY6" fmla="*/ 32634 h 1373659"/>
              <a:gd name="connsiteX7" fmla="*/ 2942493 w 4572889"/>
              <a:gd name="connsiteY7" fmla="*/ 0 h 1373659"/>
              <a:gd name="connsiteX0" fmla="*/ 2942493 w 4572889"/>
              <a:gd name="connsiteY0" fmla="*/ 0 h 1373659"/>
              <a:gd name="connsiteX1" fmla="*/ 4094778 w 4572889"/>
              <a:gd name="connsiteY1" fmla="*/ 656493 h 1373659"/>
              <a:gd name="connsiteX2" fmla="*/ 4094778 w 4572889"/>
              <a:gd name="connsiteY2" fmla="*/ 417437 h 1373659"/>
              <a:gd name="connsiteX3" fmla="*/ 4572889 w 4572889"/>
              <a:gd name="connsiteY3" fmla="*/ 895548 h 1373659"/>
              <a:gd name="connsiteX4" fmla="*/ 4094778 w 4572889"/>
              <a:gd name="connsiteY4" fmla="*/ 1373659 h 1373659"/>
              <a:gd name="connsiteX5" fmla="*/ 4094778 w 4572889"/>
              <a:gd name="connsiteY5" fmla="*/ 1134604 h 1373659"/>
              <a:gd name="connsiteX6" fmla="*/ 0 w 4572889"/>
              <a:gd name="connsiteY6" fmla="*/ 32634 h 1373659"/>
              <a:gd name="connsiteX7" fmla="*/ 2942493 w 4572889"/>
              <a:gd name="connsiteY7" fmla="*/ 0 h 1373659"/>
              <a:gd name="connsiteX0" fmla="*/ 2942493 w 4572889"/>
              <a:gd name="connsiteY0" fmla="*/ 0 h 1373659"/>
              <a:gd name="connsiteX1" fmla="*/ 4094778 w 4572889"/>
              <a:gd name="connsiteY1" fmla="*/ 656493 h 1373659"/>
              <a:gd name="connsiteX2" fmla="*/ 4094778 w 4572889"/>
              <a:gd name="connsiteY2" fmla="*/ 417437 h 1373659"/>
              <a:gd name="connsiteX3" fmla="*/ 4572889 w 4572889"/>
              <a:gd name="connsiteY3" fmla="*/ 895548 h 1373659"/>
              <a:gd name="connsiteX4" fmla="*/ 4094778 w 4572889"/>
              <a:gd name="connsiteY4" fmla="*/ 1373659 h 1373659"/>
              <a:gd name="connsiteX5" fmla="*/ 4094778 w 4572889"/>
              <a:gd name="connsiteY5" fmla="*/ 1134604 h 1373659"/>
              <a:gd name="connsiteX6" fmla="*/ 0 w 4572889"/>
              <a:gd name="connsiteY6" fmla="*/ 32634 h 1373659"/>
              <a:gd name="connsiteX7" fmla="*/ 2942493 w 4572889"/>
              <a:gd name="connsiteY7" fmla="*/ 0 h 1373659"/>
              <a:gd name="connsiteX0" fmla="*/ 117231 w 1747627"/>
              <a:gd name="connsiteY0" fmla="*/ 0 h 2561945"/>
              <a:gd name="connsiteX1" fmla="*/ 1269516 w 1747627"/>
              <a:gd name="connsiteY1" fmla="*/ 656493 h 2561945"/>
              <a:gd name="connsiteX2" fmla="*/ 1269516 w 1747627"/>
              <a:gd name="connsiteY2" fmla="*/ 417437 h 2561945"/>
              <a:gd name="connsiteX3" fmla="*/ 1747627 w 1747627"/>
              <a:gd name="connsiteY3" fmla="*/ 895548 h 2561945"/>
              <a:gd name="connsiteX4" fmla="*/ 1269516 w 1747627"/>
              <a:gd name="connsiteY4" fmla="*/ 1373659 h 2561945"/>
              <a:gd name="connsiteX5" fmla="*/ 1269516 w 1747627"/>
              <a:gd name="connsiteY5" fmla="*/ 1134604 h 2561945"/>
              <a:gd name="connsiteX6" fmla="*/ 0 w 1747627"/>
              <a:gd name="connsiteY6" fmla="*/ 2236573 h 2561945"/>
              <a:gd name="connsiteX7" fmla="*/ 117231 w 1747627"/>
              <a:gd name="connsiteY7" fmla="*/ 0 h 2561945"/>
              <a:gd name="connsiteX0" fmla="*/ 117231 w 1747627"/>
              <a:gd name="connsiteY0" fmla="*/ 0 h 2236573"/>
              <a:gd name="connsiteX1" fmla="*/ 1269516 w 1747627"/>
              <a:gd name="connsiteY1" fmla="*/ 656493 h 2236573"/>
              <a:gd name="connsiteX2" fmla="*/ 1269516 w 1747627"/>
              <a:gd name="connsiteY2" fmla="*/ 417437 h 2236573"/>
              <a:gd name="connsiteX3" fmla="*/ 1747627 w 1747627"/>
              <a:gd name="connsiteY3" fmla="*/ 895548 h 2236573"/>
              <a:gd name="connsiteX4" fmla="*/ 1269516 w 1747627"/>
              <a:gd name="connsiteY4" fmla="*/ 1373659 h 2236573"/>
              <a:gd name="connsiteX5" fmla="*/ 1269516 w 1747627"/>
              <a:gd name="connsiteY5" fmla="*/ 1134604 h 2236573"/>
              <a:gd name="connsiteX6" fmla="*/ 0 w 1747627"/>
              <a:gd name="connsiteY6" fmla="*/ 2236573 h 2236573"/>
              <a:gd name="connsiteX7" fmla="*/ 117231 w 1747627"/>
              <a:gd name="connsiteY7" fmla="*/ 0 h 2236573"/>
              <a:gd name="connsiteX0" fmla="*/ 0 w 4760458"/>
              <a:gd name="connsiteY0" fmla="*/ 0 h 3807465"/>
              <a:gd name="connsiteX1" fmla="*/ 4282347 w 4760458"/>
              <a:gd name="connsiteY1" fmla="*/ 2227385 h 3807465"/>
              <a:gd name="connsiteX2" fmla="*/ 4282347 w 4760458"/>
              <a:gd name="connsiteY2" fmla="*/ 1988329 h 3807465"/>
              <a:gd name="connsiteX3" fmla="*/ 4760458 w 4760458"/>
              <a:gd name="connsiteY3" fmla="*/ 2466440 h 3807465"/>
              <a:gd name="connsiteX4" fmla="*/ 4282347 w 4760458"/>
              <a:gd name="connsiteY4" fmla="*/ 2944551 h 3807465"/>
              <a:gd name="connsiteX5" fmla="*/ 4282347 w 4760458"/>
              <a:gd name="connsiteY5" fmla="*/ 2705496 h 3807465"/>
              <a:gd name="connsiteX6" fmla="*/ 3012831 w 4760458"/>
              <a:gd name="connsiteY6" fmla="*/ 3807465 h 3807465"/>
              <a:gd name="connsiteX7" fmla="*/ 0 w 4760458"/>
              <a:gd name="connsiteY7" fmla="*/ 0 h 3807465"/>
              <a:gd name="connsiteX0" fmla="*/ 0 w 4760458"/>
              <a:gd name="connsiteY0" fmla="*/ 0 h 3807465"/>
              <a:gd name="connsiteX1" fmla="*/ 4282347 w 4760458"/>
              <a:gd name="connsiteY1" fmla="*/ 2227385 h 3807465"/>
              <a:gd name="connsiteX2" fmla="*/ 4282347 w 4760458"/>
              <a:gd name="connsiteY2" fmla="*/ 1988329 h 3807465"/>
              <a:gd name="connsiteX3" fmla="*/ 4760458 w 4760458"/>
              <a:gd name="connsiteY3" fmla="*/ 2466440 h 3807465"/>
              <a:gd name="connsiteX4" fmla="*/ 4282347 w 4760458"/>
              <a:gd name="connsiteY4" fmla="*/ 2944551 h 3807465"/>
              <a:gd name="connsiteX5" fmla="*/ 4282347 w 4760458"/>
              <a:gd name="connsiteY5" fmla="*/ 2705496 h 3807465"/>
              <a:gd name="connsiteX6" fmla="*/ 3012831 w 4760458"/>
              <a:gd name="connsiteY6" fmla="*/ 3807465 h 3807465"/>
              <a:gd name="connsiteX7" fmla="*/ 0 w 4760458"/>
              <a:gd name="connsiteY7" fmla="*/ 0 h 3807465"/>
              <a:gd name="connsiteX0" fmla="*/ 0 w 4760458"/>
              <a:gd name="connsiteY0" fmla="*/ 472978 h 4280443"/>
              <a:gd name="connsiteX1" fmla="*/ 4282347 w 4760458"/>
              <a:gd name="connsiteY1" fmla="*/ 2700363 h 4280443"/>
              <a:gd name="connsiteX2" fmla="*/ 4282347 w 4760458"/>
              <a:gd name="connsiteY2" fmla="*/ 2461307 h 4280443"/>
              <a:gd name="connsiteX3" fmla="*/ 4760458 w 4760458"/>
              <a:gd name="connsiteY3" fmla="*/ 2939418 h 4280443"/>
              <a:gd name="connsiteX4" fmla="*/ 4282347 w 4760458"/>
              <a:gd name="connsiteY4" fmla="*/ 3417529 h 4280443"/>
              <a:gd name="connsiteX5" fmla="*/ 4282347 w 4760458"/>
              <a:gd name="connsiteY5" fmla="*/ 3178474 h 4280443"/>
              <a:gd name="connsiteX6" fmla="*/ 3012831 w 4760458"/>
              <a:gd name="connsiteY6" fmla="*/ 4280443 h 4280443"/>
              <a:gd name="connsiteX7" fmla="*/ 0 w 4760458"/>
              <a:gd name="connsiteY7" fmla="*/ 472978 h 4280443"/>
              <a:gd name="connsiteX0" fmla="*/ 0 w 4783904"/>
              <a:gd name="connsiteY0" fmla="*/ 478064 h 4238637"/>
              <a:gd name="connsiteX1" fmla="*/ 4305793 w 4783904"/>
              <a:gd name="connsiteY1" fmla="*/ 2658557 h 4238637"/>
              <a:gd name="connsiteX2" fmla="*/ 4305793 w 4783904"/>
              <a:gd name="connsiteY2" fmla="*/ 2419501 h 4238637"/>
              <a:gd name="connsiteX3" fmla="*/ 4783904 w 4783904"/>
              <a:gd name="connsiteY3" fmla="*/ 2897612 h 4238637"/>
              <a:gd name="connsiteX4" fmla="*/ 4305793 w 4783904"/>
              <a:gd name="connsiteY4" fmla="*/ 3375723 h 4238637"/>
              <a:gd name="connsiteX5" fmla="*/ 4305793 w 4783904"/>
              <a:gd name="connsiteY5" fmla="*/ 3136668 h 4238637"/>
              <a:gd name="connsiteX6" fmla="*/ 3036277 w 4783904"/>
              <a:gd name="connsiteY6" fmla="*/ 4238637 h 4238637"/>
              <a:gd name="connsiteX7" fmla="*/ 0 w 4783904"/>
              <a:gd name="connsiteY7" fmla="*/ 478064 h 4238637"/>
              <a:gd name="connsiteX0" fmla="*/ 0 w 4783904"/>
              <a:gd name="connsiteY0" fmla="*/ 0 h 3760573"/>
              <a:gd name="connsiteX1" fmla="*/ 4305793 w 4783904"/>
              <a:gd name="connsiteY1" fmla="*/ 2180493 h 3760573"/>
              <a:gd name="connsiteX2" fmla="*/ 4305793 w 4783904"/>
              <a:gd name="connsiteY2" fmla="*/ 1941437 h 3760573"/>
              <a:gd name="connsiteX3" fmla="*/ 4783904 w 4783904"/>
              <a:gd name="connsiteY3" fmla="*/ 2419548 h 3760573"/>
              <a:gd name="connsiteX4" fmla="*/ 4305793 w 4783904"/>
              <a:gd name="connsiteY4" fmla="*/ 2897659 h 3760573"/>
              <a:gd name="connsiteX5" fmla="*/ 4305793 w 4783904"/>
              <a:gd name="connsiteY5" fmla="*/ 2658604 h 3760573"/>
              <a:gd name="connsiteX6" fmla="*/ 3036277 w 4783904"/>
              <a:gd name="connsiteY6" fmla="*/ 3760573 h 3760573"/>
              <a:gd name="connsiteX7" fmla="*/ 0 w 4783904"/>
              <a:gd name="connsiteY7" fmla="*/ 0 h 3760573"/>
              <a:gd name="connsiteX0" fmla="*/ 0 w 4783904"/>
              <a:gd name="connsiteY0" fmla="*/ 588949 h 4349522"/>
              <a:gd name="connsiteX1" fmla="*/ 4305793 w 4783904"/>
              <a:gd name="connsiteY1" fmla="*/ 2769442 h 4349522"/>
              <a:gd name="connsiteX2" fmla="*/ 4305793 w 4783904"/>
              <a:gd name="connsiteY2" fmla="*/ 2530386 h 4349522"/>
              <a:gd name="connsiteX3" fmla="*/ 4783904 w 4783904"/>
              <a:gd name="connsiteY3" fmla="*/ 3008497 h 4349522"/>
              <a:gd name="connsiteX4" fmla="*/ 4305793 w 4783904"/>
              <a:gd name="connsiteY4" fmla="*/ 3486608 h 4349522"/>
              <a:gd name="connsiteX5" fmla="*/ 4305793 w 4783904"/>
              <a:gd name="connsiteY5" fmla="*/ 3247553 h 4349522"/>
              <a:gd name="connsiteX6" fmla="*/ 3036277 w 4783904"/>
              <a:gd name="connsiteY6" fmla="*/ 4349522 h 4349522"/>
              <a:gd name="connsiteX7" fmla="*/ 0 w 4783904"/>
              <a:gd name="connsiteY7" fmla="*/ 588949 h 4349522"/>
              <a:gd name="connsiteX0" fmla="*/ 0 w 4783904"/>
              <a:gd name="connsiteY0" fmla="*/ 528726 h 4289299"/>
              <a:gd name="connsiteX1" fmla="*/ 4305793 w 4783904"/>
              <a:gd name="connsiteY1" fmla="*/ 2709219 h 4289299"/>
              <a:gd name="connsiteX2" fmla="*/ 4305793 w 4783904"/>
              <a:gd name="connsiteY2" fmla="*/ 2470163 h 4289299"/>
              <a:gd name="connsiteX3" fmla="*/ 4783904 w 4783904"/>
              <a:gd name="connsiteY3" fmla="*/ 2948274 h 4289299"/>
              <a:gd name="connsiteX4" fmla="*/ 4305793 w 4783904"/>
              <a:gd name="connsiteY4" fmla="*/ 3426385 h 4289299"/>
              <a:gd name="connsiteX5" fmla="*/ 4305793 w 4783904"/>
              <a:gd name="connsiteY5" fmla="*/ 3187330 h 4289299"/>
              <a:gd name="connsiteX6" fmla="*/ 3036277 w 4783904"/>
              <a:gd name="connsiteY6" fmla="*/ 4289299 h 4289299"/>
              <a:gd name="connsiteX7" fmla="*/ 0 w 4783904"/>
              <a:gd name="connsiteY7" fmla="*/ 528726 h 4289299"/>
              <a:gd name="connsiteX0" fmla="*/ 0 w 4666673"/>
              <a:gd name="connsiteY0" fmla="*/ 524127 h 4331592"/>
              <a:gd name="connsiteX1" fmla="*/ 4188562 w 4666673"/>
              <a:gd name="connsiteY1" fmla="*/ 2751512 h 4331592"/>
              <a:gd name="connsiteX2" fmla="*/ 4188562 w 4666673"/>
              <a:gd name="connsiteY2" fmla="*/ 2512456 h 4331592"/>
              <a:gd name="connsiteX3" fmla="*/ 4666673 w 4666673"/>
              <a:gd name="connsiteY3" fmla="*/ 2990567 h 4331592"/>
              <a:gd name="connsiteX4" fmla="*/ 4188562 w 4666673"/>
              <a:gd name="connsiteY4" fmla="*/ 3468678 h 4331592"/>
              <a:gd name="connsiteX5" fmla="*/ 4188562 w 4666673"/>
              <a:gd name="connsiteY5" fmla="*/ 3229623 h 4331592"/>
              <a:gd name="connsiteX6" fmla="*/ 2919046 w 4666673"/>
              <a:gd name="connsiteY6" fmla="*/ 4331592 h 4331592"/>
              <a:gd name="connsiteX7" fmla="*/ 0 w 4666673"/>
              <a:gd name="connsiteY7" fmla="*/ 524127 h 4331592"/>
              <a:gd name="connsiteX0" fmla="*/ 0 w 4666673"/>
              <a:gd name="connsiteY0" fmla="*/ 524127 h 4331592"/>
              <a:gd name="connsiteX1" fmla="*/ 4188562 w 4666673"/>
              <a:gd name="connsiteY1" fmla="*/ 2751512 h 4331592"/>
              <a:gd name="connsiteX2" fmla="*/ 4188562 w 4666673"/>
              <a:gd name="connsiteY2" fmla="*/ 2512456 h 4331592"/>
              <a:gd name="connsiteX3" fmla="*/ 4666673 w 4666673"/>
              <a:gd name="connsiteY3" fmla="*/ 2990567 h 4331592"/>
              <a:gd name="connsiteX4" fmla="*/ 4188562 w 4666673"/>
              <a:gd name="connsiteY4" fmla="*/ 3468678 h 4331592"/>
              <a:gd name="connsiteX5" fmla="*/ 4188562 w 4666673"/>
              <a:gd name="connsiteY5" fmla="*/ 3229623 h 4331592"/>
              <a:gd name="connsiteX6" fmla="*/ 2919046 w 4666673"/>
              <a:gd name="connsiteY6" fmla="*/ 4331592 h 4331592"/>
              <a:gd name="connsiteX7" fmla="*/ 0 w 4666673"/>
              <a:gd name="connsiteY7" fmla="*/ 524127 h 4331592"/>
              <a:gd name="connsiteX0" fmla="*/ 0 w 4666673"/>
              <a:gd name="connsiteY0" fmla="*/ 524127 h 4331592"/>
              <a:gd name="connsiteX1" fmla="*/ 4188562 w 4666673"/>
              <a:gd name="connsiteY1" fmla="*/ 2751512 h 4331592"/>
              <a:gd name="connsiteX2" fmla="*/ 4188562 w 4666673"/>
              <a:gd name="connsiteY2" fmla="*/ 2512456 h 4331592"/>
              <a:gd name="connsiteX3" fmla="*/ 4666673 w 4666673"/>
              <a:gd name="connsiteY3" fmla="*/ 2990567 h 4331592"/>
              <a:gd name="connsiteX4" fmla="*/ 4188562 w 4666673"/>
              <a:gd name="connsiteY4" fmla="*/ 3468678 h 4331592"/>
              <a:gd name="connsiteX5" fmla="*/ 4188562 w 4666673"/>
              <a:gd name="connsiteY5" fmla="*/ 3229623 h 4331592"/>
              <a:gd name="connsiteX6" fmla="*/ 2919046 w 4666673"/>
              <a:gd name="connsiteY6" fmla="*/ 4331592 h 4331592"/>
              <a:gd name="connsiteX7" fmla="*/ 0 w 4666673"/>
              <a:gd name="connsiteY7" fmla="*/ 524127 h 4331592"/>
              <a:gd name="connsiteX0" fmla="*/ 0 w 4783904"/>
              <a:gd name="connsiteY0" fmla="*/ 520729 h 4363363"/>
              <a:gd name="connsiteX1" fmla="*/ 4305793 w 4783904"/>
              <a:gd name="connsiteY1" fmla="*/ 2783283 h 4363363"/>
              <a:gd name="connsiteX2" fmla="*/ 4305793 w 4783904"/>
              <a:gd name="connsiteY2" fmla="*/ 2544227 h 4363363"/>
              <a:gd name="connsiteX3" fmla="*/ 4783904 w 4783904"/>
              <a:gd name="connsiteY3" fmla="*/ 3022338 h 4363363"/>
              <a:gd name="connsiteX4" fmla="*/ 4305793 w 4783904"/>
              <a:gd name="connsiteY4" fmla="*/ 3500449 h 4363363"/>
              <a:gd name="connsiteX5" fmla="*/ 4305793 w 4783904"/>
              <a:gd name="connsiteY5" fmla="*/ 3261394 h 4363363"/>
              <a:gd name="connsiteX6" fmla="*/ 3036277 w 4783904"/>
              <a:gd name="connsiteY6" fmla="*/ 4363363 h 4363363"/>
              <a:gd name="connsiteX7" fmla="*/ 0 w 4783904"/>
              <a:gd name="connsiteY7" fmla="*/ 520729 h 4363363"/>
              <a:gd name="connsiteX0" fmla="*/ 0 w 4783904"/>
              <a:gd name="connsiteY0" fmla="*/ 520729 h 4239538"/>
              <a:gd name="connsiteX1" fmla="*/ 4305793 w 4783904"/>
              <a:gd name="connsiteY1" fmla="*/ 2783283 h 4239538"/>
              <a:gd name="connsiteX2" fmla="*/ 4305793 w 4783904"/>
              <a:gd name="connsiteY2" fmla="*/ 2544227 h 4239538"/>
              <a:gd name="connsiteX3" fmla="*/ 4783904 w 4783904"/>
              <a:gd name="connsiteY3" fmla="*/ 3022338 h 4239538"/>
              <a:gd name="connsiteX4" fmla="*/ 4305793 w 4783904"/>
              <a:gd name="connsiteY4" fmla="*/ 3500449 h 4239538"/>
              <a:gd name="connsiteX5" fmla="*/ 4305793 w 4783904"/>
              <a:gd name="connsiteY5" fmla="*/ 3261394 h 4239538"/>
              <a:gd name="connsiteX6" fmla="*/ 3002939 w 4783904"/>
              <a:gd name="connsiteY6" fmla="*/ 4239538 h 4239538"/>
              <a:gd name="connsiteX7" fmla="*/ 0 w 4783904"/>
              <a:gd name="connsiteY7" fmla="*/ 520729 h 4239538"/>
              <a:gd name="connsiteX0" fmla="*/ 0 w 4783904"/>
              <a:gd name="connsiteY0" fmla="*/ 520729 h 4534321"/>
              <a:gd name="connsiteX1" fmla="*/ 4305793 w 4783904"/>
              <a:gd name="connsiteY1" fmla="*/ 2783283 h 4534321"/>
              <a:gd name="connsiteX2" fmla="*/ 4305793 w 4783904"/>
              <a:gd name="connsiteY2" fmla="*/ 2544227 h 4534321"/>
              <a:gd name="connsiteX3" fmla="*/ 4783904 w 4783904"/>
              <a:gd name="connsiteY3" fmla="*/ 3022338 h 4534321"/>
              <a:gd name="connsiteX4" fmla="*/ 4305793 w 4783904"/>
              <a:gd name="connsiteY4" fmla="*/ 3500449 h 4534321"/>
              <a:gd name="connsiteX5" fmla="*/ 4305793 w 4783904"/>
              <a:gd name="connsiteY5" fmla="*/ 3261394 h 4534321"/>
              <a:gd name="connsiteX6" fmla="*/ 3256999 w 4783904"/>
              <a:gd name="connsiteY6" fmla="*/ 4185454 h 4534321"/>
              <a:gd name="connsiteX7" fmla="*/ 3002939 w 4783904"/>
              <a:gd name="connsiteY7" fmla="*/ 4239538 h 4534321"/>
              <a:gd name="connsiteX8" fmla="*/ 0 w 4783904"/>
              <a:gd name="connsiteY8" fmla="*/ 520729 h 4534321"/>
              <a:gd name="connsiteX0" fmla="*/ 0 w 4783904"/>
              <a:gd name="connsiteY0" fmla="*/ 520729 h 4239538"/>
              <a:gd name="connsiteX1" fmla="*/ 4305793 w 4783904"/>
              <a:gd name="connsiteY1" fmla="*/ 2783283 h 4239538"/>
              <a:gd name="connsiteX2" fmla="*/ 4305793 w 4783904"/>
              <a:gd name="connsiteY2" fmla="*/ 2544227 h 4239538"/>
              <a:gd name="connsiteX3" fmla="*/ 4783904 w 4783904"/>
              <a:gd name="connsiteY3" fmla="*/ 3022338 h 4239538"/>
              <a:gd name="connsiteX4" fmla="*/ 4305793 w 4783904"/>
              <a:gd name="connsiteY4" fmla="*/ 3500449 h 4239538"/>
              <a:gd name="connsiteX5" fmla="*/ 4305793 w 4783904"/>
              <a:gd name="connsiteY5" fmla="*/ 3261394 h 4239538"/>
              <a:gd name="connsiteX6" fmla="*/ 3256999 w 4783904"/>
              <a:gd name="connsiteY6" fmla="*/ 4185454 h 4239538"/>
              <a:gd name="connsiteX7" fmla="*/ 3002939 w 4783904"/>
              <a:gd name="connsiteY7" fmla="*/ 4239538 h 4239538"/>
              <a:gd name="connsiteX8" fmla="*/ 0 w 4783904"/>
              <a:gd name="connsiteY8" fmla="*/ 520729 h 4239538"/>
              <a:gd name="connsiteX0" fmla="*/ 0 w 4783904"/>
              <a:gd name="connsiteY0" fmla="*/ 520729 h 4239538"/>
              <a:gd name="connsiteX1" fmla="*/ 4305793 w 4783904"/>
              <a:gd name="connsiteY1" fmla="*/ 2783283 h 4239538"/>
              <a:gd name="connsiteX2" fmla="*/ 4305793 w 4783904"/>
              <a:gd name="connsiteY2" fmla="*/ 2544227 h 4239538"/>
              <a:gd name="connsiteX3" fmla="*/ 4783904 w 4783904"/>
              <a:gd name="connsiteY3" fmla="*/ 3022338 h 4239538"/>
              <a:gd name="connsiteX4" fmla="*/ 4305793 w 4783904"/>
              <a:gd name="connsiteY4" fmla="*/ 3500449 h 4239538"/>
              <a:gd name="connsiteX5" fmla="*/ 4305793 w 4783904"/>
              <a:gd name="connsiteY5" fmla="*/ 3261394 h 4239538"/>
              <a:gd name="connsiteX6" fmla="*/ 3261762 w 4783904"/>
              <a:gd name="connsiteY6" fmla="*/ 4233079 h 4239538"/>
              <a:gd name="connsiteX7" fmla="*/ 3002939 w 4783904"/>
              <a:gd name="connsiteY7" fmla="*/ 4239538 h 4239538"/>
              <a:gd name="connsiteX8" fmla="*/ 0 w 4783904"/>
              <a:gd name="connsiteY8" fmla="*/ 520729 h 4239538"/>
              <a:gd name="connsiteX0" fmla="*/ 0 w 4783904"/>
              <a:gd name="connsiteY0" fmla="*/ 288041 h 4006850"/>
              <a:gd name="connsiteX1" fmla="*/ 3357011 w 4783904"/>
              <a:gd name="connsiteY1" fmla="*/ 504716 h 4006850"/>
              <a:gd name="connsiteX2" fmla="*/ 4305793 w 4783904"/>
              <a:gd name="connsiteY2" fmla="*/ 2550595 h 4006850"/>
              <a:gd name="connsiteX3" fmla="*/ 4305793 w 4783904"/>
              <a:gd name="connsiteY3" fmla="*/ 2311539 h 4006850"/>
              <a:gd name="connsiteX4" fmla="*/ 4783904 w 4783904"/>
              <a:gd name="connsiteY4" fmla="*/ 2789650 h 4006850"/>
              <a:gd name="connsiteX5" fmla="*/ 4305793 w 4783904"/>
              <a:gd name="connsiteY5" fmla="*/ 3267761 h 4006850"/>
              <a:gd name="connsiteX6" fmla="*/ 4305793 w 4783904"/>
              <a:gd name="connsiteY6" fmla="*/ 3028706 h 4006850"/>
              <a:gd name="connsiteX7" fmla="*/ 3261762 w 4783904"/>
              <a:gd name="connsiteY7" fmla="*/ 4000391 h 4006850"/>
              <a:gd name="connsiteX8" fmla="*/ 3002939 w 4783904"/>
              <a:gd name="connsiteY8" fmla="*/ 4006850 h 4006850"/>
              <a:gd name="connsiteX9" fmla="*/ 0 w 4783904"/>
              <a:gd name="connsiteY9" fmla="*/ 288041 h 4006850"/>
              <a:gd name="connsiteX0" fmla="*/ 0 w 4783904"/>
              <a:gd name="connsiteY0" fmla="*/ 462626 h 4181435"/>
              <a:gd name="connsiteX1" fmla="*/ 3266523 w 4783904"/>
              <a:gd name="connsiteY1" fmla="*/ 264964 h 4181435"/>
              <a:gd name="connsiteX2" fmla="*/ 4305793 w 4783904"/>
              <a:gd name="connsiteY2" fmla="*/ 2725180 h 4181435"/>
              <a:gd name="connsiteX3" fmla="*/ 4305793 w 4783904"/>
              <a:gd name="connsiteY3" fmla="*/ 2486124 h 4181435"/>
              <a:gd name="connsiteX4" fmla="*/ 4783904 w 4783904"/>
              <a:gd name="connsiteY4" fmla="*/ 2964235 h 4181435"/>
              <a:gd name="connsiteX5" fmla="*/ 4305793 w 4783904"/>
              <a:gd name="connsiteY5" fmla="*/ 3442346 h 4181435"/>
              <a:gd name="connsiteX6" fmla="*/ 4305793 w 4783904"/>
              <a:gd name="connsiteY6" fmla="*/ 3203291 h 4181435"/>
              <a:gd name="connsiteX7" fmla="*/ 3261762 w 4783904"/>
              <a:gd name="connsiteY7" fmla="*/ 4174976 h 4181435"/>
              <a:gd name="connsiteX8" fmla="*/ 3002939 w 4783904"/>
              <a:gd name="connsiteY8" fmla="*/ 4181435 h 4181435"/>
              <a:gd name="connsiteX9" fmla="*/ 0 w 4783904"/>
              <a:gd name="connsiteY9" fmla="*/ 462626 h 4181435"/>
              <a:gd name="connsiteX0" fmla="*/ 0 w 4783904"/>
              <a:gd name="connsiteY0" fmla="*/ 462626 h 4181435"/>
              <a:gd name="connsiteX1" fmla="*/ 3266523 w 4783904"/>
              <a:gd name="connsiteY1" fmla="*/ 264964 h 4181435"/>
              <a:gd name="connsiteX2" fmla="*/ 3266524 w 4783904"/>
              <a:gd name="connsiteY2" fmla="*/ 1493689 h 4181435"/>
              <a:gd name="connsiteX3" fmla="*/ 4305793 w 4783904"/>
              <a:gd name="connsiteY3" fmla="*/ 2725180 h 4181435"/>
              <a:gd name="connsiteX4" fmla="*/ 4305793 w 4783904"/>
              <a:gd name="connsiteY4" fmla="*/ 2486124 h 4181435"/>
              <a:gd name="connsiteX5" fmla="*/ 4783904 w 4783904"/>
              <a:gd name="connsiteY5" fmla="*/ 2964235 h 4181435"/>
              <a:gd name="connsiteX6" fmla="*/ 4305793 w 4783904"/>
              <a:gd name="connsiteY6" fmla="*/ 3442346 h 4181435"/>
              <a:gd name="connsiteX7" fmla="*/ 4305793 w 4783904"/>
              <a:gd name="connsiteY7" fmla="*/ 3203291 h 4181435"/>
              <a:gd name="connsiteX8" fmla="*/ 3261762 w 4783904"/>
              <a:gd name="connsiteY8" fmla="*/ 4174976 h 4181435"/>
              <a:gd name="connsiteX9" fmla="*/ 3002939 w 4783904"/>
              <a:gd name="connsiteY9" fmla="*/ 4181435 h 4181435"/>
              <a:gd name="connsiteX10" fmla="*/ 0 w 4783904"/>
              <a:gd name="connsiteY10" fmla="*/ 462626 h 4181435"/>
              <a:gd name="connsiteX0" fmla="*/ 0 w 4783904"/>
              <a:gd name="connsiteY0" fmla="*/ 462626 h 4181435"/>
              <a:gd name="connsiteX1" fmla="*/ 3266523 w 4783904"/>
              <a:gd name="connsiteY1" fmla="*/ 264964 h 4181435"/>
              <a:gd name="connsiteX2" fmla="*/ 3266524 w 4783904"/>
              <a:gd name="connsiteY2" fmla="*/ 1493689 h 4181435"/>
              <a:gd name="connsiteX3" fmla="*/ 4305793 w 4783904"/>
              <a:gd name="connsiteY3" fmla="*/ 2725180 h 4181435"/>
              <a:gd name="connsiteX4" fmla="*/ 4305793 w 4783904"/>
              <a:gd name="connsiteY4" fmla="*/ 2486124 h 4181435"/>
              <a:gd name="connsiteX5" fmla="*/ 4783904 w 4783904"/>
              <a:gd name="connsiteY5" fmla="*/ 2964235 h 4181435"/>
              <a:gd name="connsiteX6" fmla="*/ 4305793 w 4783904"/>
              <a:gd name="connsiteY6" fmla="*/ 3442346 h 4181435"/>
              <a:gd name="connsiteX7" fmla="*/ 4305793 w 4783904"/>
              <a:gd name="connsiteY7" fmla="*/ 3203291 h 4181435"/>
              <a:gd name="connsiteX8" fmla="*/ 3261762 w 4783904"/>
              <a:gd name="connsiteY8" fmla="*/ 4174976 h 4181435"/>
              <a:gd name="connsiteX9" fmla="*/ 3002939 w 4783904"/>
              <a:gd name="connsiteY9" fmla="*/ 4181435 h 4181435"/>
              <a:gd name="connsiteX10" fmla="*/ 0 w 4783904"/>
              <a:gd name="connsiteY10" fmla="*/ 462626 h 4181435"/>
              <a:gd name="connsiteX0" fmla="*/ 0 w 4617217"/>
              <a:gd name="connsiteY0" fmla="*/ 473709 h 4173468"/>
              <a:gd name="connsiteX1" fmla="*/ 3099836 w 4617217"/>
              <a:gd name="connsiteY1" fmla="*/ 256997 h 4173468"/>
              <a:gd name="connsiteX2" fmla="*/ 3099837 w 4617217"/>
              <a:gd name="connsiteY2" fmla="*/ 1485722 h 4173468"/>
              <a:gd name="connsiteX3" fmla="*/ 4139106 w 4617217"/>
              <a:gd name="connsiteY3" fmla="*/ 2717213 h 4173468"/>
              <a:gd name="connsiteX4" fmla="*/ 4139106 w 4617217"/>
              <a:gd name="connsiteY4" fmla="*/ 2478157 h 4173468"/>
              <a:gd name="connsiteX5" fmla="*/ 4617217 w 4617217"/>
              <a:gd name="connsiteY5" fmla="*/ 2956268 h 4173468"/>
              <a:gd name="connsiteX6" fmla="*/ 4139106 w 4617217"/>
              <a:gd name="connsiteY6" fmla="*/ 3434379 h 4173468"/>
              <a:gd name="connsiteX7" fmla="*/ 4139106 w 4617217"/>
              <a:gd name="connsiteY7" fmla="*/ 3195324 h 4173468"/>
              <a:gd name="connsiteX8" fmla="*/ 3095075 w 4617217"/>
              <a:gd name="connsiteY8" fmla="*/ 4167009 h 4173468"/>
              <a:gd name="connsiteX9" fmla="*/ 2836252 w 4617217"/>
              <a:gd name="connsiteY9" fmla="*/ 4173468 h 4173468"/>
              <a:gd name="connsiteX10" fmla="*/ 0 w 4617217"/>
              <a:gd name="connsiteY10" fmla="*/ 473709 h 4173468"/>
              <a:gd name="connsiteX0" fmla="*/ 260446 w 4877663"/>
              <a:gd name="connsiteY0" fmla="*/ 370238 h 4069997"/>
              <a:gd name="connsiteX1" fmla="*/ 478970 w 4877663"/>
              <a:gd name="connsiteY1" fmla="*/ 105901 h 4069997"/>
              <a:gd name="connsiteX2" fmla="*/ 3360282 w 4877663"/>
              <a:gd name="connsiteY2" fmla="*/ 153526 h 4069997"/>
              <a:gd name="connsiteX3" fmla="*/ 3360283 w 4877663"/>
              <a:gd name="connsiteY3" fmla="*/ 1382251 h 4069997"/>
              <a:gd name="connsiteX4" fmla="*/ 4399552 w 4877663"/>
              <a:gd name="connsiteY4" fmla="*/ 2613742 h 4069997"/>
              <a:gd name="connsiteX5" fmla="*/ 4399552 w 4877663"/>
              <a:gd name="connsiteY5" fmla="*/ 2374686 h 4069997"/>
              <a:gd name="connsiteX6" fmla="*/ 4877663 w 4877663"/>
              <a:gd name="connsiteY6" fmla="*/ 2852797 h 4069997"/>
              <a:gd name="connsiteX7" fmla="*/ 4399552 w 4877663"/>
              <a:gd name="connsiteY7" fmla="*/ 3330908 h 4069997"/>
              <a:gd name="connsiteX8" fmla="*/ 4399552 w 4877663"/>
              <a:gd name="connsiteY8" fmla="*/ 3091853 h 4069997"/>
              <a:gd name="connsiteX9" fmla="*/ 3355521 w 4877663"/>
              <a:gd name="connsiteY9" fmla="*/ 4063538 h 4069997"/>
              <a:gd name="connsiteX10" fmla="*/ 3096698 w 4877663"/>
              <a:gd name="connsiteY10" fmla="*/ 4069997 h 4069997"/>
              <a:gd name="connsiteX11" fmla="*/ 260446 w 4877663"/>
              <a:gd name="connsiteY11" fmla="*/ 370238 h 4069997"/>
              <a:gd name="connsiteX0" fmla="*/ 358273 w 4975490"/>
              <a:gd name="connsiteY0" fmla="*/ 348060 h 4047819"/>
              <a:gd name="connsiteX1" fmla="*/ 357722 w 4975490"/>
              <a:gd name="connsiteY1" fmla="*/ 140873 h 4047819"/>
              <a:gd name="connsiteX2" fmla="*/ 3458109 w 4975490"/>
              <a:gd name="connsiteY2" fmla="*/ 131348 h 4047819"/>
              <a:gd name="connsiteX3" fmla="*/ 3458110 w 4975490"/>
              <a:gd name="connsiteY3" fmla="*/ 1360073 h 4047819"/>
              <a:gd name="connsiteX4" fmla="*/ 4497379 w 4975490"/>
              <a:gd name="connsiteY4" fmla="*/ 2591564 h 4047819"/>
              <a:gd name="connsiteX5" fmla="*/ 4497379 w 4975490"/>
              <a:gd name="connsiteY5" fmla="*/ 2352508 h 4047819"/>
              <a:gd name="connsiteX6" fmla="*/ 4975490 w 4975490"/>
              <a:gd name="connsiteY6" fmla="*/ 2830619 h 4047819"/>
              <a:gd name="connsiteX7" fmla="*/ 4497379 w 4975490"/>
              <a:gd name="connsiteY7" fmla="*/ 3308730 h 4047819"/>
              <a:gd name="connsiteX8" fmla="*/ 4497379 w 4975490"/>
              <a:gd name="connsiteY8" fmla="*/ 3069675 h 4047819"/>
              <a:gd name="connsiteX9" fmla="*/ 3453348 w 4975490"/>
              <a:gd name="connsiteY9" fmla="*/ 4041360 h 4047819"/>
              <a:gd name="connsiteX10" fmla="*/ 3194525 w 4975490"/>
              <a:gd name="connsiteY10" fmla="*/ 4047819 h 4047819"/>
              <a:gd name="connsiteX11" fmla="*/ 358273 w 4975490"/>
              <a:gd name="connsiteY11" fmla="*/ 348060 h 4047819"/>
              <a:gd name="connsiteX0" fmla="*/ 551 w 4617768"/>
              <a:gd name="connsiteY0" fmla="*/ 317029 h 4016788"/>
              <a:gd name="connsiteX1" fmla="*/ 0 w 4617768"/>
              <a:gd name="connsiteY1" fmla="*/ 109842 h 4016788"/>
              <a:gd name="connsiteX2" fmla="*/ 3100387 w 4617768"/>
              <a:gd name="connsiteY2" fmla="*/ 100317 h 4016788"/>
              <a:gd name="connsiteX3" fmla="*/ 3100388 w 4617768"/>
              <a:gd name="connsiteY3" fmla="*/ 1329042 h 4016788"/>
              <a:gd name="connsiteX4" fmla="*/ 4139657 w 4617768"/>
              <a:gd name="connsiteY4" fmla="*/ 2560533 h 4016788"/>
              <a:gd name="connsiteX5" fmla="*/ 4139657 w 4617768"/>
              <a:gd name="connsiteY5" fmla="*/ 2321477 h 4016788"/>
              <a:gd name="connsiteX6" fmla="*/ 4617768 w 4617768"/>
              <a:gd name="connsiteY6" fmla="*/ 2799588 h 4016788"/>
              <a:gd name="connsiteX7" fmla="*/ 4139657 w 4617768"/>
              <a:gd name="connsiteY7" fmla="*/ 3277699 h 4016788"/>
              <a:gd name="connsiteX8" fmla="*/ 4139657 w 4617768"/>
              <a:gd name="connsiteY8" fmla="*/ 3038644 h 4016788"/>
              <a:gd name="connsiteX9" fmla="*/ 3095626 w 4617768"/>
              <a:gd name="connsiteY9" fmla="*/ 4010329 h 4016788"/>
              <a:gd name="connsiteX10" fmla="*/ 2836803 w 4617768"/>
              <a:gd name="connsiteY10" fmla="*/ 4016788 h 4016788"/>
              <a:gd name="connsiteX11" fmla="*/ 551 w 4617768"/>
              <a:gd name="connsiteY11" fmla="*/ 317029 h 4016788"/>
              <a:gd name="connsiteX0" fmla="*/ 551 w 4617768"/>
              <a:gd name="connsiteY0" fmla="*/ 216712 h 3916471"/>
              <a:gd name="connsiteX1" fmla="*/ 0 w 4617768"/>
              <a:gd name="connsiteY1" fmla="*/ 9525 h 3916471"/>
              <a:gd name="connsiteX2" fmla="*/ 3100387 w 4617768"/>
              <a:gd name="connsiteY2" fmla="*/ 0 h 3916471"/>
              <a:gd name="connsiteX3" fmla="*/ 3100388 w 4617768"/>
              <a:gd name="connsiteY3" fmla="*/ 1228725 h 3916471"/>
              <a:gd name="connsiteX4" fmla="*/ 4139657 w 4617768"/>
              <a:gd name="connsiteY4" fmla="*/ 2460216 h 3916471"/>
              <a:gd name="connsiteX5" fmla="*/ 4139657 w 4617768"/>
              <a:gd name="connsiteY5" fmla="*/ 2221160 h 3916471"/>
              <a:gd name="connsiteX6" fmla="*/ 4617768 w 4617768"/>
              <a:gd name="connsiteY6" fmla="*/ 2699271 h 3916471"/>
              <a:gd name="connsiteX7" fmla="*/ 4139657 w 4617768"/>
              <a:gd name="connsiteY7" fmla="*/ 3177382 h 3916471"/>
              <a:gd name="connsiteX8" fmla="*/ 4139657 w 4617768"/>
              <a:gd name="connsiteY8" fmla="*/ 2938327 h 3916471"/>
              <a:gd name="connsiteX9" fmla="*/ 3095626 w 4617768"/>
              <a:gd name="connsiteY9" fmla="*/ 3910012 h 3916471"/>
              <a:gd name="connsiteX10" fmla="*/ 2836803 w 4617768"/>
              <a:gd name="connsiteY10" fmla="*/ 3916471 h 3916471"/>
              <a:gd name="connsiteX11" fmla="*/ 551 w 4617768"/>
              <a:gd name="connsiteY11" fmla="*/ 216712 h 3916471"/>
              <a:gd name="connsiteX0" fmla="*/ 551 w 4617768"/>
              <a:gd name="connsiteY0" fmla="*/ 216712 h 3916471"/>
              <a:gd name="connsiteX1" fmla="*/ 0 w 4617768"/>
              <a:gd name="connsiteY1" fmla="*/ 9525 h 3916471"/>
              <a:gd name="connsiteX2" fmla="*/ 3100387 w 4617768"/>
              <a:gd name="connsiteY2" fmla="*/ 0 h 3916471"/>
              <a:gd name="connsiteX3" fmla="*/ 3100388 w 4617768"/>
              <a:gd name="connsiteY3" fmla="*/ 1228725 h 3916471"/>
              <a:gd name="connsiteX4" fmla="*/ 4139657 w 4617768"/>
              <a:gd name="connsiteY4" fmla="*/ 2460216 h 3916471"/>
              <a:gd name="connsiteX5" fmla="*/ 4139657 w 4617768"/>
              <a:gd name="connsiteY5" fmla="*/ 2221160 h 3916471"/>
              <a:gd name="connsiteX6" fmla="*/ 4617768 w 4617768"/>
              <a:gd name="connsiteY6" fmla="*/ 2699271 h 3916471"/>
              <a:gd name="connsiteX7" fmla="*/ 4139657 w 4617768"/>
              <a:gd name="connsiteY7" fmla="*/ 3177382 h 3916471"/>
              <a:gd name="connsiteX8" fmla="*/ 4139657 w 4617768"/>
              <a:gd name="connsiteY8" fmla="*/ 2938327 h 3916471"/>
              <a:gd name="connsiteX9" fmla="*/ 3424238 w 4617768"/>
              <a:gd name="connsiteY9" fmla="*/ 3609973 h 3916471"/>
              <a:gd name="connsiteX10" fmla="*/ 3095626 w 4617768"/>
              <a:gd name="connsiteY10" fmla="*/ 3910012 h 3916471"/>
              <a:gd name="connsiteX11" fmla="*/ 2836803 w 4617768"/>
              <a:gd name="connsiteY11" fmla="*/ 3916471 h 3916471"/>
              <a:gd name="connsiteX12" fmla="*/ 551 w 4617768"/>
              <a:gd name="connsiteY12" fmla="*/ 216712 h 3916471"/>
              <a:gd name="connsiteX0" fmla="*/ 551 w 4617768"/>
              <a:gd name="connsiteY0" fmla="*/ 216712 h 3916471"/>
              <a:gd name="connsiteX1" fmla="*/ 0 w 4617768"/>
              <a:gd name="connsiteY1" fmla="*/ 9525 h 3916471"/>
              <a:gd name="connsiteX2" fmla="*/ 3100387 w 4617768"/>
              <a:gd name="connsiteY2" fmla="*/ 0 h 3916471"/>
              <a:gd name="connsiteX3" fmla="*/ 3100388 w 4617768"/>
              <a:gd name="connsiteY3" fmla="*/ 1228725 h 3916471"/>
              <a:gd name="connsiteX4" fmla="*/ 4139657 w 4617768"/>
              <a:gd name="connsiteY4" fmla="*/ 2460216 h 3916471"/>
              <a:gd name="connsiteX5" fmla="*/ 4139657 w 4617768"/>
              <a:gd name="connsiteY5" fmla="*/ 2221160 h 3916471"/>
              <a:gd name="connsiteX6" fmla="*/ 4617768 w 4617768"/>
              <a:gd name="connsiteY6" fmla="*/ 2699271 h 3916471"/>
              <a:gd name="connsiteX7" fmla="*/ 4139657 w 4617768"/>
              <a:gd name="connsiteY7" fmla="*/ 3177382 h 3916471"/>
              <a:gd name="connsiteX8" fmla="*/ 4139657 w 4617768"/>
              <a:gd name="connsiteY8" fmla="*/ 2938327 h 3916471"/>
              <a:gd name="connsiteX9" fmla="*/ 3105150 w 4617768"/>
              <a:gd name="connsiteY9" fmla="*/ 3381373 h 3916471"/>
              <a:gd name="connsiteX10" fmla="*/ 3095626 w 4617768"/>
              <a:gd name="connsiteY10" fmla="*/ 3910012 h 3916471"/>
              <a:gd name="connsiteX11" fmla="*/ 2836803 w 4617768"/>
              <a:gd name="connsiteY11" fmla="*/ 3916471 h 3916471"/>
              <a:gd name="connsiteX12" fmla="*/ 551 w 4617768"/>
              <a:gd name="connsiteY12" fmla="*/ 216712 h 3916471"/>
              <a:gd name="connsiteX0" fmla="*/ 551 w 4617768"/>
              <a:gd name="connsiteY0" fmla="*/ 216712 h 3916471"/>
              <a:gd name="connsiteX1" fmla="*/ 0 w 4617768"/>
              <a:gd name="connsiteY1" fmla="*/ 9525 h 3916471"/>
              <a:gd name="connsiteX2" fmla="*/ 3100387 w 4617768"/>
              <a:gd name="connsiteY2" fmla="*/ 0 h 3916471"/>
              <a:gd name="connsiteX3" fmla="*/ 3100388 w 4617768"/>
              <a:gd name="connsiteY3" fmla="*/ 1228725 h 3916471"/>
              <a:gd name="connsiteX4" fmla="*/ 4139657 w 4617768"/>
              <a:gd name="connsiteY4" fmla="*/ 2460216 h 3916471"/>
              <a:gd name="connsiteX5" fmla="*/ 4139657 w 4617768"/>
              <a:gd name="connsiteY5" fmla="*/ 2221160 h 3916471"/>
              <a:gd name="connsiteX6" fmla="*/ 4617768 w 4617768"/>
              <a:gd name="connsiteY6" fmla="*/ 2699271 h 3916471"/>
              <a:gd name="connsiteX7" fmla="*/ 4139657 w 4617768"/>
              <a:gd name="connsiteY7" fmla="*/ 3177382 h 3916471"/>
              <a:gd name="connsiteX8" fmla="*/ 4139657 w 4617768"/>
              <a:gd name="connsiteY8" fmla="*/ 2938327 h 3916471"/>
              <a:gd name="connsiteX9" fmla="*/ 3105150 w 4617768"/>
              <a:gd name="connsiteY9" fmla="*/ 3381373 h 3916471"/>
              <a:gd name="connsiteX10" fmla="*/ 3095626 w 4617768"/>
              <a:gd name="connsiteY10" fmla="*/ 3910012 h 3916471"/>
              <a:gd name="connsiteX11" fmla="*/ 2836803 w 4617768"/>
              <a:gd name="connsiteY11" fmla="*/ 3916471 h 3916471"/>
              <a:gd name="connsiteX12" fmla="*/ 551 w 4617768"/>
              <a:gd name="connsiteY12" fmla="*/ 216712 h 3916471"/>
              <a:gd name="connsiteX0" fmla="*/ 551 w 4617768"/>
              <a:gd name="connsiteY0" fmla="*/ 216712 h 3916471"/>
              <a:gd name="connsiteX1" fmla="*/ 0 w 4617768"/>
              <a:gd name="connsiteY1" fmla="*/ 9525 h 3916471"/>
              <a:gd name="connsiteX2" fmla="*/ 3100387 w 4617768"/>
              <a:gd name="connsiteY2" fmla="*/ 0 h 3916471"/>
              <a:gd name="connsiteX3" fmla="*/ 3100388 w 4617768"/>
              <a:gd name="connsiteY3" fmla="*/ 1228725 h 3916471"/>
              <a:gd name="connsiteX4" fmla="*/ 4139657 w 4617768"/>
              <a:gd name="connsiteY4" fmla="*/ 2460216 h 3916471"/>
              <a:gd name="connsiteX5" fmla="*/ 4139657 w 4617768"/>
              <a:gd name="connsiteY5" fmla="*/ 2221160 h 3916471"/>
              <a:gd name="connsiteX6" fmla="*/ 4617768 w 4617768"/>
              <a:gd name="connsiteY6" fmla="*/ 2699271 h 3916471"/>
              <a:gd name="connsiteX7" fmla="*/ 4139657 w 4617768"/>
              <a:gd name="connsiteY7" fmla="*/ 3177382 h 3916471"/>
              <a:gd name="connsiteX8" fmla="*/ 4139657 w 4617768"/>
              <a:gd name="connsiteY8" fmla="*/ 2938327 h 3916471"/>
              <a:gd name="connsiteX9" fmla="*/ 3105150 w 4617768"/>
              <a:gd name="connsiteY9" fmla="*/ 3381373 h 3916471"/>
              <a:gd name="connsiteX10" fmla="*/ 3095626 w 4617768"/>
              <a:gd name="connsiteY10" fmla="*/ 3910012 h 3916471"/>
              <a:gd name="connsiteX11" fmla="*/ 2836803 w 4617768"/>
              <a:gd name="connsiteY11" fmla="*/ 3916471 h 3916471"/>
              <a:gd name="connsiteX12" fmla="*/ 551 w 4617768"/>
              <a:gd name="connsiteY12" fmla="*/ 216712 h 3916471"/>
              <a:gd name="connsiteX0" fmla="*/ 551 w 4617768"/>
              <a:gd name="connsiteY0" fmla="*/ 216712 h 3916471"/>
              <a:gd name="connsiteX1" fmla="*/ 0 w 4617768"/>
              <a:gd name="connsiteY1" fmla="*/ 9525 h 3916471"/>
              <a:gd name="connsiteX2" fmla="*/ 3100387 w 4617768"/>
              <a:gd name="connsiteY2" fmla="*/ 0 h 3916471"/>
              <a:gd name="connsiteX3" fmla="*/ 3100388 w 4617768"/>
              <a:gd name="connsiteY3" fmla="*/ 1228725 h 3916471"/>
              <a:gd name="connsiteX4" fmla="*/ 4139657 w 4617768"/>
              <a:gd name="connsiteY4" fmla="*/ 2460216 h 3916471"/>
              <a:gd name="connsiteX5" fmla="*/ 4139657 w 4617768"/>
              <a:gd name="connsiteY5" fmla="*/ 2221160 h 3916471"/>
              <a:gd name="connsiteX6" fmla="*/ 4617768 w 4617768"/>
              <a:gd name="connsiteY6" fmla="*/ 2699271 h 3916471"/>
              <a:gd name="connsiteX7" fmla="*/ 4139657 w 4617768"/>
              <a:gd name="connsiteY7" fmla="*/ 3177382 h 3916471"/>
              <a:gd name="connsiteX8" fmla="*/ 4139657 w 4617768"/>
              <a:gd name="connsiteY8" fmla="*/ 2938327 h 3916471"/>
              <a:gd name="connsiteX9" fmla="*/ 3105150 w 4617768"/>
              <a:gd name="connsiteY9" fmla="*/ 3381373 h 3916471"/>
              <a:gd name="connsiteX10" fmla="*/ 3095626 w 4617768"/>
              <a:gd name="connsiteY10" fmla="*/ 3910012 h 3916471"/>
              <a:gd name="connsiteX11" fmla="*/ 2836803 w 4617768"/>
              <a:gd name="connsiteY11" fmla="*/ 3916471 h 3916471"/>
              <a:gd name="connsiteX12" fmla="*/ 551 w 4617768"/>
              <a:gd name="connsiteY12" fmla="*/ 216712 h 3916471"/>
              <a:gd name="connsiteX0" fmla="*/ 551 w 4617768"/>
              <a:gd name="connsiteY0" fmla="*/ 216712 h 3916471"/>
              <a:gd name="connsiteX1" fmla="*/ 0 w 4617768"/>
              <a:gd name="connsiteY1" fmla="*/ 9525 h 3916471"/>
              <a:gd name="connsiteX2" fmla="*/ 3100387 w 4617768"/>
              <a:gd name="connsiteY2" fmla="*/ 0 h 3916471"/>
              <a:gd name="connsiteX3" fmla="*/ 3100388 w 4617768"/>
              <a:gd name="connsiteY3" fmla="*/ 1228725 h 3916471"/>
              <a:gd name="connsiteX4" fmla="*/ 4139657 w 4617768"/>
              <a:gd name="connsiteY4" fmla="*/ 2460216 h 3916471"/>
              <a:gd name="connsiteX5" fmla="*/ 4139657 w 4617768"/>
              <a:gd name="connsiteY5" fmla="*/ 2221160 h 3916471"/>
              <a:gd name="connsiteX6" fmla="*/ 4617768 w 4617768"/>
              <a:gd name="connsiteY6" fmla="*/ 2699271 h 3916471"/>
              <a:gd name="connsiteX7" fmla="*/ 4139657 w 4617768"/>
              <a:gd name="connsiteY7" fmla="*/ 3177382 h 3916471"/>
              <a:gd name="connsiteX8" fmla="*/ 4139657 w 4617768"/>
              <a:gd name="connsiteY8" fmla="*/ 2938327 h 3916471"/>
              <a:gd name="connsiteX9" fmla="*/ 3105150 w 4617768"/>
              <a:gd name="connsiteY9" fmla="*/ 3381373 h 3916471"/>
              <a:gd name="connsiteX10" fmla="*/ 3095626 w 4617768"/>
              <a:gd name="connsiteY10" fmla="*/ 3910012 h 3916471"/>
              <a:gd name="connsiteX11" fmla="*/ 2836803 w 4617768"/>
              <a:gd name="connsiteY11" fmla="*/ 3916471 h 3916471"/>
              <a:gd name="connsiteX12" fmla="*/ 551 w 4617768"/>
              <a:gd name="connsiteY12" fmla="*/ 216712 h 3916471"/>
              <a:gd name="connsiteX0" fmla="*/ 551 w 4617768"/>
              <a:gd name="connsiteY0" fmla="*/ 216712 h 3916471"/>
              <a:gd name="connsiteX1" fmla="*/ 0 w 4617768"/>
              <a:gd name="connsiteY1" fmla="*/ 9525 h 3916471"/>
              <a:gd name="connsiteX2" fmla="*/ 3100387 w 4617768"/>
              <a:gd name="connsiteY2" fmla="*/ 0 h 3916471"/>
              <a:gd name="connsiteX3" fmla="*/ 3100388 w 4617768"/>
              <a:gd name="connsiteY3" fmla="*/ 1228725 h 3916471"/>
              <a:gd name="connsiteX4" fmla="*/ 4139657 w 4617768"/>
              <a:gd name="connsiteY4" fmla="*/ 2460216 h 3916471"/>
              <a:gd name="connsiteX5" fmla="*/ 4139657 w 4617768"/>
              <a:gd name="connsiteY5" fmla="*/ 2221160 h 3916471"/>
              <a:gd name="connsiteX6" fmla="*/ 4617768 w 4617768"/>
              <a:gd name="connsiteY6" fmla="*/ 2699271 h 3916471"/>
              <a:gd name="connsiteX7" fmla="*/ 4139657 w 4617768"/>
              <a:gd name="connsiteY7" fmla="*/ 3177382 h 3916471"/>
              <a:gd name="connsiteX8" fmla="*/ 4139657 w 4617768"/>
              <a:gd name="connsiteY8" fmla="*/ 2938327 h 3916471"/>
              <a:gd name="connsiteX9" fmla="*/ 3105150 w 4617768"/>
              <a:gd name="connsiteY9" fmla="*/ 3381373 h 3916471"/>
              <a:gd name="connsiteX10" fmla="*/ 3095626 w 4617768"/>
              <a:gd name="connsiteY10" fmla="*/ 3910012 h 3916471"/>
              <a:gd name="connsiteX11" fmla="*/ 2836803 w 4617768"/>
              <a:gd name="connsiteY11" fmla="*/ 3916471 h 3916471"/>
              <a:gd name="connsiteX12" fmla="*/ 551 w 4617768"/>
              <a:gd name="connsiteY12" fmla="*/ 216712 h 3916471"/>
              <a:gd name="connsiteX0" fmla="*/ 551 w 4617768"/>
              <a:gd name="connsiteY0" fmla="*/ 216712 h 3916471"/>
              <a:gd name="connsiteX1" fmla="*/ 0 w 4617768"/>
              <a:gd name="connsiteY1" fmla="*/ 9525 h 3916471"/>
              <a:gd name="connsiteX2" fmla="*/ 3100387 w 4617768"/>
              <a:gd name="connsiteY2" fmla="*/ 0 h 3916471"/>
              <a:gd name="connsiteX3" fmla="*/ 3100388 w 4617768"/>
              <a:gd name="connsiteY3" fmla="*/ 1228725 h 3916471"/>
              <a:gd name="connsiteX4" fmla="*/ 4139657 w 4617768"/>
              <a:gd name="connsiteY4" fmla="*/ 2460216 h 3916471"/>
              <a:gd name="connsiteX5" fmla="*/ 4139657 w 4617768"/>
              <a:gd name="connsiteY5" fmla="*/ 2221160 h 3916471"/>
              <a:gd name="connsiteX6" fmla="*/ 4617768 w 4617768"/>
              <a:gd name="connsiteY6" fmla="*/ 2699271 h 3916471"/>
              <a:gd name="connsiteX7" fmla="*/ 4139657 w 4617768"/>
              <a:gd name="connsiteY7" fmla="*/ 3177382 h 3916471"/>
              <a:gd name="connsiteX8" fmla="*/ 4139657 w 4617768"/>
              <a:gd name="connsiteY8" fmla="*/ 2938327 h 3916471"/>
              <a:gd name="connsiteX9" fmla="*/ 3105150 w 4617768"/>
              <a:gd name="connsiteY9" fmla="*/ 3381373 h 3916471"/>
              <a:gd name="connsiteX10" fmla="*/ 3095626 w 4617768"/>
              <a:gd name="connsiteY10" fmla="*/ 3910012 h 3916471"/>
              <a:gd name="connsiteX11" fmla="*/ 2836803 w 4617768"/>
              <a:gd name="connsiteY11" fmla="*/ 3916471 h 3916471"/>
              <a:gd name="connsiteX12" fmla="*/ 551 w 4617768"/>
              <a:gd name="connsiteY12" fmla="*/ 216712 h 3916471"/>
              <a:gd name="connsiteX0" fmla="*/ 551 w 4617768"/>
              <a:gd name="connsiteY0" fmla="*/ 216712 h 3916471"/>
              <a:gd name="connsiteX1" fmla="*/ 0 w 4617768"/>
              <a:gd name="connsiteY1" fmla="*/ 9525 h 3916471"/>
              <a:gd name="connsiteX2" fmla="*/ 3100387 w 4617768"/>
              <a:gd name="connsiteY2" fmla="*/ 0 h 3916471"/>
              <a:gd name="connsiteX3" fmla="*/ 3100388 w 4617768"/>
              <a:gd name="connsiteY3" fmla="*/ 1228725 h 3916471"/>
              <a:gd name="connsiteX4" fmla="*/ 4139657 w 4617768"/>
              <a:gd name="connsiteY4" fmla="*/ 2460216 h 3916471"/>
              <a:gd name="connsiteX5" fmla="*/ 4139657 w 4617768"/>
              <a:gd name="connsiteY5" fmla="*/ 2221160 h 3916471"/>
              <a:gd name="connsiteX6" fmla="*/ 4617768 w 4617768"/>
              <a:gd name="connsiteY6" fmla="*/ 2699271 h 3916471"/>
              <a:gd name="connsiteX7" fmla="*/ 4139657 w 4617768"/>
              <a:gd name="connsiteY7" fmla="*/ 3177382 h 3916471"/>
              <a:gd name="connsiteX8" fmla="*/ 4139657 w 4617768"/>
              <a:gd name="connsiteY8" fmla="*/ 2938327 h 3916471"/>
              <a:gd name="connsiteX9" fmla="*/ 3105150 w 4617768"/>
              <a:gd name="connsiteY9" fmla="*/ 3381373 h 3916471"/>
              <a:gd name="connsiteX10" fmla="*/ 3095626 w 4617768"/>
              <a:gd name="connsiteY10" fmla="*/ 3910012 h 3916471"/>
              <a:gd name="connsiteX11" fmla="*/ 2836803 w 4617768"/>
              <a:gd name="connsiteY11" fmla="*/ 3916471 h 3916471"/>
              <a:gd name="connsiteX12" fmla="*/ 551 w 4617768"/>
              <a:gd name="connsiteY12" fmla="*/ 216712 h 3916471"/>
              <a:gd name="connsiteX0" fmla="*/ 551 w 4617768"/>
              <a:gd name="connsiteY0" fmla="*/ 216712 h 4095750"/>
              <a:gd name="connsiteX1" fmla="*/ 0 w 4617768"/>
              <a:gd name="connsiteY1" fmla="*/ 9525 h 4095750"/>
              <a:gd name="connsiteX2" fmla="*/ 3100387 w 4617768"/>
              <a:gd name="connsiteY2" fmla="*/ 0 h 4095750"/>
              <a:gd name="connsiteX3" fmla="*/ 3100388 w 4617768"/>
              <a:gd name="connsiteY3" fmla="*/ 1228725 h 4095750"/>
              <a:gd name="connsiteX4" fmla="*/ 4139657 w 4617768"/>
              <a:gd name="connsiteY4" fmla="*/ 2460216 h 4095750"/>
              <a:gd name="connsiteX5" fmla="*/ 4139657 w 4617768"/>
              <a:gd name="connsiteY5" fmla="*/ 2221160 h 4095750"/>
              <a:gd name="connsiteX6" fmla="*/ 4617768 w 4617768"/>
              <a:gd name="connsiteY6" fmla="*/ 2699271 h 4095750"/>
              <a:gd name="connsiteX7" fmla="*/ 4139657 w 4617768"/>
              <a:gd name="connsiteY7" fmla="*/ 3177382 h 4095750"/>
              <a:gd name="connsiteX8" fmla="*/ 4139657 w 4617768"/>
              <a:gd name="connsiteY8" fmla="*/ 2938327 h 4095750"/>
              <a:gd name="connsiteX9" fmla="*/ 3105150 w 4617768"/>
              <a:gd name="connsiteY9" fmla="*/ 3381373 h 4095750"/>
              <a:gd name="connsiteX10" fmla="*/ 3095626 w 4617768"/>
              <a:gd name="connsiteY10" fmla="*/ 4095750 h 4095750"/>
              <a:gd name="connsiteX11" fmla="*/ 2836803 w 4617768"/>
              <a:gd name="connsiteY11" fmla="*/ 3916471 h 4095750"/>
              <a:gd name="connsiteX12" fmla="*/ 551 w 4617768"/>
              <a:gd name="connsiteY12" fmla="*/ 216712 h 4095750"/>
              <a:gd name="connsiteX0" fmla="*/ 551 w 4617768"/>
              <a:gd name="connsiteY0" fmla="*/ 216712 h 4095750"/>
              <a:gd name="connsiteX1" fmla="*/ 0 w 4617768"/>
              <a:gd name="connsiteY1" fmla="*/ 9525 h 4095750"/>
              <a:gd name="connsiteX2" fmla="*/ 3100387 w 4617768"/>
              <a:gd name="connsiteY2" fmla="*/ 0 h 4095750"/>
              <a:gd name="connsiteX3" fmla="*/ 3100388 w 4617768"/>
              <a:gd name="connsiteY3" fmla="*/ 1228725 h 4095750"/>
              <a:gd name="connsiteX4" fmla="*/ 4139657 w 4617768"/>
              <a:gd name="connsiteY4" fmla="*/ 2460216 h 4095750"/>
              <a:gd name="connsiteX5" fmla="*/ 4139657 w 4617768"/>
              <a:gd name="connsiteY5" fmla="*/ 2221160 h 4095750"/>
              <a:gd name="connsiteX6" fmla="*/ 4617768 w 4617768"/>
              <a:gd name="connsiteY6" fmla="*/ 2699271 h 4095750"/>
              <a:gd name="connsiteX7" fmla="*/ 4139657 w 4617768"/>
              <a:gd name="connsiteY7" fmla="*/ 3177382 h 4095750"/>
              <a:gd name="connsiteX8" fmla="*/ 4139657 w 4617768"/>
              <a:gd name="connsiteY8" fmla="*/ 2938327 h 4095750"/>
              <a:gd name="connsiteX9" fmla="*/ 3105150 w 4617768"/>
              <a:gd name="connsiteY9" fmla="*/ 3381373 h 4095750"/>
              <a:gd name="connsiteX10" fmla="*/ 3095626 w 4617768"/>
              <a:gd name="connsiteY10" fmla="*/ 4095750 h 4095750"/>
              <a:gd name="connsiteX11" fmla="*/ 2512953 w 4617768"/>
              <a:gd name="connsiteY11" fmla="*/ 4087921 h 4095750"/>
              <a:gd name="connsiteX12" fmla="*/ 551 w 4617768"/>
              <a:gd name="connsiteY12" fmla="*/ 216712 h 4095750"/>
              <a:gd name="connsiteX0" fmla="*/ 551 w 4617768"/>
              <a:gd name="connsiteY0" fmla="*/ 216712 h 4095750"/>
              <a:gd name="connsiteX1" fmla="*/ 0 w 4617768"/>
              <a:gd name="connsiteY1" fmla="*/ 9525 h 4095750"/>
              <a:gd name="connsiteX2" fmla="*/ 3100387 w 4617768"/>
              <a:gd name="connsiteY2" fmla="*/ 0 h 4095750"/>
              <a:gd name="connsiteX3" fmla="*/ 3100388 w 4617768"/>
              <a:gd name="connsiteY3" fmla="*/ 1228725 h 4095750"/>
              <a:gd name="connsiteX4" fmla="*/ 4139657 w 4617768"/>
              <a:gd name="connsiteY4" fmla="*/ 2460216 h 4095750"/>
              <a:gd name="connsiteX5" fmla="*/ 4139657 w 4617768"/>
              <a:gd name="connsiteY5" fmla="*/ 2221160 h 4095750"/>
              <a:gd name="connsiteX6" fmla="*/ 4617768 w 4617768"/>
              <a:gd name="connsiteY6" fmla="*/ 2699271 h 4095750"/>
              <a:gd name="connsiteX7" fmla="*/ 4139657 w 4617768"/>
              <a:gd name="connsiteY7" fmla="*/ 3177382 h 4095750"/>
              <a:gd name="connsiteX8" fmla="*/ 4139657 w 4617768"/>
              <a:gd name="connsiteY8" fmla="*/ 2938327 h 4095750"/>
              <a:gd name="connsiteX9" fmla="*/ 3105150 w 4617768"/>
              <a:gd name="connsiteY9" fmla="*/ 3381373 h 4095750"/>
              <a:gd name="connsiteX10" fmla="*/ 3105151 w 4617768"/>
              <a:gd name="connsiteY10" fmla="*/ 4095750 h 4095750"/>
              <a:gd name="connsiteX11" fmla="*/ 2512953 w 4617768"/>
              <a:gd name="connsiteY11" fmla="*/ 4087921 h 4095750"/>
              <a:gd name="connsiteX12" fmla="*/ 551 w 4617768"/>
              <a:gd name="connsiteY12" fmla="*/ 216712 h 4095750"/>
              <a:gd name="connsiteX0" fmla="*/ 551 w 4617768"/>
              <a:gd name="connsiteY0" fmla="*/ 216712 h 4090987"/>
              <a:gd name="connsiteX1" fmla="*/ 0 w 4617768"/>
              <a:gd name="connsiteY1" fmla="*/ 9525 h 4090987"/>
              <a:gd name="connsiteX2" fmla="*/ 3100387 w 4617768"/>
              <a:gd name="connsiteY2" fmla="*/ 0 h 4090987"/>
              <a:gd name="connsiteX3" fmla="*/ 3100388 w 4617768"/>
              <a:gd name="connsiteY3" fmla="*/ 1228725 h 4090987"/>
              <a:gd name="connsiteX4" fmla="*/ 4139657 w 4617768"/>
              <a:gd name="connsiteY4" fmla="*/ 2460216 h 4090987"/>
              <a:gd name="connsiteX5" fmla="*/ 4139657 w 4617768"/>
              <a:gd name="connsiteY5" fmla="*/ 2221160 h 4090987"/>
              <a:gd name="connsiteX6" fmla="*/ 4617768 w 4617768"/>
              <a:gd name="connsiteY6" fmla="*/ 2699271 h 4090987"/>
              <a:gd name="connsiteX7" fmla="*/ 4139657 w 4617768"/>
              <a:gd name="connsiteY7" fmla="*/ 3177382 h 4090987"/>
              <a:gd name="connsiteX8" fmla="*/ 4139657 w 4617768"/>
              <a:gd name="connsiteY8" fmla="*/ 2938327 h 4090987"/>
              <a:gd name="connsiteX9" fmla="*/ 3105150 w 4617768"/>
              <a:gd name="connsiteY9" fmla="*/ 3381373 h 4090987"/>
              <a:gd name="connsiteX10" fmla="*/ 3105151 w 4617768"/>
              <a:gd name="connsiteY10" fmla="*/ 4090987 h 4090987"/>
              <a:gd name="connsiteX11" fmla="*/ 2512953 w 4617768"/>
              <a:gd name="connsiteY11" fmla="*/ 4087921 h 4090987"/>
              <a:gd name="connsiteX12" fmla="*/ 551 w 4617768"/>
              <a:gd name="connsiteY12" fmla="*/ 216712 h 4090987"/>
              <a:gd name="connsiteX0" fmla="*/ 551 w 4617768"/>
              <a:gd name="connsiteY0" fmla="*/ 307199 h 4181474"/>
              <a:gd name="connsiteX1" fmla="*/ 0 w 4617768"/>
              <a:gd name="connsiteY1" fmla="*/ 100012 h 4181474"/>
              <a:gd name="connsiteX2" fmla="*/ 3109912 w 4617768"/>
              <a:gd name="connsiteY2" fmla="*/ 0 h 4181474"/>
              <a:gd name="connsiteX3" fmla="*/ 3100388 w 4617768"/>
              <a:gd name="connsiteY3" fmla="*/ 1319212 h 4181474"/>
              <a:gd name="connsiteX4" fmla="*/ 4139657 w 4617768"/>
              <a:gd name="connsiteY4" fmla="*/ 2550703 h 4181474"/>
              <a:gd name="connsiteX5" fmla="*/ 4139657 w 4617768"/>
              <a:gd name="connsiteY5" fmla="*/ 2311647 h 4181474"/>
              <a:gd name="connsiteX6" fmla="*/ 4617768 w 4617768"/>
              <a:gd name="connsiteY6" fmla="*/ 2789758 h 4181474"/>
              <a:gd name="connsiteX7" fmla="*/ 4139657 w 4617768"/>
              <a:gd name="connsiteY7" fmla="*/ 3267869 h 4181474"/>
              <a:gd name="connsiteX8" fmla="*/ 4139657 w 4617768"/>
              <a:gd name="connsiteY8" fmla="*/ 3028814 h 4181474"/>
              <a:gd name="connsiteX9" fmla="*/ 3105150 w 4617768"/>
              <a:gd name="connsiteY9" fmla="*/ 3471860 h 4181474"/>
              <a:gd name="connsiteX10" fmla="*/ 3105151 w 4617768"/>
              <a:gd name="connsiteY10" fmla="*/ 4181474 h 4181474"/>
              <a:gd name="connsiteX11" fmla="*/ 2512953 w 4617768"/>
              <a:gd name="connsiteY11" fmla="*/ 4178408 h 4181474"/>
              <a:gd name="connsiteX12" fmla="*/ 551 w 4617768"/>
              <a:gd name="connsiteY12" fmla="*/ 307199 h 4181474"/>
              <a:gd name="connsiteX0" fmla="*/ 176763 w 4793980"/>
              <a:gd name="connsiteY0" fmla="*/ 307199 h 4181474"/>
              <a:gd name="connsiteX1" fmla="*/ 0 w 4793980"/>
              <a:gd name="connsiteY1" fmla="*/ 4762 h 4181474"/>
              <a:gd name="connsiteX2" fmla="*/ 3286124 w 4793980"/>
              <a:gd name="connsiteY2" fmla="*/ 0 h 4181474"/>
              <a:gd name="connsiteX3" fmla="*/ 3276600 w 4793980"/>
              <a:gd name="connsiteY3" fmla="*/ 1319212 h 4181474"/>
              <a:gd name="connsiteX4" fmla="*/ 4315869 w 4793980"/>
              <a:gd name="connsiteY4" fmla="*/ 2550703 h 4181474"/>
              <a:gd name="connsiteX5" fmla="*/ 4315869 w 4793980"/>
              <a:gd name="connsiteY5" fmla="*/ 2311647 h 4181474"/>
              <a:gd name="connsiteX6" fmla="*/ 4793980 w 4793980"/>
              <a:gd name="connsiteY6" fmla="*/ 2789758 h 4181474"/>
              <a:gd name="connsiteX7" fmla="*/ 4315869 w 4793980"/>
              <a:gd name="connsiteY7" fmla="*/ 3267869 h 4181474"/>
              <a:gd name="connsiteX8" fmla="*/ 4315869 w 4793980"/>
              <a:gd name="connsiteY8" fmla="*/ 3028814 h 4181474"/>
              <a:gd name="connsiteX9" fmla="*/ 3281362 w 4793980"/>
              <a:gd name="connsiteY9" fmla="*/ 3471860 h 4181474"/>
              <a:gd name="connsiteX10" fmla="*/ 3281363 w 4793980"/>
              <a:gd name="connsiteY10" fmla="*/ 4181474 h 4181474"/>
              <a:gd name="connsiteX11" fmla="*/ 2689165 w 4793980"/>
              <a:gd name="connsiteY11" fmla="*/ 4178408 h 4181474"/>
              <a:gd name="connsiteX12" fmla="*/ 176763 w 4793980"/>
              <a:gd name="connsiteY12" fmla="*/ 307199 h 4181474"/>
              <a:gd name="connsiteX0" fmla="*/ 1 w 4817243"/>
              <a:gd name="connsiteY0" fmla="*/ 807261 h 4181474"/>
              <a:gd name="connsiteX1" fmla="*/ 23263 w 4817243"/>
              <a:gd name="connsiteY1" fmla="*/ 4762 h 4181474"/>
              <a:gd name="connsiteX2" fmla="*/ 3309387 w 4817243"/>
              <a:gd name="connsiteY2" fmla="*/ 0 h 4181474"/>
              <a:gd name="connsiteX3" fmla="*/ 3299863 w 4817243"/>
              <a:gd name="connsiteY3" fmla="*/ 1319212 h 4181474"/>
              <a:gd name="connsiteX4" fmla="*/ 4339132 w 4817243"/>
              <a:gd name="connsiteY4" fmla="*/ 2550703 h 4181474"/>
              <a:gd name="connsiteX5" fmla="*/ 4339132 w 4817243"/>
              <a:gd name="connsiteY5" fmla="*/ 2311647 h 4181474"/>
              <a:gd name="connsiteX6" fmla="*/ 4817243 w 4817243"/>
              <a:gd name="connsiteY6" fmla="*/ 2789758 h 4181474"/>
              <a:gd name="connsiteX7" fmla="*/ 4339132 w 4817243"/>
              <a:gd name="connsiteY7" fmla="*/ 3267869 h 4181474"/>
              <a:gd name="connsiteX8" fmla="*/ 4339132 w 4817243"/>
              <a:gd name="connsiteY8" fmla="*/ 3028814 h 4181474"/>
              <a:gd name="connsiteX9" fmla="*/ 3304625 w 4817243"/>
              <a:gd name="connsiteY9" fmla="*/ 3471860 h 4181474"/>
              <a:gd name="connsiteX10" fmla="*/ 3304626 w 4817243"/>
              <a:gd name="connsiteY10" fmla="*/ 4181474 h 4181474"/>
              <a:gd name="connsiteX11" fmla="*/ 2712428 w 4817243"/>
              <a:gd name="connsiteY11" fmla="*/ 4178408 h 4181474"/>
              <a:gd name="connsiteX12" fmla="*/ 1 w 4817243"/>
              <a:gd name="connsiteY12" fmla="*/ 807261 h 4181474"/>
              <a:gd name="connsiteX0" fmla="*/ 1 w 4817243"/>
              <a:gd name="connsiteY0" fmla="*/ 807261 h 4181474"/>
              <a:gd name="connsiteX1" fmla="*/ 18501 w 4817243"/>
              <a:gd name="connsiteY1" fmla="*/ 4762 h 4181474"/>
              <a:gd name="connsiteX2" fmla="*/ 3309387 w 4817243"/>
              <a:gd name="connsiteY2" fmla="*/ 0 h 4181474"/>
              <a:gd name="connsiteX3" fmla="*/ 3299863 w 4817243"/>
              <a:gd name="connsiteY3" fmla="*/ 1319212 h 4181474"/>
              <a:gd name="connsiteX4" fmla="*/ 4339132 w 4817243"/>
              <a:gd name="connsiteY4" fmla="*/ 2550703 h 4181474"/>
              <a:gd name="connsiteX5" fmla="*/ 4339132 w 4817243"/>
              <a:gd name="connsiteY5" fmla="*/ 2311647 h 4181474"/>
              <a:gd name="connsiteX6" fmla="*/ 4817243 w 4817243"/>
              <a:gd name="connsiteY6" fmla="*/ 2789758 h 4181474"/>
              <a:gd name="connsiteX7" fmla="*/ 4339132 w 4817243"/>
              <a:gd name="connsiteY7" fmla="*/ 3267869 h 4181474"/>
              <a:gd name="connsiteX8" fmla="*/ 4339132 w 4817243"/>
              <a:gd name="connsiteY8" fmla="*/ 3028814 h 4181474"/>
              <a:gd name="connsiteX9" fmla="*/ 3304625 w 4817243"/>
              <a:gd name="connsiteY9" fmla="*/ 3471860 h 4181474"/>
              <a:gd name="connsiteX10" fmla="*/ 3304626 w 4817243"/>
              <a:gd name="connsiteY10" fmla="*/ 4181474 h 4181474"/>
              <a:gd name="connsiteX11" fmla="*/ 2712428 w 4817243"/>
              <a:gd name="connsiteY11" fmla="*/ 4178408 h 4181474"/>
              <a:gd name="connsiteX12" fmla="*/ 1 w 4817243"/>
              <a:gd name="connsiteY12" fmla="*/ 807261 h 4181474"/>
              <a:gd name="connsiteX0" fmla="*/ 1 w 4817243"/>
              <a:gd name="connsiteY0" fmla="*/ 807261 h 4181474"/>
              <a:gd name="connsiteX1" fmla="*/ 13738 w 4817243"/>
              <a:gd name="connsiteY1" fmla="*/ 4762 h 4181474"/>
              <a:gd name="connsiteX2" fmla="*/ 3309387 w 4817243"/>
              <a:gd name="connsiteY2" fmla="*/ 0 h 4181474"/>
              <a:gd name="connsiteX3" fmla="*/ 3299863 w 4817243"/>
              <a:gd name="connsiteY3" fmla="*/ 1319212 h 4181474"/>
              <a:gd name="connsiteX4" fmla="*/ 4339132 w 4817243"/>
              <a:gd name="connsiteY4" fmla="*/ 2550703 h 4181474"/>
              <a:gd name="connsiteX5" fmla="*/ 4339132 w 4817243"/>
              <a:gd name="connsiteY5" fmla="*/ 2311647 h 4181474"/>
              <a:gd name="connsiteX6" fmla="*/ 4817243 w 4817243"/>
              <a:gd name="connsiteY6" fmla="*/ 2789758 h 4181474"/>
              <a:gd name="connsiteX7" fmla="*/ 4339132 w 4817243"/>
              <a:gd name="connsiteY7" fmla="*/ 3267869 h 4181474"/>
              <a:gd name="connsiteX8" fmla="*/ 4339132 w 4817243"/>
              <a:gd name="connsiteY8" fmla="*/ 3028814 h 4181474"/>
              <a:gd name="connsiteX9" fmla="*/ 3304625 w 4817243"/>
              <a:gd name="connsiteY9" fmla="*/ 3471860 h 4181474"/>
              <a:gd name="connsiteX10" fmla="*/ 3304626 w 4817243"/>
              <a:gd name="connsiteY10" fmla="*/ 4181474 h 4181474"/>
              <a:gd name="connsiteX11" fmla="*/ 2712428 w 4817243"/>
              <a:gd name="connsiteY11" fmla="*/ 4178408 h 4181474"/>
              <a:gd name="connsiteX12" fmla="*/ 1 w 4817243"/>
              <a:gd name="connsiteY12" fmla="*/ 807261 h 4181474"/>
              <a:gd name="connsiteX0" fmla="*/ 2 w 4817244"/>
              <a:gd name="connsiteY0" fmla="*/ 807261 h 4181474"/>
              <a:gd name="connsiteX1" fmla="*/ 8977 w 4817244"/>
              <a:gd name="connsiteY1" fmla="*/ 4762 h 4181474"/>
              <a:gd name="connsiteX2" fmla="*/ 3309388 w 4817244"/>
              <a:gd name="connsiteY2" fmla="*/ 0 h 4181474"/>
              <a:gd name="connsiteX3" fmla="*/ 3299864 w 4817244"/>
              <a:gd name="connsiteY3" fmla="*/ 1319212 h 4181474"/>
              <a:gd name="connsiteX4" fmla="*/ 4339133 w 4817244"/>
              <a:gd name="connsiteY4" fmla="*/ 2550703 h 4181474"/>
              <a:gd name="connsiteX5" fmla="*/ 4339133 w 4817244"/>
              <a:gd name="connsiteY5" fmla="*/ 2311647 h 4181474"/>
              <a:gd name="connsiteX6" fmla="*/ 4817244 w 4817244"/>
              <a:gd name="connsiteY6" fmla="*/ 2789758 h 4181474"/>
              <a:gd name="connsiteX7" fmla="*/ 4339133 w 4817244"/>
              <a:gd name="connsiteY7" fmla="*/ 3267869 h 4181474"/>
              <a:gd name="connsiteX8" fmla="*/ 4339133 w 4817244"/>
              <a:gd name="connsiteY8" fmla="*/ 3028814 h 4181474"/>
              <a:gd name="connsiteX9" fmla="*/ 3304626 w 4817244"/>
              <a:gd name="connsiteY9" fmla="*/ 3471860 h 4181474"/>
              <a:gd name="connsiteX10" fmla="*/ 3304627 w 4817244"/>
              <a:gd name="connsiteY10" fmla="*/ 4181474 h 4181474"/>
              <a:gd name="connsiteX11" fmla="*/ 2712429 w 4817244"/>
              <a:gd name="connsiteY11" fmla="*/ 4178408 h 4181474"/>
              <a:gd name="connsiteX12" fmla="*/ 2 w 4817244"/>
              <a:gd name="connsiteY12" fmla="*/ 807261 h 4181474"/>
              <a:gd name="connsiteX0" fmla="*/ 5 w 4817247"/>
              <a:gd name="connsiteY0" fmla="*/ 807261 h 4181474"/>
              <a:gd name="connsiteX1" fmla="*/ 4218 w 4817247"/>
              <a:gd name="connsiteY1" fmla="*/ 0 h 4181474"/>
              <a:gd name="connsiteX2" fmla="*/ 3309391 w 4817247"/>
              <a:gd name="connsiteY2" fmla="*/ 0 h 4181474"/>
              <a:gd name="connsiteX3" fmla="*/ 3299867 w 4817247"/>
              <a:gd name="connsiteY3" fmla="*/ 1319212 h 4181474"/>
              <a:gd name="connsiteX4" fmla="*/ 4339136 w 4817247"/>
              <a:gd name="connsiteY4" fmla="*/ 2550703 h 4181474"/>
              <a:gd name="connsiteX5" fmla="*/ 4339136 w 4817247"/>
              <a:gd name="connsiteY5" fmla="*/ 2311647 h 4181474"/>
              <a:gd name="connsiteX6" fmla="*/ 4817247 w 4817247"/>
              <a:gd name="connsiteY6" fmla="*/ 2789758 h 4181474"/>
              <a:gd name="connsiteX7" fmla="*/ 4339136 w 4817247"/>
              <a:gd name="connsiteY7" fmla="*/ 3267869 h 4181474"/>
              <a:gd name="connsiteX8" fmla="*/ 4339136 w 4817247"/>
              <a:gd name="connsiteY8" fmla="*/ 3028814 h 4181474"/>
              <a:gd name="connsiteX9" fmla="*/ 3304629 w 4817247"/>
              <a:gd name="connsiteY9" fmla="*/ 3471860 h 4181474"/>
              <a:gd name="connsiteX10" fmla="*/ 3304630 w 4817247"/>
              <a:gd name="connsiteY10" fmla="*/ 4181474 h 4181474"/>
              <a:gd name="connsiteX11" fmla="*/ 2712432 w 4817247"/>
              <a:gd name="connsiteY11" fmla="*/ 4178408 h 4181474"/>
              <a:gd name="connsiteX12" fmla="*/ 5 w 4817247"/>
              <a:gd name="connsiteY12" fmla="*/ 807261 h 4181474"/>
              <a:gd name="connsiteX0" fmla="*/ 5 w 4817247"/>
              <a:gd name="connsiteY0" fmla="*/ 807261 h 4181474"/>
              <a:gd name="connsiteX1" fmla="*/ 4218 w 4817247"/>
              <a:gd name="connsiteY1" fmla="*/ 0 h 4181474"/>
              <a:gd name="connsiteX2" fmla="*/ 3309391 w 4817247"/>
              <a:gd name="connsiteY2" fmla="*/ 0 h 4181474"/>
              <a:gd name="connsiteX3" fmla="*/ 3299867 w 4817247"/>
              <a:gd name="connsiteY3" fmla="*/ 1319212 h 4181474"/>
              <a:gd name="connsiteX4" fmla="*/ 4339136 w 4817247"/>
              <a:gd name="connsiteY4" fmla="*/ 2550703 h 4181474"/>
              <a:gd name="connsiteX5" fmla="*/ 4339136 w 4817247"/>
              <a:gd name="connsiteY5" fmla="*/ 2311647 h 4181474"/>
              <a:gd name="connsiteX6" fmla="*/ 4817247 w 4817247"/>
              <a:gd name="connsiteY6" fmla="*/ 2789758 h 4181474"/>
              <a:gd name="connsiteX7" fmla="*/ 4339136 w 4817247"/>
              <a:gd name="connsiteY7" fmla="*/ 3267869 h 4181474"/>
              <a:gd name="connsiteX8" fmla="*/ 4339136 w 4817247"/>
              <a:gd name="connsiteY8" fmla="*/ 3028814 h 4181474"/>
              <a:gd name="connsiteX9" fmla="*/ 3304629 w 4817247"/>
              <a:gd name="connsiteY9" fmla="*/ 3471860 h 4181474"/>
              <a:gd name="connsiteX10" fmla="*/ 3304630 w 4817247"/>
              <a:gd name="connsiteY10" fmla="*/ 4181474 h 4181474"/>
              <a:gd name="connsiteX11" fmla="*/ 2712432 w 4817247"/>
              <a:gd name="connsiteY11" fmla="*/ 4178408 h 4181474"/>
              <a:gd name="connsiteX12" fmla="*/ 1659436 w 4817247"/>
              <a:gd name="connsiteY12" fmla="*/ 2842800 h 4181474"/>
              <a:gd name="connsiteX13" fmla="*/ 5 w 4817247"/>
              <a:gd name="connsiteY13" fmla="*/ 807261 h 4181474"/>
              <a:gd name="connsiteX0" fmla="*/ 31901 w 4849143"/>
              <a:gd name="connsiteY0" fmla="*/ 807261 h 4370027"/>
              <a:gd name="connsiteX1" fmla="*/ 36114 w 4849143"/>
              <a:gd name="connsiteY1" fmla="*/ 0 h 4370027"/>
              <a:gd name="connsiteX2" fmla="*/ 3341287 w 4849143"/>
              <a:gd name="connsiteY2" fmla="*/ 0 h 4370027"/>
              <a:gd name="connsiteX3" fmla="*/ 3331763 w 4849143"/>
              <a:gd name="connsiteY3" fmla="*/ 1319212 h 4370027"/>
              <a:gd name="connsiteX4" fmla="*/ 4371032 w 4849143"/>
              <a:gd name="connsiteY4" fmla="*/ 2550703 h 4370027"/>
              <a:gd name="connsiteX5" fmla="*/ 4371032 w 4849143"/>
              <a:gd name="connsiteY5" fmla="*/ 2311647 h 4370027"/>
              <a:gd name="connsiteX6" fmla="*/ 4849143 w 4849143"/>
              <a:gd name="connsiteY6" fmla="*/ 2789758 h 4370027"/>
              <a:gd name="connsiteX7" fmla="*/ 4371032 w 4849143"/>
              <a:gd name="connsiteY7" fmla="*/ 3267869 h 4370027"/>
              <a:gd name="connsiteX8" fmla="*/ 4371032 w 4849143"/>
              <a:gd name="connsiteY8" fmla="*/ 3028814 h 4370027"/>
              <a:gd name="connsiteX9" fmla="*/ 3336525 w 4849143"/>
              <a:gd name="connsiteY9" fmla="*/ 3471860 h 4370027"/>
              <a:gd name="connsiteX10" fmla="*/ 3336526 w 4849143"/>
              <a:gd name="connsiteY10" fmla="*/ 4181474 h 4370027"/>
              <a:gd name="connsiteX11" fmla="*/ 2744328 w 4849143"/>
              <a:gd name="connsiteY11" fmla="*/ 4178408 h 4370027"/>
              <a:gd name="connsiteX12" fmla="*/ 179008 w 4849143"/>
              <a:gd name="connsiteY12" fmla="*/ 4159536 h 4370027"/>
              <a:gd name="connsiteX13" fmla="*/ 31901 w 4849143"/>
              <a:gd name="connsiteY13" fmla="*/ 807261 h 4370027"/>
              <a:gd name="connsiteX0" fmla="*/ 31901 w 4849143"/>
              <a:gd name="connsiteY0" fmla="*/ 807261 h 4181474"/>
              <a:gd name="connsiteX1" fmla="*/ 36114 w 4849143"/>
              <a:gd name="connsiteY1" fmla="*/ 0 h 4181474"/>
              <a:gd name="connsiteX2" fmla="*/ 3341287 w 4849143"/>
              <a:gd name="connsiteY2" fmla="*/ 0 h 4181474"/>
              <a:gd name="connsiteX3" fmla="*/ 3331763 w 4849143"/>
              <a:gd name="connsiteY3" fmla="*/ 1319212 h 4181474"/>
              <a:gd name="connsiteX4" fmla="*/ 4371032 w 4849143"/>
              <a:gd name="connsiteY4" fmla="*/ 2550703 h 4181474"/>
              <a:gd name="connsiteX5" fmla="*/ 4371032 w 4849143"/>
              <a:gd name="connsiteY5" fmla="*/ 2311647 h 4181474"/>
              <a:gd name="connsiteX6" fmla="*/ 4849143 w 4849143"/>
              <a:gd name="connsiteY6" fmla="*/ 2789758 h 4181474"/>
              <a:gd name="connsiteX7" fmla="*/ 4371032 w 4849143"/>
              <a:gd name="connsiteY7" fmla="*/ 3267869 h 4181474"/>
              <a:gd name="connsiteX8" fmla="*/ 4371032 w 4849143"/>
              <a:gd name="connsiteY8" fmla="*/ 3028814 h 4181474"/>
              <a:gd name="connsiteX9" fmla="*/ 3336525 w 4849143"/>
              <a:gd name="connsiteY9" fmla="*/ 3471860 h 4181474"/>
              <a:gd name="connsiteX10" fmla="*/ 3336526 w 4849143"/>
              <a:gd name="connsiteY10" fmla="*/ 4181474 h 4181474"/>
              <a:gd name="connsiteX11" fmla="*/ 179008 w 4849143"/>
              <a:gd name="connsiteY11" fmla="*/ 4159536 h 4181474"/>
              <a:gd name="connsiteX12" fmla="*/ 31901 w 4849143"/>
              <a:gd name="connsiteY12" fmla="*/ 807261 h 4181474"/>
              <a:gd name="connsiteX0" fmla="*/ 163429 w 4980671"/>
              <a:gd name="connsiteY0" fmla="*/ 807261 h 4186968"/>
              <a:gd name="connsiteX1" fmla="*/ 167642 w 4980671"/>
              <a:gd name="connsiteY1" fmla="*/ 0 h 4186968"/>
              <a:gd name="connsiteX2" fmla="*/ 3472815 w 4980671"/>
              <a:gd name="connsiteY2" fmla="*/ 0 h 4186968"/>
              <a:gd name="connsiteX3" fmla="*/ 3463291 w 4980671"/>
              <a:gd name="connsiteY3" fmla="*/ 1319212 h 4186968"/>
              <a:gd name="connsiteX4" fmla="*/ 4502560 w 4980671"/>
              <a:gd name="connsiteY4" fmla="*/ 2550703 h 4186968"/>
              <a:gd name="connsiteX5" fmla="*/ 4502560 w 4980671"/>
              <a:gd name="connsiteY5" fmla="*/ 2311647 h 4186968"/>
              <a:gd name="connsiteX6" fmla="*/ 4980671 w 4980671"/>
              <a:gd name="connsiteY6" fmla="*/ 2789758 h 4186968"/>
              <a:gd name="connsiteX7" fmla="*/ 4502560 w 4980671"/>
              <a:gd name="connsiteY7" fmla="*/ 3267869 h 4186968"/>
              <a:gd name="connsiteX8" fmla="*/ 4502560 w 4980671"/>
              <a:gd name="connsiteY8" fmla="*/ 3028814 h 4186968"/>
              <a:gd name="connsiteX9" fmla="*/ 3468053 w 4980671"/>
              <a:gd name="connsiteY9" fmla="*/ 3471860 h 4186968"/>
              <a:gd name="connsiteX10" fmla="*/ 3468054 w 4980671"/>
              <a:gd name="connsiteY10" fmla="*/ 4181474 h 4186968"/>
              <a:gd name="connsiteX11" fmla="*/ 149851 w 4980671"/>
              <a:gd name="connsiteY11" fmla="*/ 4186968 h 4186968"/>
              <a:gd name="connsiteX12" fmla="*/ 163429 w 4980671"/>
              <a:gd name="connsiteY12" fmla="*/ 807261 h 4186968"/>
              <a:gd name="connsiteX0" fmla="*/ 13578 w 4830820"/>
              <a:gd name="connsiteY0" fmla="*/ 807261 h 4186968"/>
              <a:gd name="connsiteX1" fmla="*/ 17791 w 4830820"/>
              <a:gd name="connsiteY1" fmla="*/ 0 h 4186968"/>
              <a:gd name="connsiteX2" fmla="*/ 3322964 w 4830820"/>
              <a:gd name="connsiteY2" fmla="*/ 0 h 4186968"/>
              <a:gd name="connsiteX3" fmla="*/ 3313440 w 4830820"/>
              <a:gd name="connsiteY3" fmla="*/ 1319212 h 4186968"/>
              <a:gd name="connsiteX4" fmla="*/ 4352709 w 4830820"/>
              <a:gd name="connsiteY4" fmla="*/ 2550703 h 4186968"/>
              <a:gd name="connsiteX5" fmla="*/ 4352709 w 4830820"/>
              <a:gd name="connsiteY5" fmla="*/ 2311647 h 4186968"/>
              <a:gd name="connsiteX6" fmla="*/ 4830820 w 4830820"/>
              <a:gd name="connsiteY6" fmla="*/ 2789758 h 4186968"/>
              <a:gd name="connsiteX7" fmla="*/ 4352709 w 4830820"/>
              <a:gd name="connsiteY7" fmla="*/ 3267869 h 4186968"/>
              <a:gd name="connsiteX8" fmla="*/ 4352709 w 4830820"/>
              <a:gd name="connsiteY8" fmla="*/ 3028814 h 4186968"/>
              <a:gd name="connsiteX9" fmla="*/ 3318202 w 4830820"/>
              <a:gd name="connsiteY9" fmla="*/ 3471860 h 4186968"/>
              <a:gd name="connsiteX10" fmla="*/ 3318203 w 4830820"/>
              <a:gd name="connsiteY10" fmla="*/ 4181474 h 4186968"/>
              <a:gd name="connsiteX11" fmla="*/ 0 w 4830820"/>
              <a:gd name="connsiteY11" fmla="*/ 4186968 h 4186968"/>
              <a:gd name="connsiteX12" fmla="*/ 13578 w 4830820"/>
              <a:gd name="connsiteY12" fmla="*/ 807261 h 4186968"/>
              <a:gd name="connsiteX0" fmla="*/ 0 w 4830820"/>
              <a:gd name="connsiteY0" fmla="*/ 4186968 h 4186968"/>
              <a:gd name="connsiteX1" fmla="*/ 17791 w 4830820"/>
              <a:gd name="connsiteY1" fmla="*/ 0 h 4186968"/>
              <a:gd name="connsiteX2" fmla="*/ 3322964 w 4830820"/>
              <a:gd name="connsiteY2" fmla="*/ 0 h 4186968"/>
              <a:gd name="connsiteX3" fmla="*/ 3313440 w 4830820"/>
              <a:gd name="connsiteY3" fmla="*/ 1319212 h 4186968"/>
              <a:gd name="connsiteX4" fmla="*/ 4352709 w 4830820"/>
              <a:gd name="connsiteY4" fmla="*/ 2550703 h 4186968"/>
              <a:gd name="connsiteX5" fmla="*/ 4352709 w 4830820"/>
              <a:gd name="connsiteY5" fmla="*/ 2311647 h 4186968"/>
              <a:gd name="connsiteX6" fmla="*/ 4830820 w 4830820"/>
              <a:gd name="connsiteY6" fmla="*/ 2789758 h 4186968"/>
              <a:gd name="connsiteX7" fmla="*/ 4352709 w 4830820"/>
              <a:gd name="connsiteY7" fmla="*/ 3267869 h 4186968"/>
              <a:gd name="connsiteX8" fmla="*/ 4352709 w 4830820"/>
              <a:gd name="connsiteY8" fmla="*/ 3028814 h 4186968"/>
              <a:gd name="connsiteX9" fmla="*/ 3318202 w 4830820"/>
              <a:gd name="connsiteY9" fmla="*/ 3471860 h 4186968"/>
              <a:gd name="connsiteX10" fmla="*/ 3318203 w 4830820"/>
              <a:gd name="connsiteY10" fmla="*/ 4181474 h 4186968"/>
              <a:gd name="connsiteX11" fmla="*/ 0 w 4830820"/>
              <a:gd name="connsiteY11" fmla="*/ 4186968 h 418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0820" h="4186968">
                <a:moveTo>
                  <a:pt x="0" y="4186968"/>
                </a:moveTo>
                <a:cubicBezTo>
                  <a:pt x="5930" y="2791312"/>
                  <a:pt x="11861" y="1395656"/>
                  <a:pt x="17791" y="0"/>
                </a:cubicBezTo>
                <a:lnTo>
                  <a:pt x="3322964" y="0"/>
                </a:lnTo>
                <a:cubicBezTo>
                  <a:pt x="3322964" y="409575"/>
                  <a:pt x="3313440" y="909637"/>
                  <a:pt x="3313440" y="1319212"/>
                </a:cubicBezTo>
                <a:cubicBezTo>
                  <a:pt x="3359825" y="2139284"/>
                  <a:pt x="3477648" y="2440244"/>
                  <a:pt x="4352709" y="2550703"/>
                </a:cubicBezTo>
                <a:lnTo>
                  <a:pt x="4352709" y="2311647"/>
                </a:lnTo>
                <a:lnTo>
                  <a:pt x="4830820" y="2789758"/>
                </a:lnTo>
                <a:lnTo>
                  <a:pt x="4352709" y="3267869"/>
                </a:lnTo>
                <a:lnTo>
                  <a:pt x="4352709" y="3028814"/>
                </a:lnTo>
                <a:cubicBezTo>
                  <a:pt x="3607823" y="3043146"/>
                  <a:pt x="3348713" y="3128915"/>
                  <a:pt x="3318202" y="3471860"/>
                </a:cubicBezTo>
                <a:cubicBezTo>
                  <a:pt x="3318202" y="3709986"/>
                  <a:pt x="3318203" y="3943348"/>
                  <a:pt x="3318203" y="4181474"/>
                </a:cubicBezTo>
                <a:lnTo>
                  <a:pt x="0" y="4186968"/>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 xmlns:a16="http://schemas.microsoft.com/office/drawing/2014/main" id="{01B8A639-1D27-4636-9660-1ECB1417DC49}"/>
              </a:ext>
            </a:extLst>
          </p:cNvPr>
          <p:cNvPicPr>
            <a:picLocks noChangeAspect="1"/>
          </p:cNvPicPr>
          <p:nvPr/>
        </p:nvPicPr>
        <p:blipFill>
          <a:blip r:embed="rId4"/>
          <a:stretch>
            <a:fillRect/>
          </a:stretch>
        </p:blipFill>
        <p:spPr>
          <a:xfrm>
            <a:off x="187842" y="1442458"/>
            <a:ext cx="3583078" cy="4366165"/>
          </a:xfrm>
          <a:prstGeom prst="rect">
            <a:avLst/>
          </a:prstGeom>
        </p:spPr>
      </p:pic>
      <p:sp>
        <p:nvSpPr>
          <p:cNvPr id="16" name="TextBox 15">
            <a:extLst>
              <a:ext uri="{FF2B5EF4-FFF2-40B4-BE49-F238E27FC236}">
                <a16:creationId xmlns="" xmlns:a16="http://schemas.microsoft.com/office/drawing/2014/main" id="{AD34DD59-1A10-4F9B-A944-18D6C8425BB2}"/>
              </a:ext>
            </a:extLst>
          </p:cNvPr>
          <p:cNvSpPr txBox="1"/>
          <p:nvPr/>
        </p:nvSpPr>
        <p:spPr>
          <a:xfrm>
            <a:off x="3909958" y="2448287"/>
            <a:ext cx="805926" cy="369332"/>
          </a:xfrm>
          <a:prstGeom prst="rect">
            <a:avLst/>
          </a:prstGeom>
          <a:noFill/>
        </p:spPr>
        <p:txBody>
          <a:bodyPr wrap="none" rtlCol="0">
            <a:spAutoFit/>
          </a:bodyPr>
          <a:lstStyle/>
          <a:p>
            <a:r>
              <a:rPr lang="en-US" b="1" i="1" dirty="0"/>
              <a:t>To this</a:t>
            </a:r>
          </a:p>
        </p:txBody>
      </p:sp>
      <p:sp>
        <p:nvSpPr>
          <p:cNvPr id="19" name="Title 1">
            <a:extLst>
              <a:ext uri="{FF2B5EF4-FFF2-40B4-BE49-F238E27FC236}">
                <a16:creationId xmlns="" xmlns:a16="http://schemas.microsoft.com/office/drawing/2014/main" id="{3363AA0D-5EE6-46DE-BCB2-F17DA7249DD5}"/>
              </a:ext>
            </a:extLst>
          </p:cNvPr>
          <p:cNvSpPr txBox="1">
            <a:spLocks/>
          </p:cNvSpPr>
          <p:nvPr/>
        </p:nvSpPr>
        <p:spPr>
          <a:xfrm>
            <a:off x="4572000" y="0"/>
            <a:ext cx="4572000" cy="640080"/>
          </a:xfrm>
          <a:prstGeom prst="rect">
            <a:avLst/>
          </a:prstGeom>
        </p:spPr>
        <p:txBody>
          <a:bodyPr lIns="45720" tIns="45720" rIns="45720" bIns="45720" anchor="ctr" anchorCtr="0">
            <a:normAutofit fontScale="77500" lnSpcReduction="20000"/>
          </a:bodyPr>
          <a:lstStyle>
            <a:lvl1pPr algn="ctr" defTabSz="913993" rtl="0" eaLnBrk="1" latinLnBrk="0" hangingPunct="1">
              <a:spcBef>
                <a:spcPct val="0"/>
              </a:spcBef>
              <a:buNone/>
              <a:defRPr sz="2800" b="1" i="1" kern="1200" baseline="0">
                <a:solidFill>
                  <a:schemeClr val="tx1"/>
                </a:solidFill>
                <a:effectLst>
                  <a:outerShdw blurRad="38100" dist="38100" dir="2700000" algn="tl">
                    <a:srgbClr val="000000">
                      <a:alpha val="43137"/>
                    </a:srgbClr>
                  </a:outerShdw>
                </a:effectLst>
                <a:latin typeface="+mj-lt"/>
                <a:ea typeface="+mj-ea"/>
                <a:cs typeface="Arial" pitchFamily="34" charset="0"/>
              </a:defRPr>
            </a:lvl1pPr>
          </a:lstStyle>
          <a:p>
            <a:r>
              <a:rPr lang="en-US" dirty="0"/>
              <a:t>A More “Civilian” Transcript Format</a:t>
            </a:r>
          </a:p>
        </p:txBody>
      </p:sp>
      <p:sp>
        <p:nvSpPr>
          <p:cNvPr id="15" name="TextBox 14">
            <a:extLst>
              <a:ext uri="{FF2B5EF4-FFF2-40B4-BE49-F238E27FC236}">
                <a16:creationId xmlns="" xmlns:a16="http://schemas.microsoft.com/office/drawing/2014/main" id="{C23A195B-D54C-4080-BF3B-8A59ADE11BF4}"/>
              </a:ext>
            </a:extLst>
          </p:cNvPr>
          <p:cNvSpPr txBox="1"/>
          <p:nvPr/>
        </p:nvSpPr>
        <p:spPr>
          <a:xfrm>
            <a:off x="1315470" y="1229474"/>
            <a:ext cx="1084336" cy="369332"/>
          </a:xfrm>
          <a:prstGeom prst="rect">
            <a:avLst/>
          </a:prstGeom>
          <a:noFill/>
        </p:spPr>
        <p:txBody>
          <a:bodyPr wrap="none" rtlCol="0">
            <a:spAutoFit/>
          </a:bodyPr>
          <a:lstStyle/>
          <a:p>
            <a:r>
              <a:rPr lang="en-US" b="1" i="1" dirty="0"/>
              <a:t>From this</a:t>
            </a:r>
          </a:p>
        </p:txBody>
      </p:sp>
      <p:sp>
        <p:nvSpPr>
          <p:cNvPr id="18" name="TextBox 17">
            <a:extLst>
              <a:ext uri="{FF2B5EF4-FFF2-40B4-BE49-F238E27FC236}">
                <a16:creationId xmlns="" xmlns:a16="http://schemas.microsoft.com/office/drawing/2014/main" id="{C23A195B-D54C-4080-BF3B-8A59ADE11BF4}"/>
              </a:ext>
            </a:extLst>
          </p:cNvPr>
          <p:cNvSpPr txBox="1"/>
          <p:nvPr/>
        </p:nvSpPr>
        <p:spPr>
          <a:xfrm>
            <a:off x="1357192" y="5813022"/>
            <a:ext cx="3266343" cy="369332"/>
          </a:xfrm>
          <a:prstGeom prst="rect">
            <a:avLst/>
          </a:prstGeom>
          <a:noFill/>
        </p:spPr>
        <p:txBody>
          <a:bodyPr wrap="none" rtlCol="0">
            <a:spAutoFit/>
          </a:bodyPr>
          <a:lstStyle/>
          <a:p>
            <a:r>
              <a:rPr lang="en-US" b="1" i="1" dirty="0"/>
              <a:t>Linked to ArmyU Course Catalog</a:t>
            </a:r>
          </a:p>
        </p:txBody>
      </p:sp>
      <p:cxnSp>
        <p:nvCxnSpPr>
          <p:cNvPr id="3" name="Straight Arrow Connector 2"/>
          <p:cNvCxnSpPr>
            <a:endCxn id="24" idx="2"/>
          </p:cNvCxnSpPr>
          <p:nvPr/>
        </p:nvCxnSpPr>
        <p:spPr>
          <a:xfrm>
            <a:off x="1315470" y="6125497"/>
            <a:ext cx="4465898" cy="26713"/>
          </a:xfrm>
          <a:prstGeom prst="straightConnector1">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cxnSp>
      <p:sp>
        <p:nvSpPr>
          <p:cNvPr id="24" name="Oval 23"/>
          <p:cNvSpPr/>
          <p:nvPr/>
        </p:nvSpPr>
        <p:spPr>
          <a:xfrm>
            <a:off x="5781368" y="6011775"/>
            <a:ext cx="2133600" cy="28087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8789416" y="6488668"/>
            <a:ext cx="354584" cy="369332"/>
          </a:xfrm>
          <a:prstGeom prst="rect">
            <a:avLst/>
          </a:prstGeom>
          <a:noFill/>
        </p:spPr>
        <p:txBody>
          <a:bodyPr wrap="none" rtlCol="0">
            <a:spAutoFit/>
          </a:bodyPr>
          <a:lstStyle/>
          <a:p>
            <a:r>
              <a:rPr lang="en-US" dirty="0"/>
              <a:t> 5</a:t>
            </a:r>
          </a:p>
        </p:txBody>
      </p:sp>
    </p:spTree>
    <p:extLst>
      <p:ext uri="{BB962C8B-B14F-4D97-AF65-F5344CB8AC3E}">
        <p14:creationId xmlns:p14="http://schemas.microsoft.com/office/powerpoint/2010/main" val="34828199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576045" y="2291057"/>
            <a:ext cx="2477697" cy="4384070"/>
            <a:chOff x="6564489" y="2425043"/>
            <a:chExt cx="2477697" cy="4384070"/>
          </a:xfrm>
        </p:grpSpPr>
        <p:sp>
          <p:nvSpPr>
            <p:cNvPr id="87" name="Rectangle 86"/>
            <p:cNvSpPr/>
            <p:nvPr/>
          </p:nvSpPr>
          <p:spPr>
            <a:xfrm>
              <a:off x="6564489" y="2425043"/>
              <a:ext cx="2459245" cy="4347344"/>
            </a:xfrm>
            <a:prstGeom prst="rect">
              <a:avLst/>
            </a:prstGeom>
            <a:solidFill>
              <a:schemeClr val="tx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6601377" y="2461769"/>
              <a:ext cx="2440809" cy="4347344"/>
            </a:xfrm>
            <a:prstGeom prst="rect">
              <a:avLst/>
            </a:prstGeom>
            <a:noFill/>
            <a:ln>
              <a:noFill/>
            </a:ln>
          </p:spPr>
          <p:txBody>
            <a:bodyPr wrap="square" rtlCol="0">
              <a:spAutoFit/>
            </a:bodyPr>
            <a:lstStyle/>
            <a:p>
              <a:pPr algn="ctr"/>
              <a:r>
                <a:rPr lang="en-US" sz="2000" b="1" dirty="0"/>
                <a:t>OUTCOMES</a:t>
              </a:r>
            </a:p>
            <a:p>
              <a:pPr marL="285750" indent="-285750">
                <a:buFont typeface="Arial" panose="020B0604020202020204" pitchFamily="34" charset="0"/>
                <a:buChar char="•"/>
              </a:pPr>
              <a:r>
                <a:rPr lang="en-US" sz="1350" dirty="0"/>
                <a:t>Credit for Military Learning </a:t>
              </a:r>
              <a:r>
                <a:rPr lang="en-US" sz="1350" b="1" dirty="0"/>
                <a:t>policy, statute, or agreement development</a:t>
              </a:r>
            </a:p>
            <a:p>
              <a:pPr marL="285750" indent="-285750">
                <a:buFont typeface="Arial" panose="020B0604020202020204" pitchFamily="34" charset="0"/>
                <a:buChar char="•"/>
              </a:pPr>
              <a:r>
                <a:rPr lang="en-US" sz="1350" dirty="0"/>
                <a:t>Identification of military occupation </a:t>
              </a:r>
              <a:r>
                <a:rPr lang="en-US" sz="1350" b="1" dirty="0"/>
                <a:t>target populations</a:t>
              </a:r>
              <a:r>
                <a:rPr lang="en-US" sz="1350" dirty="0"/>
                <a:t> (based on Veteran, Service members)</a:t>
              </a:r>
            </a:p>
            <a:p>
              <a:pPr marL="285750" indent="-285750">
                <a:buFont typeface="Arial" panose="020B0604020202020204" pitchFamily="34" charset="0"/>
                <a:buChar char="•"/>
              </a:pPr>
              <a:r>
                <a:rPr lang="en-US" sz="1350" dirty="0"/>
                <a:t>Processes to review academic and vocational, degrees, certifications, licenses, or credentials and award </a:t>
              </a:r>
              <a:r>
                <a:rPr lang="en-US" sz="1350" b="1" dirty="0"/>
                <a:t>appropriate credit. </a:t>
              </a:r>
            </a:p>
            <a:p>
              <a:pPr marL="285750" indent="-285750">
                <a:buFont typeface="Arial" panose="020B0604020202020204" pitchFamily="34" charset="0"/>
                <a:buChar char="•"/>
              </a:pPr>
              <a:r>
                <a:rPr lang="en-US" sz="1350" dirty="0" smtClean="0"/>
                <a:t>Policy </a:t>
              </a:r>
              <a:r>
                <a:rPr lang="en-US" sz="1350" dirty="0"/>
                <a:t>to incorporate review process outcomes into state systems to provide </a:t>
              </a:r>
              <a:r>
                <a:rPr lang="en-US" sz="1350" b="1" u="sng" dirty="0"/>
                <a:t>credit</a:t>
              </a:r>
              <a:r>
                <a:rPr lang="en-US" sz="1350" b="1" dirty="0"/>
                <a:t> </a:t>
              </a:r>
              <a:r>
                <a:rPr lang="en-US" sz="1350" b="1" u="sng" dirty="0"/>
                <a:t>transparency</a:t>
              </a:r>
              <a:r>
                <a:rPr lang="en-US" sz="1350" u="sng" dirty="0"/>
                <a:t> </a:t>
              </a:r>
              <a:r>
                <a:rPr lang="en-US" sz="1350" b="1" u="sng" dirty="0"/>
                <a:t>and predictability</a:t>
              </a:r>
              <a:r>
                <a:rPr lang="en-US" sz="1350" dirty="0"/>
                <a:t> to veterans and service members</a:t>
              </a:r>
            </a:p>
            <a:p>
              <a:pPr marL="285750" indent="-285750">
                <a:buFont typeface="Arial" panose="020B0604020202020204" pitchFamily="34" charset="0"/>
                <a:buChar char="•"/>
              </a:pPr>
              <a:r>
                <a:rPr lang="en-US" sz="1350" dirty="0"/>
                <a:t>Focus on critical occupation</a:t>
              </a:r>
            </a:p>
          </p:txBody>
        </p:sp>
      </p:grpSp>
      <p:sp>
        <p:nvSpPr>
          <p:cNvPr id="97" name="Down Arrow 26"/>
          <p:cNvSpPr/>
          <p:nvPr/>
        </p:nvSpPr>
        <p:spPr>
          <a:xfrm rot="20638048">
            <a:off x="3708742" y="1500520"/>
            <a:ext cx="4467453" cy="2175409"/>
          </a:xfrm>
          <a:custGeom>
            <a:avLst/>
            <a:gdLst>
              <a:gd name="connsiteX0" fmla="*/ 0 w 1157152"/>
              <a:gd name="connsiteY0" fmla="*/ 750492 h 1329068"/>
              <a:gd name="connsiteX1" fmla="*/ 289288 w 1157152"/>
              <a:gd name="connsiteY1" fmla="*/ 750492 h 1329068"/>
              <a:gd name="connsiteX2" fmla="*/ 289288 w 1157152"/>
              <a:gd name="connsiteY2" fmla="*/ 0 h 1329068"/>
              <a:gd name="connsiteX3" fmla="*/ 867864 w 1157152"/>
              <a:gd name="connsiteY3" fmla="*/ 0 h 1329068"/>
              <a:gd name="connsiteX4" fmla="*/ 867864 w 1157152"/>
              <a:gd name="connsiteY4" fmla="*/ 750492 h 1329068"/>
              <a:gd name="connsiteX5" fmla="*/ 1157152 w 1157152"/>
              <a:gd name="connsiteY5" fmla="*/ 750492 h 1329068"/>
              <a:gd name="connsiteX6" fmla="*/ 578576 w 1157152"/>
              <a:gd name="connsiteY6" fmla="*/ 1329068 h 1329068"/>
              <a:gd name="connsiteX7" fmla="*/ 0 w 1157152"/>
              <a:gd name="connsiteY7" fmla="*/ 750492 h 1329068"/>
              <a:gd name="connsiteX0" fmla="*/ 0 w 1157152"/>
              <a:gd name="connsiteY0" fmla="*/ 750492 h 1329068"/>
              <a:gd name="connsiteX1" fmla="*/ 289288 w 1157152"/>
              <a:gd name="connsiteY1" fmla="*/ 750492 h 1329068"/>
              <a:gd name="connsiteX2" fmla="*/ 867864 w 1157152"/>
              <a:gd name="connsiteY2" fmla="*/ 0 h 1329068"/>
              <a:gd name="connsiteX3" fmla="*/ 867864 w 1157152"/>
              <a:gd name="connsiteY3" fmla="*/ 750492 h 1329068"/>
              <a:gd name="connsiteX4" fmla="*/ 1157152 w 1157152"/>
              <a:gd name="connsiteY4" fmla="*/ 750492 h 1329068"/>
              <a:gd name="connsiteX5" fmla="*/ 578576 w 1157152"/>
              <a:gd name="connsiteY5" fmla="*/ 1329068 h 1329068"/>
              <a:gd name="connsiteX6" fmla="*/ 0 w 1157152"/>
              <a:gd name="connsiteY6" fmla="*/ 750492 h 1329068"/>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812754 w 1969906"/>
              <a:gd name="connsiteY0" fmla="*/ 1269718 h 1848294"/>
              <a:gd name="connsiteX1" fmla="*/ 1102042 w 1969906"/>
              <a:gd name="connsiteY1" fmla="*/ 1269718 h 1848294"/>
              <a:gd name="connsiteX2" fmla="*/ -1 w 1969906"/>
              <a:gd name="connsiteY2" fmla="*/ 0 h 1848294"/>
              <a:gd name="connsiteX3" fmla="*/ 1680618 w 1969906"/>
              <a:gd name="connsiteY3" fmla="*/ 1269718 h 1848294"/>
              <a:gd name="connsiteX4" fmla="*/ 1969906 w 1969906"/>
              <a:gd name="connsiteY4" fmla="*/ 1269718 h 1848294"/>
              <a:gd name="connsiteX5" fmla="*/ 1391330 w 1969906"/>
              <a:gd name="connsiteY5" fmla="*/ 1848294 h 1848294"/>
              <a:gd name="connsiteX6" fmla="*/ 812754 w 1969906"/>
              <a:gd name="connsiteY6" fmla="*/ 1269718 h 1848294"/>
              <a:gd name="connsiteX0" fmla="*/ 812755 w 1969907"/>
              <a:gd name="connsiteY0" fmla="*/ 1269718 h 1848294"/>
              <a:gd name="connsiteX1" fmla="*/ 1102043 w 1969907"/>
              <a:gd name="connsiteY1" fmla="*/ 1269718 h 1848294"/>
              <a:gd name="connsiteX2" fmla="*/ 0 w 1969907"/>
              <a:gd name="connsiteY2" fmla="*/ 0 h 1848294"/>
              <a:gd name="connsiteX3" fmla="*/ 1680619 w 1969907"/>
              <a:gd name="connsiteY3" fmla="*/ 1269718 h 1848294"/>
              <a:gd name="connsiteX4" fmla="*/ 1969907 w 1969907"/>
              <a:gd name="connsiteY4" fmla="*/ 1269718 h 1848294"/>
              <a:gd name="connsiteX5" fmla="*/ 1391331 w 1969907"/>
              <a:gd name="connsiteY5" fmla="*/ 1848294 h 1848294"/>
              <a:gd name="connsiteX6" fmla="*/ 812755 w 1969907"/>
              <a:gd name="connsiteY6" fmla="*/ 1269718 h 1848294"/>
              <a:gd name="connsiteX0" fmla="*/ 812755 w 1969907"/>
              <a:gd name="connsiteY0" fmla="*/ 1269718 h 1848294"/>
              <a:gd name="connsiteX1" fmla="*/ 1102043 w 1969907"/>
              <a:gd name="connsiteY1" fmla="*/ 1269718 h 1848294"/>
              <a:gd name="connsiteX2" fmla="*/ 0 w 1969907"/>
              <a:gd name="connsiteY2" fmla="*/ 0 h 1848294"/>
              <a:gd name="connsiteX3" fmla="*/ 1680619 w 1969907"/>
              <a:gd name="connsiteY3" fmla="*/ 1269718 h 1848294"/>
              <a:gd name="connsiteX4" fmla="*/ 1969907 w 1969907"/>
              <a:gd name="connsiteY4" fmla="*/ 1269718 h 1848294"/>
              <a:gd name="connsiteX5" fmla="*/ 1391331 w 1969907"/>
              <a:gd name="connsiteY5" fmla="*/ 1848294 h 1848294"/>
              <a:gd name="connsiteX6" fmla="*/ 812755 w 1969907"/>
              <a:gd name="connsiteY6" fmla="*/ 1269718 h 1848294"/>
              <a:gd name="connsiteX0" fmla="*/ 812755 w 1969907"/>
              <a:gd name="connsiteY0" fmla="*/ 1269718 h 1848294"/>
              <a:gd name="connsiteX1" fmla="*/ 1102043 w 1969907"/>
              <a:gd name="connsiteY1" fmla="*/ 1269718 h 1848294"/>
              <a:gd name="connsiteX2" fmla="*/ 0 w 1969907"/>
              <a:gd name="connsiteY2" fmla="*/ 0 h 1848294"/>
              <a:gd name="connsiteX3" fmla="*/ 1680619 w 1969907"/>
              <a:gd name="connsiteY3" fmla="*/ 1269718 h 1848294"/>
              <a:gd name="connsiteX4" fmla="*/ 1969907 w 1969907"/>
              <a:gd name="connsiteY4" fmla="*/ 1269718 h 1848294"/>
              <a:gd name="connsiteX5" fmla="*/ 1391331 w 1969907"/>
              <a:gd name="connsiteY5" fmla="*/ 1848294 h 1848294"/>
              <a:gd name="connsiteX6" fmla="*/ 812755 w 1969907"/>
              <a:gd name="connsiteY6" fmla="*/ 1269718 h 1848294"/>
              <a:gd name="connsiteX0" fmla="*/ 812755 w 1969907"/>
              <a:gd name="connsiteY0" fmla="*/ 1269718 h 1848294"/>
              <a:gd name="connsiteX1" fmla="*/ 1102043 w 1969907"/>
              <a:gd name="connsiteY1" fmla="*/ 1269718 h 1848294"/>
              <a:gd name="connsiteX2" fmla="*/ 0 w 1969907"/>
              <a:gd name="connsiteY2" fmla="*/ 0 h 1848294"/>
              <a:gd name="connsiteX3" fmla="*/ 1680619 w 1969907"/>
              <a:gd name="connsiteY3" fmla="*/ 1269718 h 1848294"/>
              <a:gd name="connsiteX4" fmla="*/ 1969907 w 1969907"/>
              <a:gd name="connsiteY4" fmla="*/ 1269718 h 1848294"/>
              <a:gd name="connsiteX5" fmla="*/ 1391331 w 1969907"/>
              <a:gd name="connsiteY5" fmla="*/ 1848294 h 1848294"/>
              <a:gd name="connsiteX6" fmla="*/ 812755 w 1969907"/>
              <a:gd name="connsiteY6" fmla="*/ 1269718 h 1848294"/>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536541 w 1693693"/>
              <a:gd name="connsiteY0" fmla="*/ 2099351 h 2677927"/>
              <a:gd name="connsiteX1" fmla="*/ 825829 w 1693693"/>
              <a:gd name="connsiteY1" fmla="*/ 2099351 h 2677927"/>
              <a:gd name="connsiteX2" fmla="*/ 0 w 1693693"/>
              <a:gd name="connsiteY2" fmla="*/ 0 h 2677927"/>
              <a:gd name="connsiteX3" fmla="*/ 1404405 w 1693693"/>
              <a:gd name="connsiteY3" fmla="*/ 2099351 h 2677927"/>
              <a:gd name="connsiteX4" fmla="*/ 1693693 w 1693693"/>
              <a:gd name="connsiteY4" fmla="*/ 2099351 h 2677927"/>
              <a:gd name="connsiteX5" fmla="*/ 1115117 w 1693693"/>
              <a:gd name="connsiteY5" fmla="*/ 2677927 h 2677927"/>
              <a:gd name="connsiteX6" fmla="*/ 536541 w 1693693"/>
              <a:gd name="connsiteY6" fmla="*/ 2099351 h 2677927"/>
              <a:gd name="connsiteX0" fmla="*/ 536541 w 1693693"/>
              <a:gd name="connsiteY0" fmla="*/ 2099351 h 2677927"/>
              <a:gd name="connsiteX1" fmla="*/ 825829 w 1693693"/>
              <a:gd name="connsiteY1" fmla="*/ 2099351 h 2677927"/>
              <a:gd name="connsiteX2" fmla="*/ 0 w 1693693"/>
              <a:gd name="connsiteY2" fmla="*/ 0 h 2677927"/>
              <a:gd name="connsiteX3" fmla="*/ 1404405 w 1693693"/>
              <a:gd name="connsiteY3" fmla="*/ 2099351 h 2677927"/>
              <a:gd name="connsiteX4" fmla="*/ 1693693 w 1693693"/>
              <a:gd name="connsiteY4" fmla="*/ 2099351 h 2677927"/>
              <a:gd name="connsiteX5" fmla="*/ 1115117 w 1693693"/>
              <a:gd name="connsiteY5" fmla="*/ 2677927 h 2677927"/>
              <a:gd name="connsiteX6" fmla="*/ 536541 w 1693693"/>
              <a:gd name="connsiteY6" fmla="*/ 2099351 h 2677927"/>
              <a:gd name="connsiteX0" fmla="*/ 536541 w 1693693"/>
              <a:gd name="connsiteY0" fmla="*/ 2099351 h 2677927"/>
              <a:gd name="connsiteX1" fmla="*/ 825829 w 1693693"/>
              <a:gd name="connsiteY1" fmla="*/ 2099351 h 2677927"/>
              <a:gd name="connsiteX2" fmla="*/ 0 w 1693693"/>
              <a:gd name="connsiteY2" fmla="*/ 0 h 2677927"/>
              <a:gd name="connsiteX3" fmla="*/ 1404405 w 1693693"/>
              <a:gd name="connsiteY3" fmla="*/ 2099351 h 2677927"/>
              <a:gd name="connsiteX4" fmla="*/ 1693693 w 1693693"/>
              <a:gd name="connsiteY4" fmla="*/ 2099351 h 2677927"/>
              <a:gd name="connsiteX5" fmla="*/ 1115117 w 1693693"/>
              <a:gd name="connsiteY5" fmla="*/ 2677927 h 2677927"/>
              <a:gd name="connsiteX6" fmla="*/ 536541 w 1693693"/>
              <a:gd name="connsiteY6" fmla="*/ 2099351 h 2677927"/>
              <a:gd name="connsiteX0" fmla="*/ 589358 w 1746510"/>
              <a:gd name="connsiteY0" fmla="*/ 2238363 h 2816939"/>
              <a:gd name="connsiteX1" fmla="*/ 878646 w 1746510"/>
              <a:gd name="connsiteY1" fmla="*/ 2238363 h 2816939"/>
              <a:gd name="connsiteX2" fmla="*/ 352123 w 1746510"/>
              <a:gd name="connsiteY2" fmla="*/ 422243 h 2816939"/>
              <a:gd name="connsiteX3" fmla="*/ 52817 w 1746510"/>
              <a:gd name="connsiteY3" fmla="*/ 139012 h 2816939"/>
              <a:gd name="connsiteX4" fmla="*/ 1457222 w 1746510"/>
              <a:gd name="connsiteY4" fmla="*/ 2238363 h 2816939"/>
              <a:gd name="connsiteX5" fmla="*/ 1746510 w 1746510"/>
              <a:gd name="connsiteY5" fmla="*/ 2238363 h 2816939"/>
              <a:gd name="connsiteX6" fmla="*/ 1167934 w 1746510"/>
              <a:gd name="connsiteY6" fmla="*/ 2816939 h 2816939"/>
              <a:gd name="connsiteX7" fmla="*/ 589358 w 1746510"/>
              <a:gd name="connsiteY7" fmla="*/ 2238363 h 2816939"/>
              <a:gd name="connsiteX0" fmla="*/ 2710216 w 3867368"/>
              <a:gd name="connsiteY0" fmla="*/ 2133545 h 2712121"/>
              <a:gd name="connsiteX1" fmla="*/ 2999504 w 3867368"/>
              <a:gd name="connsiteY1" fmla="*/ 2133545 h 2712121"/>
              <a:gd name="connsiteX2" fmla="*/ 6415 w 3867368"/>
              <a:gd name="connsiteY2" fmla="*/ 1878331 h 2712121"/>
              <a:gd name="connsiteX3" fmla="*/ 2173675 w 3867368"/>
              <a:gd name="connsiteY3" fmla="*/ 34194 h 2712121"/>
              <a:gd name="connsiteX4" fmla="*/ 3578080 w 3867368"/>
              <a:gd name="connsiteY4" fmla="*/ 2133545 h 2712121"/>
              <a:gd name="connsiteX5" fmla="*/ 3867368 w 3867368"/>
              <a:gd name="connsiteY5" fmla="*/ 2133545 h 2712121"/>
              <a:gd name="connsiteX6" fmla="*/ 3288792 w 3867368"/>
              <a:gd name="connsiteY6" fmla="*/ 2712121 h 2712121"/>
              <a:gd name="connsiteX7" fmla="*/ 2710216 w 3867368"/>
              <a:gd name="connsiteY7" fmla="*/ 2133545 h 2712121"/>
              <a:gd name="connsiteX0" fmla="*/ 2710216 w 3867368"/>
              <a:gd name="connsiteY0" fmla="*/ 2133545 h 2712121"/>
              <a:gd name="connsiteX1" fmla="*/ 2999504 w 3867368"/>
              <a:gd name="connsiteY1" fmla="*/ 2133545 h 2712121"/>
              <a:gd name="connsiteX2" fmla="*/ 6415 w 3867368"/>
              <a:gd name="connsiteY2" fmla="*/ 1878331 h 2712121"/>
              <a:gd name="connsiteX3" fmla="*/ 2173675 w 3867368"/>
              <a:gd name="connsiteY3" fmla="*/ 34194 h 2712121"/>
              <a:gd name="connsiteX4" fmla="*/ 3578080 w 3867368"/>
              <a:gd name="connsiteY4" fmla="*/ 2133545 h 2712121"/>
              <a:gd name="connsiteX5" fmla="*/ 3867368 w 3867368"/>
              <a:gd name="connsiteY5" fmla="*/ 2133545 h 2712121"/>
              <a:gd name="connsiteX6" fmla="*/ 3288792 w 3867368"/>
              <a:gd name="connsiteY6" fmla="*/ 2712121 h 2712121"/>
              <a:gd name="connsiteX7" fmla="*/ 2710216 w 3867368"/>
              <a:gd name="connsiteY7" fmla="*/ 2133545 h 2712121"/>
              <a:gd name="connsiteX0" fmla="*/ 2710216 w 3867368"/>
              <a:gd name="connsiteY0" fmla="*/ 2133545 h 2712121"/>
              <a:gd name="connsiteX1" fmla="*/ 2999504 w 3867368"/>
              <a:gd name="connsiteY1" fmla="*/ 2133545 h 2712121"/>
              <a:gd name="connsiteX2" fmla="*/ 6415 w 3867368"/>
              <a:gd name="connsiteY2" fmla="*/ 1878331 h 2712121"/>
              <a:gd name="connsiteX3" fmla="*/ 2173675 w 3867368"/>
              <a:gd name="connsiteY3" fmla="*/ 34194 h 2712121"/>
              <a:gd name="connsiteX4" fmla="*/ 3578080 w 3867368"/>
              <a:gd name="connsiteY4" fmla="*/ 2133545 h 2712121"/>
              <a:gd name="connsiteX5" fmla="*/ 3867368 w 3867368"/>
              <a:gd name="connsiteY5" fmla="*/ 2133545 h 2712121"/>
              <a:gd name="connsiteX6" fmla="*/ 3288792 w 3867368"/>
              <a:gd name="connsiteY6" fmla="*/ 2712121 h 2712121"/>
              <a:gd name="connsiteX7" fmla="*/ 2710216 w 3867368"/>
              <a:gd name="connsiteY7" fmla="*/ 2133545 h 2712121"/>
              <a:gd name="connsiteX0" fmla="*/ 3082350 w 4239502"/>
              <a:gd name="connsiteY0" fmla="*/ 2133594 h 2712170"/>
              <a:gd name="connsiteX1" fmla="*/ 3371638 w 4239502"/>
              <a:gd name="connsiteY1" fmla="*/ 2133594 h 2712170"/>
              <a:gd name="connsiteX2" fmla="*/ 5492 w 4239502"/>
              <a:gd name="connsiteY2" fmla="*/ 1875455 h 2712170"/>
              <a:gd name="connsiteX3" fmla="*/ 2545809 w 4239502"/>
              <a:gd name="connsiteY3" fmla="*/ 34243 h 2712170"/>
              <a:gd name="connsiteX4" fmla="*/ 3950214 w 4239502"/>
              <a:gd name="connsiteY4" fmla="*/ 2133594 h 2712170"/>
              <a:gd name="connsiteX5" fmla="*/ 4239502 w 4239502"/>
              <a:gd name="connsiteY5" fmla="*/ 2133594 h 2712170"/>
              <a:gd name="connsiteX6" fmla="*/ 3660926 w 4239502"/>
              <a:gd name="connsiteY6" fmla="*/ 2712170 h 2712170"/>
              <a:gd name="connsiteX7" fmla="*/ 3082350 w 4239502"/>
              <a:gd name="connsiteY7" fmla="*/ 2133594 h 2712170"/>
              <a:gd name="connsiteX0" fmla="*/ 3082350 w 4239502"/>
              <a:gd name="connsiteY0" fmla="*/ 2133594 h 2712170"/>
              <a:gd name="connsiteX1" fmla="*/ 3371638 w 4239502"/>
              <a:gd name="connsiteY1" fmla="*/ 2133594 h 2712170"/>
              <a:gd name="connsiteX2" fmla="*/ 5492 w 4239502"/>
              <a:gd name="connsiteY2" fmla="*/ 1875455 h 2712170"/>
              <a:gd name="connsiteX3" fmla="*/ 2545809 w 4239502"/>
              <a:gd name="connsiteY3" fmla="*/ 34243 h 2712170"/>
              <a:gd name="connsiteX4" fmla="*/ 3950214 w 4239502"/>
              <a:gd name="connsiteY4" fmla="*/ 2133594 h 2712170"/>
              <a:gd name="connsiteX5" fmla="*/ 4239502 w 4239502"/>
              <a:gd name="connsiteY5" fmla="*/ 2133594 h 2712170"/>
              <a:gd name="connsiteX6" fmla="*/ 3660926 w 4239502"/>
              <a:gd name="connsiteY6" fmla="*/ 2712170 h 2712170"/>
              <a:gd name="connsiteX7" fmla="*/ 3082350 w 4239502"/>
              <a:gd name="connsiteY7" fmla="*/ 2133594 h 2712170"/>
              <a:gd name="connsiteX0" fmla="*/ 3082350 w 4239502"/>
              <a:gd name="connsiteY0" fmla="*/ 2133594 h 2712170"/>
              <a:gd name="connsiteX1" fmla="*/ 3371638 w 4239502"/>
              <a:gd name="connsiteY1" fmla="*/ 2133594 h 2712170"/>
              <a:gd name="connsiteX2" fmla="*/ 5492 w 4239502"/>
              <a:gd name="connsiteY2" fmla="*/ 1875455 h 2712170"/>
              <a:gd name="connsiteX3" fmla="*/ 2545809 w 4239502"/>
              <a:gd name="connsiteY3" fmla="*/ 34243 h 2712170"/>
              <a:gd name="connsiteX4" fmla="*/ 3950214 w 4239502"/>
              <a:gd name="connsiteY4" fmla="*/ 2133594 h 2712170"/>
              <a:gd name="connsiteX5" fmla="*/ 4239502 w 4239502"/>
              <a:gd name="connsiteY5" fmla="*/ 2133594 h 2712170"/>
              <a:gd name="connsiteX6" fmla="*/ 3660926 w 4239502"/>
              <a:gd name="connsiteY6" fmla="*/ 2712170 h 2712170"/>
              <a:gd name="connsiteX7" fmla="*/ 3082350 w 4239502"/>
              <a:gd name="connsiteY7" fmla="*/ 2133594 h 2712170"/>
              <a:gd name="connsiteX0" fmla="*/ 3082350 w 4239502"/>
              <a:gd name="connsiteY0" fmla="*/ 2133594 h 2712170"/>
              <a:gd name="connsiteX1" fmla="*/ 3371638 w 4239502"/>
              <a:gd name="connsiteY1" fmla="*/ 2133594 h 2712170"/>
              <a:gd name="connsiteX2" fmla="*/ 5492 w 4239502"/>
              <a:gd name="connsiteY2" fmla="*/ 1875455 h 2712170"/>
              <a:gd name="connsiteX3" fmla="*/ 2545809 w 4239502"/>
              <a:gd name="connsiteY3" fmla="*/ 34243 h 2712170"/>
              <a:gd name="connsiteX4" fmla="*/ 3950214 w 4239502"/>
              <a:gd name="connsiteY4" fmla="*/ 2133594 h 2712170"/>
              <a:gd name="connsiteX5" fmla="*/ 4239502 w 4239502"/>
              <a:gd name="connsiteY5" fmla="*/ 2133594 h 2712170"/>
              <a:gd name="connsiteX6" fmla="*/ 3660926 w 4239502"/>
              <a:gd name="connsiteY6" fmla="*/ 2712170 h 2712170"/>
              <a:gd name="connsiteX7" fmla="*/ 3082350 w 4239502"/>
              <a:gd name="connsiteY7" fmla="*/ 2133594 h 2712170"/>
              <a:gd name="connsiteX0" fmla="*/ 3081933 w 4239085"/>
              <a:gd name="connsiteY0" fmla="*/ 2329237 h 2907813"/>
              <a:gd name="connsiteX1" fmla="*/ 3371221 w 4239085"/>
              <a:gd name="connsiteY1" fmla="*/ 2329237 h 2907813"/>
              <a:gd name="connsiteX2" fmla="*/ 5075 w 4239085"/>
              <a:gd name="connsiteY2" fmla="*/ 2071098 h 2907813"/>
              <a:gd name="connsiteX3" fmla="*/ 2757456 w 4239085"/>
              <a:gd name="connsiteY3" fmla="*/ 31172 h 2907813"/>
              <a:gd name="connsiteX4" fmla="*/ 3949797 w 4239085"/>
              <a:gd name="connsiteY4" fmla="*/ 2329237 h 2907813"/>
              <a:gd name="connsiteX5" fmla="*/ 4239085 w 4239085"/>
              <a:gd name="connsiteY5" fmla="*/ 2329237 h 2907813"/>
              <a:gd name="connsiteX6" fmla="*/ 3660509 w 4239085"/>
              <a:gd name="connsiteY6" fmla="*/ 2907813 h 2907813"/>
              <a:gd name="connsiteX7" fmla="*/ 3081933 w 4239085"/>
              <a:gd name="connsiteY7" fmla="*/ 2329237 h 2907813"/>
              <a:gd name="connsiteX0" fmla="*/ 3081933 w 4239085"/>
              <a:gd name="connsiteY0" fmla="*/ 2329237 h 2907813"/>
              <a:gd name="connsiteX1" fmla="*/ 3371221 w 4239085"/>
              <a:gd name="connsiteY1" fmla="*/ 2329237 h 2907813"/>
              <a:gd name="connsiteX2" fmla="*/ 5075 w 4239085"/>
              <a:gd name="connsiteY2" fmla="*/ 2071098 h 2907813"/>
              <a:gd name="connsiteX3" fmla="*/ 2757456 w 4239085"/>
              <a:gd name="connsiteY3" fmla="*/ 31172 h 2907813"/>
              <a:gd name="connsiteX4" fmla="*/ 3949797 w 4239085"/>
              <a:gd name="connsiteY4" fmla="*/ 2329237 h 2907813"/>
              <a:gd name="connsiteX5" fmla="*/ 4239085 w 4239085"/>
              <a:gd name="connsiteY5" fmla="*/ 2329237 h 2907813"/>
              <a:gd name="connsiteX6" fmla="*/ 3660509 w 4239085"/>
              <a:gd name="connsiteY6" fmla="*/ 2907813 h 2907813"/>
              <a:gd name="connsiteX7" fmla="*/ 3081933 w 4239085"/>
              <a:gd name="connsiteY7" fmla="*/ 2329237 h 2907813"/>
              <a:gd name="connsiteX0" fmla="*/ 3081870 w 4239022"/>
              <a:gd name="connsiteY0" fmla="*/ 2377244 h 2955820"/>
              <a:gd name="connsiteX1" fmla="*/ 3371158 w 4239022"/>
              <a:gd name="connsiteY1" fmla="*/ 2377244 h 2955820"/>
              <a:gd name="connsiteX2" fmla="*/ 5012 w 4239022"/>
              <a:gd name="connsiteY2" fmla="*/ 2119105 h 2955820"/>
              <a:gd name="connsiteX3" fmla="*/ 2792952 w 4239022"/>
              <a:gd name="connsiteY3" fmla="*/ 30502 h 2955820"/>
              <a:gd name="connsiteX4" fmla="*/ 3949734 w 4239022"/>
              <a:gd name="connsiteY4" fmla="*/ 2377244 h 2955820"/>
              <a:gd name="connsiteX5" fmla="*/ 4239022 w 4239022"/>
              <a:gd name="connsiteY5" fmla="*/ 2377244 h 2955820"/>
              <a:gd name="connsiteX6" fmla="*/ 3660446 w 4239022"/>
              <a:gd name="connsiteY6" fmla="*/ 2955820 h 2955820"/>
              <a:gd name="connsiteX7" fmla="*/ 3081870 w 4239022"/>
              <a:gd name="connsiteY7" fmla="*/ 2377244 h 2955820"/>
              <a:gd name="connsiteX0" fmla="*/ 3081870 w 4239022"/>
              <a:gd name="connsiteY0" fmla="*/ 2377244 h 2955820"/>
              <a:gd name="connsiteX1" fmla="*/ 3371158 w 4239022"/>
              <a:gd name="connsiteY1" fmla="*/ 2377244 h 2955820"/>
              <a:gd name="connsiteX2" fmla="*/ 5012 w 4239022"/>
              <a:gd name="connsiteY2" fmla="*/ 2119105 h 2955820"/>
              <a:gd name="connsiteX3" fmla="*/ 2792952 w 4239022"/>
              <a:gd name="connsiteY3" fmla="*/ 30502 h 2955820"/>
              <a:gd name="connsiteX4" fmla="*/ 3949734 w 4239022"/>
              <a:gd name="connsiteY4" fmla="*/ 2377244 h 2955820"/>
              <a:gd name="connsiteX5" fmla="*/ 4239022 w 4239022"/>
              <a:gd name="connsiteY5" fmla="*/ 2377244 h 2955820"/>
              <a:gd name="connsiteX6" fmla="*/ 3660446 w 4239022"/>
              <a:gd name="connsiteY6" fmla="*/ 2955820 h 2955820"/>
              <a:gd name="connsiteX7" fmla="*/ 3081870 w 4239022"/>
              <a:gd name="connsiteY7" fmla="*/ 2377244 h 2955820"/>
              <a:gd name="connsiteX0" fmla="*/ 3082204 w 4239356"/>
              <a:gd name="connsiteY0" fmla="*/ 2814249 h 3392825"/>
              <a:gd name="connsiteX1" fmla="*/ 3371492 w 4239356"/>
              <a:gd name="connsiteY1" fmla="*/ 2814249 h 3392825"/>
              <a:gd name="connsiteX2" fmla="*/ 5346 w 4239356"/>
              <a:gd name="connsiteY2" fmla="*/ 2556110 h 3392825"/>
              <a:gd name="connsiteX3" fmla="*/ 2615922 w 4239356"/>
              <a:gd name="connsiteY3" fmla="*/ 25514 h 3392825"/>
              <a:gd name="connsiteX4" fmla="*/ 3950068 w 4239356"/>
              <a:gd name="connsiteY4" fmla="*/ 2814249 h 3392825"/>
              <a:gd name="connsiteX5" fmla="*/ 4239356 w 4239356"/>
              <a:gd name="connsiteY5" fmla="*/ 2814249 h 3392825"/>
              <a:gd name="connsiteX6" fmla="*/ 3660780 w 4239356"/>
              <a:gd name="connsiteY6" fmla="*/ 3392825 h 3392825"/>
              <a:gd name="connsiteX7" fmla="*/ 3082204 w 4239356"/>
              <a:gd name="connsiteY7" fmla="*/ 2814249 h 3392825"/>
              <a:gd name="connsiteX0" fmla="*/ 3082204 w 4239356"/>
              <a:gd name="connsiteY0" fmla="*/ 2814249 h 3392825"/>
              <a:gd name="connsiteX1" fmla="*/ 3371492 w 4239356"/>
              <a:gd name="connsiteY1" fmla="*/ 2814249 h 3392825"/>
              <a:gd name="connsiteX2" fmla="*/ 5346 w 4239356"/>
              <a:gd name="connsiteY2" fmla="*/ 2556110 h 3392825"/>
              <a:gd name="connsiteX3" fmla="*/ 2615922 w 4239356"/>
              <a:gd name="connsiteY3" fmla="*/ 25514 h 3392825"/>
              <a:gd name="connsiteX4" fmla="*/ 3950068 w 4239356"/>
              <a:gd name="connsiteY4" fmla="*/ 2814249 h 3392825"/>
              <a:gd name="connsiteX5" fmla="*/ 4239356 w 4239356"/>
              <a:gd name="connsiteY5" fmla="*/ 2814249 h 3392825"/>
              <a:gd name="connsiteX6" fmla="*/ 3660780 w 4239356"/>
              <a:gd name="connsiteY6" fmla="*/ 3392825 h 3392825"/>
              <a:gd name="connsiteX7" fmla="*/ 3082204 w 4239356"/>
              <a:gd name="connsiteY7" fmla="*/ 2814249 h 3392825"/>
              <a:gd name="connsiteX0" fmla="*/ 3082204 w 4239356"/>
              <a:gd name="connsiteY0" fmla="*/ 2814249 h 3392825"/>
              <a:gd name="connsiteX1" fmla="*/ 3371492 w 4239356"/>
              <a:gd name="connsiteY1" fmla="*/ 2814249 h 3392825"/>
              <a:gd name="connsiteX2" fmla="*/ 5346 w 4239356"/>
              <a:gd name="connsiteY2" fmla="*/ 2556110 h 3392825"/>
              <a:gd name="connsiteX3" fmla="*/ 2615922 w 4239356"/>
              <a:gd name="connsiteY3" fmla="*/ 25514 h 3392825"/>
              <a:gd name="connsiteX4" fmla="*/ 3950068 w 4239356"/>
              <a:gd name="connsiteY4" fmla="*/ 2814249 h 3392825"/>
              <a:gd name="connsiteX5" fmla="*/ 4239356 w 4239356"/>
              <a:gd name="connsiteY5" fmla="*/ 2814249 h 3392825"/>
              <a:gd name="connsiteX6" fmla="*/ 3660780 w 4239356"/>
              <a:gd name="connsiteY6" fmla="*/ 3392825 h 3392825"/>
              <a:gd name="connsiteX7" fmla="*/ 3082204 w 4239356"/>
              <a:gd name="connsiteY7" fmla="*/ 2814249 h 3392825"/>
              <a:gd name="connsiteX0" fmla="*/ 5120799 w 6277951"/>
              <a:gd name="connsiteY0" fmla="*/ 873888 h 1452464"/>
              <a:gd name="connsiteX1" fmla="*/ 5410087 w 6277951"/>
              <a:gd name="connsiteY1" fmla="*/ 873888 h 1452464"/>
              <a:gd name="connsiteX2" fmla="*/ 2043941 w 6277951"/>
              <a:gd name="connsiteY2" fmla="*/ 615749 h 1452464"/>
              <a:gd name="connsiteX3" fmla="*/ 11542 w 6277951"/>
              <a:gd name="connsiteY3" fmla="*/ 96923 h 1452464"/>
              <a:gd name="connsiteX4" fmla="*/ 5988663 w 6277951"/>
              <a:gd name="connsiteY4" fmla="*/ 873888 h 1452464"/>
              <a:gd name="connsiteX5" fmla="*/ 6277951 w 6277951"/>
              <a:gd name="connsiteY5" fmla="*/ 873888 h 1452464"/>
              <a:gd name="connsiteX6" fmla="*/ 5699375 w 6277951"/>
              <a:gd name="connsiteY6" fmla="*/ 1452464 h 1452464"/>
              <a:gd name="connsiteX7" fmla="*/ 5120799 w 6277951"/>
              <a:gd name="connsiteY7" fmla="*/ 873888 h 1452464"/>
              <a:gd name="connsiteX0" fmla="*/ 5120799 w 6277951"/>
              <a:gd name="connsiteY0" fmla="*/ 1073431 h 1652007"/>
              <a:gd name="connsiteX1" fmla="*/ 5410087 w 6277951"/>
              <a:gd name="connsiteY1" fmla="*/ 1073431 h 1652007"/>
              <a:gd name="connsiteX2" fmla="*/ 2043941 w 6277951"/>
              <a:gd name="connsiteY2" fmla="*/ 815292 h 1652007"/>
              <a:gd name="connsiteX3" fmla="*/ 11542 w 6277951"/>
              <a:gd name="connsiteY3" fmla="*/ 296466 h 1652007"/>
              <a:gd name="connsiteX4" fmla="*/ 5988663 w 6277951"/>
              <a:gd name="connsiteY4" fmla="*/ 1073431 h 1652007"/>
              <a:gd name="connsiteX5" fmla="*/ 6277951 w 6277951"/>
              <a:gd name="connsiteY5" fmla="*/ 1073431 h 1652007"/>
              <a:gd name="connsiteX6" fmla="*/ 5699375 w 6277951"/>
              <a:gd name="connsiteY6" fmla="*/ 1652007 h 1652007"/>
              <a:gd name="connsiteX7" fmla="*/ 5120799 w 6277951"/>
              <a:gd name="connsiteY7" fmla="*/ 1073431 h 1652007"/>
              <a:gd name="connsiteX0" fmla="*/ 5117330 w 6274482"/>
              <a:gd name="connsiteY0" fmla="*/ 1073431 h 2175944"/>
              <a:gd name="connsiteX1" fmla="*/ 5406618 w 6274482"/>
              <a:gd name="connsiteY1" fmla="*/ 1073431 h 2175944"/>
              <a:gd name="connsiteX2" fmla="*/ 2988698 w 6274482"/>
              <a:gd name="connsiteY2" fmla="*/ 2164700 h 2175944"/>
              <a:gd name="connsiteX3" fmla="*/ 8073 w 6274482"/>
              <a:gd name="connsiteY3" fmla="*/ 296466 h 2175944"/>
              <a:gd name="connsiteX4" fmla="*/ 5985194 w 6274482"/>
              <a:gd name="connsiteY4" fmla="*/ 1073431 h 2175944"/>
              <a:gd name="connsiteX5" fmla="*/ 6274482 w 6274482"/>
              <a:gd name="connsiteY5" fmla="*/ 1073431 h 2175944"/>
              <a:gd name="connsiteX6" fmla="*/ 5695906 w 6274482"/>
              <a:gd name="connsiteY6" fmla="*/ 1652007 h 2175944"/>
              <a:gd name="connsiteX7" fmla="*/ 5117330 w 6274482"/>
              <a:gd name="connsiteY7" fmla="*/ 1073431 h 2175944"/>
              <a:gd name="connsiteX0" fmla="*/ 5117330 w 6274482"/>
              <a:gd name="connsiteY0" fmla="*/ 1073431 h 2164700"/>
              <a:gd name="connsiteX1" fmla="*/ 5406618 w 6274482"/>
              <a:gd name="connsiteY1" fmla="*/ 1073431 h 2164700"/>
              <a:gd name="connsiteX2" fmla="*/ 2988698 w 6274482"/>
              <a:gd name="connsiteY2" fmla="*/ 2164700 h 2164700"/>
              <a:gd name="connsiteX3" fmla="*/ 8073 w 6274482"/>
              <a:gd name="connsiteY3" fmla="*/ 296466 h 2164700"/>
              <a:gd name="connsiteX4" fmla="*/ 5985194 w 6274482"/>
              <a:gd name="connsiteY4" fmla="*/ 1073431 h 2164700"/>
              <a:gd name="connsiteX5" fmla="*/ 6274482 w 6274482"/>
              <a:gd name="connsiteY5" fmla="*/ 1073431 h 2164700"/>
              <a:gd name="connsiteX6" fmla="*/ 5695906 w 6274482"/>
              <a:gd name="connsiteY6" fmla="*/ 1652007 h 2164700"/>
              <a:gd name="connsiteX7" fmla="*/ 5117330 w 6274482"/>
              <a:gd name="connsiteY7" fmla="*/ 1073431 h 2164700"/>
              <a:gd name="connsiteX0" fmla="*/ 5116942 w 6274094"/>
              <a:gd name="connsiteY0" fmla="*/ 1073431 h 2365016"/>
              <a:gd name="connsiteX1" fmla="*/ 5406230 w 6274094"/>
              <a:gd name="connsiteY1" fmla="*/ 1073431 h 2365016"/>
              <a:gd name="connsiteX2" fmla="*/ 3147537 w 6274094"/>
              <a:gd name="connsiteY2" fmla="*/ 2365016 h 2365016"/>
              <a:gd name="connsiteX3" fmla="*/ 7685 w 6274094"/>
              <a:gd name="connsiteY3" fmla="*/ 296466 h 2365016"/>
              <a:gd name="connsiteX4" fmla="*/ 5984806 w 6274094"/>
              <a:gd name="connsiteY4" fmla="*/ 1073431 h 2365016"/>
              <a:gd name="connsiteX5" fmla="*/ 6274094 w 6274094"/>
              <a:gd name="connsiteY5" fmla="*/ 1073431 h 2365016"/>
              <a:gd name="connsiteX6" fmla="*/ 5695518 w 6274094"/>
              <a:gd name="connsiteY6" fmla="*/ 1652007 h 2365016"/>
              <a:gd name="connsiteX7" fmla="*/ 5116942 w 6274094"/>
              <a:gd name="connsiteY7" fmla="*/ 1073431 h 2365016"/>
              <a:gd name="connsiteX0" fmla="*/ 5116942 w 6274094"/>
              <a:gd name="connsiteY0" fmla="*/ 1073431 h 2365016"/>
              <a:gd name="connsiteX1" fmla="*/ 5406230 w 6274094"/>
              <a:gd name="connsiteY1" fmla="*/ 1073431 h 2365016"/>
              <a:gd name="connsiteX2" fmla="*/ 3147537 w 6274094"/>
              <a:gd name="connsiteY2" fmla="*/ 2365016 h 2365016"/>
              <a:gd name="connsiteX3" fmla="*/ 7685 w 6274094"/>
              <a:gd name="connsiteY3" fmla="*/ 296466 h 2365016"/>
              <a:gd name="connsiteX4" fmla="*/ 5984806 w 6274094"/>
              <a:gd name="connsiteY4" fmla="*/ 1073431 h 2365016"/>
              <a:gd name="connsiteX5" fmla="*/ 6274094 w 6274094"/>
              <a:gd name="connsiteY5" fmla="*/ 1073431 h 2365016"/>
              <a:gd name="connsiteX6" fmla="*/ 5695518 w 6274094"/>
              <a:gd name="connsiteY6" fmla="*/ 1652007 h 2365016"/>
              <a:gd name="connsiteX7" fmla="*/ 5116942 w 6274094"/>
              <a:gd name="connsiteY7" fmla="*/ 1073431 h 2365016"/>
              <a:gd name="connsiteX0" fmla="*/ 5116942 w 6274094"/>
              <a:gd name="connsiteY0" fmla="*/ 1134808 h 2426393"/>
              <a:gd name="connsiteX1" fmla="*/ 5406230 w 6274094"/>
              <a:gd name="connsiteY1" fmla="*/ 1134808 h 2426393"/>
              <a:gd name="connsiteX2" fmla="*/ 3147537 w 6274094"/>
              <a:gd name="connsiteY2" fmla="*/ 2426393 h 2426393"/>
              <a:gd name="connsiteX3" fmla="*/ 7685 w 6274094"/>
              <a:gd name="connsiteY3" fmla="*/ 357843 h 2426393"/>
              <a:gd name="connsiteX4" fmla="*/ 5984806 w 6274094"/>
              <a:gd name="connsiteY4" fmla="*/ 1134808 h 2426393"/>
              <a:gd name="connsiteX5" fmla="*/ 6274094 w 6274094"/>
              <a:gd name="connsiteY5" fmla="*/ 1134808 h 2426393"/>
              <a:gd name="connsiteX6" fmla="*/ 5695518 w 6274094"/>
              <a:gd name="connsiteY6" fmla="*/ 1713384 h 2426393"/>
              <a:gd name="connsiteX7" fmla="*/ 5116942 w 6274094"/>
              <a:gd name="connsiteY7" fmla="*/ 1134808 h 2426393"/>
              <a:gd name="connsiteX0" fmla="*/ 5116667 w 6273819"/>
              <a:gd name="connsiteY0" fmla="*/ 1134808 h 2439119"/>
              <a:gd name="connsiteX1" fmla="*/ 5405955 w 6273819"/>
              <a:gd name="connsiteY1" fmla="*/ 1134808 h 2439119"/>
              <a:gd name="connsiteX2" fmla="*/ 3270461 w 6273819"/>
              <a:gd name="connsiteY2" fmla="*/ 2439119 h 2439119"/>
              <a:gd name="connsiteX3" fmla="*/ 7410 w 6273819"/>
              <a:gd name="connsiteY3" fmla="*/ 357843 h 2439119"/>
              <a:gd name="connsiteX4" fmla="*/ 5984531 w 6273819"/>
              <a:gd name="connsiteY4" fmla="*/ 1134808 h 2439119"/>
              <a:gd name="connsiteX5" fmla="*/ 6273819 w 6273819"/>
              <a:gd name="connsiteY5" fmla="*/ 1134808 h 2439119"/>
              <a:gd name="connsiteX6" fmla="*/ 5695243 w 6273819"/>
              <a:gd name="connsiteY6" fmla="*/ 1713384 h 2439119"/>
              <a:gd name="connsiteX7" fmla="*/ 5116667 w 6273819"/>
              <a:gd name="connsiteY7" fmla="*/ 1134808 h 2439119"/>
              <a:gd name="connsiteX0" fmla="*/ 4977381 w 6134533"/>
              <a:gd name="connsiteY0" fmla="*/ 1078752 h 2383063"/>
              <a:gd name="connsiteX1" fmla="*/ 5266669 w 6134533"/>
              <a:gd name="connsiteY1" fmla="*/ 1078752 h 2383063"/>
              <a:gd name="connsiteX2" fmla="*/ 3131175 w 6134533"/>
              <a:gd name="connsiteY2" fmla="*/ 2383063 h 2383063"/>
              <a:gd name="connsiteX3" fmla="*/ 7724 w 6134533"/>
              <a:gd name="connsiteY3" fmla="*/ 392054 h 2383063"/>
              <a:gd name="connsiteX4" fmla="*/ 5845245 w 6134533"/>
              <a:gd name="connsiteY4" fmla="*/ 1078752 h 2383063"/>
              <a:gd name="connsiteX5" fmla="*/ 6134533 w 6134533"/>
              <a:gd name="connsiteY5" fmla="*/ 1078752 h 2383063"/>
              <a:gd name="connsiteX6" fmla="*/ 5555957 w 6134533"/>
              <a:gd name="connsiteY6" fmla="*/ 1657328 h 2383063"/>
              <a:gd name="connsiteX7" fmla="*/ 4977381 w 6134533"/>
              <a:gd name="connsiteY7" fmla="*/ 1078752 h 2383063"/>
              <a:gd name="connsiteX0" fmla="*/ 5284069 w 6441221"/>
              <a:gd name="connsiteY0" fmla="*/ 925036 h 2229347"/>
              <a:gd name="connsiteX1" fmla="*/ 5573357 w 6441221"/>
              <a:gd name="connsiteY1" fmla="*/ 925036 h 2229347"/>
              <a:gd name="connsiteX2" fmla="*/ 3437863 w 6441221"/>
              <a:gd name="connsiteY2" fmla="*/ 2229347 h 2229347"/>
              <a:gd name="connsiteX3" fmla="*/ 7065 w 6441221"/>
              <a:gd name="connsiteY3" fmla="*/ 520312 h 2229347"/>
              <a:gd name="connsiteX4" fmla="*/ 6151933 w 6441221"/>
              <a:gd name="connsiteY4" fmla="*/ 925036 h 2229347"/>
              <a:gd name="connsiteX5" fmla="*/ 6441221 w 6441221"/>
              <a:gd name="connsiteY5" fmla="*/ 925036 h 2229347"/>
              <a:gd name="connsiteX6" fmla="*/ 5862645 w 6441221"/>
              <a:gd name="connsiteY6" fmla="*/ 1503612 h 2229347"/>
              <a:gd name="connsiteX7" fmla="*/ 5284069 w 6441221"/>
              <a:gd name="connsiteY7" fmla="*/ 925036 h 2229347"/>
              <a:gd name="connsiteX0" fmla="*/ 5284011 w 6441163"/>
              <a:gd name="connsiteY0" fmla="*/ 925036 h 2266907"/>
              <a:gd name="connsiteX1" fmla="*/ 5573299 w 6441163"/>
              <a:gd name="connsiteY1" fmla="*/ 925036 h 2266907"/>
              <a:gd name="connsiteX2" fmla="*/ 3467659 w 6441163"/>
              <a:gd name="connsiteY2" fmla="*/ 2266907 h 2266907"/>
              <a:gd name="connsiteX3" fmla="*/ 7007 w 6441163"/>
              <a:gd name="connsiteY3" fmla="*/ 520312 h 2266907"/>
              <a:gd name="connsiteX4" fmla="*/ 6151875 w 6441163"/>
              <a:gd name="connsiteY4" fmla="*/ 925036 h 2266907"/>
              <a:gd name="connsiteX5" fmla="*/ 6441163 w 6441163"/>
              <a:gd name="connsiteY5" fmla="*/ 925036 h 2266907"/>
              <a:gd name="connsiteX6" fmla="*/ 5862587 w 6441163"/>
              <a:gd name="connsiteY6" fmla="*/ 1503612 h 2266907"/>
              <a:gd name="connsiteX7" fmla="*/ 5284011 w 6441163"/>
              <a:gd name="connsiteY7" fmla="*/ 925036 h 2266907"/>
              <a:gd name="connsiteX0" fmla="*/ 5284011 w 6441163"/>
              <a:gd name="connsiteY0" fmla="*/ 1012609 h 2354480"/>
              <a:gd name="connsiteX1" fmla="*/ 5573299 w 6441163"/>
              <a:gd name="connsiteY1" fmla="*/ 1012609 h 2354480"/>
              <a:gd name="connsiteX2" fmla="*/ 3467659 w 6441163"/>
              <a:gd name="connsiteY2" fmla="*/ 2354480 h 2354480"/>
              <a:gd name="connsiteX3" fmla="*/ 7007 w 6441163"/>
              <a:gd name="connsiteY3" fmla="*/ 607885 h 2354480"/>
              <a:gd name="connsiteX4" fmla="*/ 6151875 w 6441163"/>
              <a:gd name="connsiteY4" fmla="*/ 1012609 h 2354480"/>
              <a:gd name="connsiteX5" fmla="*/ 6441163 w 6441163"/>
              <a:gd name="connsiteY5" fmla="*/ 1012609 h 2354480"/>
              <a:gd name="connsiteX6" fmla="*/ 5862587 w 6441163"/>
              <a:gd name="connsiteY6" fmla="*/ 1591185 h 2354480"/>
              <a:gd name="connsiteX7" fmla="*/ 5284011 w 6441163"/>
              <a:gd name="connsiteY7" fmla="*/ 1012609 h 23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1163" h="2354480">
                <a:moveTo>
                  <a:pt x="5284011" y="1012609"/>
                </a:moveTo>
                <a:lnTo>
                  <a:pt x="5573299" y="1012609"/>
                </a:lnTo>
                <a:cubicBezTo>
                  <a:pt x="5639002" y="231437"/>
                  <a:pt x="3266965" y="648648"/>
                  <a:pt x="3467659" y="2354480"/>
                </a:cubicBezTo>
                <a:cubicBezTo>
                  <a:pt x="3330021" y="2004588"/>
                  <a:pt x="-177176" y="305198"/>
                  <a:pt x="7007" y="607885"/>
                </a:cubicBezTo>
                <a:cubicBezTo>
                  <a:pt x="102485" y="77678"/>
                  <a:pt x="6077750" y="-608837"/>
                  <a:pt x="6151875" y="1012609"/>
                </a:cubicBezTo>
                <a:lnTo>
                  <a:pt x="6441163" y="1012609"/>
                </a:lnTo>
                <a:lnTo>
                  <a:pt x="5862587" y="1591185"/>
                </a:lnTo>
                <a:lnTo>
                  <a:pt x="5284011" y="1012609"/>
                </a:lnTo>
                <a:close/>
              </a:path>
            </a:pathLst>
          </a:custGeom>
          <a:solidFill>
            <a:schemeClr val="tx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
            <a:extLst>
              <a:ext uri="{FF2B5EF4-FFF2-40B4-BE49-F238E27FC236}">
                <a16:creationId xmlns="" xmlns:a16="http://schemas.microsoft.com/office/drawing/2014/main" id="{F9374217-28DA-493B-8536-EE0CC4C88004}"/>
              </a:ext>
            </a:extLst>
          </p:cNvPr>
          <p:cNvSpPr txBox="1">
            <a:spLocks/>
          </p:cNvSpPr>
          <p:nvPr/>
        </p:nvSpPr>
        <p:spPr>
          <a:xfrm>
            <a:off x="4572000" y="0"/>
            <a:ext cx="4572000" cy="640080"/>
          </a:xfrm>
          <a:prstGeom prst="rect">
            <a:avLst/>
          </a:prstGeom>
        </p:spPr>
        <p:txBody>
          <a:bodyPr lIns="45720" tIns="45720" rIns="45720" bIns="45720" anchor="ctr" anchorCtr="0">
            <a:normAutofit fontScale="70000" lnSpcReduction="20000"/>
          </a:bodyPr>
          <a:lstStyle>
            <a:lvl1pPr algn="ctr" defTabSz="913993" rtl="0" eaLnBrk="1" latinLnBrk="0" hangingPunct="1">
              <a:spcBef>
                <a:spcPct val="0"/>
              </a:spcBef>
              <a:buNone/>
              <a:defRPr sz="2800" b="1" i="1" kern="1200" baseline="0">
                <a:solidFill>
                  <a:schemeClr val="tx1"/>
                </a:solidFill>
                <a:effectLst>
                  <a:outerShdw blurRad="38100" dist="38100" dir="2700000" algn="tl">
                    <a:srgbClr val="000000">
                      <a:alpha val="43137"/>
                    </a:srgbClr>
                  </a:outerShdw>
                </a:effectLst>
                <a:latin typeface="+mj-lt"/>
                <a:ea typeface="+mj-ea"/>
                <a:cs typeface="Arial" pitchFamily="34" charset="0"/>
              </a:defRPr>
            </a:lvl1pPr>
          </a:lstStyle>
          <a:p>
            <a:r>
              <a:rPr lang="en-US" dirty="0"/>
              <a:t>Anticipated Military Advisory Committee and ArmyU Collaboration Benefits</a:t>
            </a:r>
          </a:p>
        </p:txBody>
      </p:sp>
      <p:sp>
        <p:nvSpPr>
          <p:cNvPr id="66" name="AutoShape 16" descr="Image result for kanvet"/>
          <p:cNvSpPr>
            <a:spLocks noChangeAspect="1" noChangeArrowheads="1"/>
          </p:cNvSpPr>
          <p:nvPr/>
        </p:nvSpPr>
        <p:spPr bwMode="auto">
          <a:xfrm>
            <a:off x="-784890" y="116923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83" name="Group 82"/>
          <p:cNvGrpSpPr/>
          <p:nvPr/>
        </p:nvGrpSpPr>
        <p:grpSpPr>
          <a:xfrm rot="21209058">
            <a:off x="2617016" y="5249439"/>
            <a:ext cx="1613926" cy="1318393"/>
            <a:chOff x="1374195" y="3934253"/>
            <a:chExt cx="1613926" cy="1318393"/>
          </a:xfrm>
          <a:effectLst>
            <a:outerShdw blurRad="50800" dist="38100" dir="2700000" algn="tl" rotWithShape="0">
              <a:prstClr val="black">
                <a:alpha val="40000"/>
              </a:prstClr>
            </a:outerShdw>
          </a:effectLst>
        </p:grpSpPr>
        <p:sp>
          <p:nvSpPr>
            <p:cNvPr id="84" name="Down Arrow 26"/>
            <p:cNvSpPr/>
            <p:nvPr/>
          </p:nvSpPr>
          <p:spPr>
            <a:xfrm rot="14000427" flipH="1">
              <a:off x="1519487" y="3788961"/>
              <a:ext cx="1318393" cy="1608978"/>
            </a:xfrm>
            <a:custGeom>
              <a:avLst/>
              <a:gdLst>
                <a:gd name="connsiteX0" fmla="*/ 0 w 1157152"/>
                <a:gd name="connsiteY0" fmla="*/ 750492 h 1329068"/>
                <a:gd name="connsiteX1" fmla="*/ 289288 w 1157152"/>
                <a:gd name="connsiteY1" fmla="*/ 750492 h 1329068"/>
                <a:gd name="connsiteX2" fmla="*/ 289288 w 1157152"/>
                <a:gd name="connsiteY2" fmla="*/ 0 h 1329068"/>
                <a:gd name="connsiteX3" fmla="*/ 867864 w 1157152"/>
                <a:gd name="connsiteY3" fmla="*/ 0 h 1329068"/>
                <a:gd name="connsiteX4" fmla="*/ 867864 w 1157152"/>
                <a:gd name="connsiteY4" fmla="*/ 750492 h 1329068"/>
                <a:gd name="connsiteX5" fmla="*/ 1157152 w 1157152"/>
                <a:gd name="connsiteY5" fmla="*/ 750492 h 1329068"/>
                <a:gd name="connsiteX6" fmla="*/ 578576 w 1157152"/>
                <a:gd name="connsiteY6" fmla="*/ 1329068 h 1329068"/>
                <a:gd name="connsiteX7" fmla="*/ 0 w 1157152"/>
                <a:gd name="connsiteY7" fmla="*/ 750492 h 1329068"/>
                <a:gd name="connsiteX0" fmla="*/ 0 w 1157152"/>
                <a:gd name="connsiteY0" fmla="*/ 750492 h 1329068"/>
                <a:gd name="connsiteX1" fmla="*/ 289288 w 1157152"/>
                <a:gd name="connsiteY1" fmla="*/ 750492 h 1329068"/>
                <a:gd name="connsiteX2" fmla="*/ 867864 w 1157152"/>
                <a:gd name="connsiteY2" fmla="*/ 0 h 1329068"/>
                <a:gd name="connsiteX3" fmla="*/ 867864 w 1157152"/>
                <a:gd name="connsiteY3" fmla="*/ 750492 h 1329068"/>
                <a:gd name="connsiteX4" fmla="*/ 1157152 w 1157152"/>
                <a:gd name="connsiteY4" fmla="*/ 750492 h 1329068"/>
                <a:gd name="connsiteX5" fmla="*/ 578576 w 1157152"/>
                <a:gd name="connsiteY5" fmla="*/ 1329068 h 1329068"/>
                <a:gd name="connsiteX6" fmla="*/ 0 w 1157152"/>
                <a:gd name="connsiteY6" fmla="*/ 750492 h 1329068"/>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812754 w 1969906"/>
                <a:gd name="connsiteY0" fmla="*/ 1269718 h 1848294"/>
                <a:gd name="connsiteX1" fmla="*/ 1102042 w 1969906"/>
                <a:gd name="connsiteY1" fmla="*/ 1269718 h 1848294"/>
                <a:gd name="connsiteX2" fmla="*/ -1 w 1969906"/>
                <a:gd name="connsiteY2" fmla="*/ 0 h 1848294"/>
                <a:gd name="connsiteX3" fmla="*/ 1680618 w 1969906"/>
                <a:gd name="connsiteY3" fmla="*/ 1269718 h 1848294"/>
                <a:gd name="connsiteX4" fmla="*/ 1969906 w 1969906"/>
                <a:gd name="connsiteY4" fmla="*/ 1269718 h 1848294"/>
                <a:gd name="connsiteX5" fmla="*/ 1391330 w 1969906"/>
                <a:gd name="connsiteY5" fmla="*/ 1848294 h 1848294"/>
                <a:gd name="connsiteX6" fmla="*/ 812754 w 1969906"/>
                <a:gd name="connsiteY6" fmla="*/ 1269718 h 1848294"/>
                <a:gd name="connsiteX0" fmla="*/ 812755 w 1969907"/>
                <a:gd name="connsiteY0" fmla="*/ 1269718 h 1848294"/>
                <a:gd name="connsiteX1" fmla="*/ 1102043 w 1969907"/>
                <a:gd name="connsiteY1" fmla="*/ 1269718 h 1848294"/>
                <a:gd name="connsiteX2" fmla="*/ 0 w 1969907"/>
                <a:gd name="connsiteY2" fmla="*/ 0 h 1848294"/>
                <a:gd name="connsiteX3" fmla="*/ 1680619 w 1969907"/>
                <a:gd name="connsiteY3" fmla="*/ 1269718 h 1848294"/>
                <a:gd name="connsiteX4" fmla="*/ 1969907 w 1969907"/>
                <a:gd name="connsiteY4" fmla="*/ 1269718 h 1848294"/>
                <a:gd name="connsiteX5" fmla="*/ 1391331 w 1969907"/>
                <a:gd name="connsiteY5" fmla="*/ 1848294 h 1848294"/>
                <a:gd name="connsiteX6" fmla="*/ 812755 w 1969907"/>
                <a:gd name="connsiteY6" fmla="*/ 1269718 h 1848294"/>
                <a:gd name="connsiteX0" fmla="*/ 812755 w 1969907"/>
                <a:gd name="connsiteY0" fmla="*/ 1269718 h 1848294"/>
                <a:gd name="connsiteX1" fmla="*/ 1102043 w 1969907"/>
                <a:gd name="connsiteY1" fmla="*/ 1269718 h 1848294"/>
                <a:gd name="connsiteX2" fmla="*/ 0 w 1969907"/>
                <a:gd name="connsiteY2" fmla="*/ 0 h 1848294"/>
                <a:gd name="connsiteX3" fmla="*/ 1680619 w 1969907"/>
                <a:gd name="connsiteY3" fmla="*/ 1269718 h 1848294"/>
                <a:gd name="connsiteX4" fmla="*/ 1969907 w 1969907"/>
                <a:gd name="connsiteY4" fmla="*/ 1269718 h 1848294"/>
                <a:gd name="connsiteX5" fmla="*/ 1391331 w 1969907"/>
                <a:gd name="connsiteY5" fmla="*/ 1848294 h 1848294"/>
                <a:gd name="connsiteX6" fmla="*/ 812755 w 1969907"/>
                <a:gd name="connsiteY6" fmla="*/ 1269718 h 1848294"/>
                <a:gd name="connsiteX0" fmla="*/ 812755 w 1969907"/>
                <a:gd name="connsiteY0" fmla="*/ 1269718 h 1848294"/>
                <a:gd name="connsiteX1" fmla="*/ 1102043 w 1969907"/>
                <a:gd name="connsiteY1" fmla="*/ 1269718 h 1848294"/>
                <a:gd name="connsiteX2" fmla="*/ 0 w 1969907"/>
                <a:gd name="connsiteY2" fmla="*/ 0 h 1848294"/>
                <a:gd name="connsiteX3" fmla="*/ 1680619 w 1969907"/>
                <a:gd name="connsiteY3" fmla="*/ 1269718 h 1848294"/>
                <a:gd name="connsiteX4" fmla="*/ 1969907 w 1969907"/>
                <a:gd name="connsiteY4" fmla="*/ 1269718 h 1848294"/>
                <a:gd name="connsiteX5" fmla="*/ 1391331 w 1969907"/>
                <a:gd name="connsiteY5" fmla="*/ 1848294 h 1848294"/>
                <a:gd name="connsiteX6" fmla="*/ 812755 w 1969907"/>
                <a:gd name="connsiteY6" fmla="*/ 1269718 h 1848294"/>
                <a:gd name="connsiteX0" fmla="*/ 812755 w 1969907"/>
                <a:gd name="connsiteY0" fmla="*/ 1269718 h 1848294"/>
                <a:gd name="connsiteX1" fmla="*/ 1102043 w 1969907"/>
                <a:gd name="connsiteY1" fmla="*/ 1269718 h 1848294"/>
                <a:gd name="connsiteX2" fmla="*/ 0 w 1969907"/>
                <a:gd name="connsiteY2" fmla="*/ 0 h 1848294"/>
                <a:gd name="connsiteX3" fmla="*/ 1680619 w 1969907"/>
                <a:gd name="connsiteY3" fmla="*/ 1269718 h 1848294"/>
                <a:gd name="connsiteX4" fmla="*/ 1969907 w 1969907"/>
                <a:gd name="connsiteY4" fmla="*/ 1269718 h 1848294"/>
                <a:gd name="connsiteX5" fmla="*/ 1391331 w 1969907"/>
                <a:gd name="connsiteY5" fmla="*/ 1848294 h 1848294"/>
                <a:gd name="connsiteX6" fmla="*/ 812755 w 1969907"/>
                <a:gd name="connsiteY6" fmla="*/ 1269718 h 1848294"/>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856" h="1741422">
                  <a:moveTo>
                    <a:pt x="743704" y="1162846"/>
                  </a:moveTo>
                  <a:lnTo>
                    <a:pt x="1032992" y="1162846"/>
                  </a:lnTo>
                  <a:cubicBezTo>
                    <a:pt x="1045705" y="664561"/>
                    <a:pt x="1203230" y="553416"/>
                    <a:pt x="0" y="0"/>
                  </a:cubicBezTo>
                  <a:cubicBezTo>
                    <a:pt x="1675633" y="235326"/>
                    <a:pt x="1538147" y="690736"/>
                    <a:pt x="1611568" y="1162846"/>
                  </a:cubicBezTo>
                  <a:lnTo>
                    <a:pt x="1900856" y="1162846"/>
                  </a:lnTo>
                  <a:lnTo>
                    <a:pt x="1322280" y="1741422"/>
                  </a:lnTo>
                  <a:lnTo>
                    <a:pt x="743704" y="1162846"/>
                  </a:ln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9433906">
              <a:off x="1914301" y="4523679"/>
              <a:ext cx="1073820" cy="307777"/>
            </a:xfrm>
            <a:prstGeom prst="rect">
              <a:avLst/>
            </a:prstGeom>
            <a:noFill/>
          </p:spPr>
          <p:txBody>
            <a:bodyPr wrap="none" rtlCol="0">
              <a:spAutoFit/>
            </a:bodyPr>
            <a:lstStyle/>
            <a:p>
              <a:r>
                <a:rPr lang="en-US" sz="1400" b="1" dirty="0">
                  <a:solidFill>
                    <a:schemeClr val="tx2"/>
                  </a:solidFill>
                </a:rPr>
                <a:t>Information</a:t>
              </a:r>
            </a:p>
          </p:txBody>
        </p:sp>
      </p:grpSp>
      <p:sp>
        <p:nvSpPr>
          <p:cNvPr id="56" name="TextBox 55"/>
          <p:cNvSpPr txBox="1"/>
          <p:nvPr/>
        </p:nvSpPr>
        <p:spPr>
          <a:xfrm>
            <a:off x="52553" y="632864"/>
            <a:ext cx="6233947" cy="1846659"/>
          </a:xfrm>
          <a:prstGeom prst="rect">
            <a:avLst/>
          </a:prstGeom>
          <a:noFill/>
        </p:spPr>
        <p:txBody>
          <a:bodyPr wrap="square" rtlCol="0">
            <a:spAutoFit/>
          </a:bodyPr>
          <a:lstStyle/>
          <a:p>
            <a:r>
              <a:rPr lang="en-US" sz="1600" b="1" dirty="0"/>
              <a:t>ANTICIPATED MUTUAL BENEFITS</a:t>
            </a:r>
          </a:p>
          <a:p>
            <a:r>
              <a:rPr lang="en-US" sz="1400" b="1" dirty="0"/>
              <a:t>Increased enrollment:</a:t>
            </a:r>
          </a:p>
          <a:p>
            <a:pPr marL="742950" lvl="1" indent="-285750">
              <a:buFont typeface="Arial" panose="020B0604020202020204" pitchFamily="34" charset="0"/>
              <a:buChar char="•"/>
            </a:pPr>
            <a:r>
              <a:rPr lang="en-US" sz="1400" b="1" dirty="0"/>
              <a:t>Current Service Members (Total Tuition Assistance </a:t>
            </a:r>
            <a:r>
              <a:rPr lang="en-US" sz="1400" b="1" dirty="0">
                <a:latin typeface="Calibri" panose="020F0502020204030204" pitchFamily="34" charset="0"/>
                <a:cs typeface="Calibri" panose="020F0502020204030204" pitchFamily="34" charset="0"/>
              </a:rPr>
              <a:t>≈</a:t>
            </a:r>
            <a:r>
              <a:rPr lang="en-US" sz="1400" b="1" dirty="0"/>
              <a:t>$200 Million/year)</a:t>
            </a:r>
          </a:p>
          <a:p>
            <a:pPr marL="742950" lvl="1" indent="-285750">
              <a:buFont typeface="Arial" panose="020B0604020202020204" pitchFamily="34" charset="0"/>
              <a:buChar char="•"/>
            </a:pPr>
            <a:r>
              <a:rPr lang="en-US" sz="1400" b="1" dirty="0"/>
              <a:t>Veterans (Total Post 911 GI Bill </a:t>
            </a:r>
            <a:r>
              <a:rPr lang="en-US" sz="1400" b="1" dirty="0">
                <a:latin typeface="Calibri" panose="020F0502020204030204" pitchFamily="34" charset="0"/>
                <a:cs typeface="Calibri" panose="020F0502020204030204" pitchFamily="34" charset="0"/>
              </a:rPr>
              <a:t>≈$12 Billion/year)</a:t>
            </a:r>
            <a:endParaRPr lang="en-US" sz="1400" b="1" dirty="0"/>
          </a:p>
          <a:p>
            <a:r>
              <a:rPr lang="en-US" sz="1400" b="1" dirty="0"/>
              <a:t>Increased flow of veterans/service members into targeted state</a:t>
            </a:r>
          </a:p>
          <a:p>
            <a:pPr marL="742950" lvl="1" indent="-285750">
              <a:buFont typeface="Arial" panose="020B0604020202020204" pitchFamily="34" charset="0"/>
              <a:buChar char="•"/>
            </a:pPr>
            <a:r>
              <a:rPr lang="en-US" sz="1400" b="1" dirty="0"/>
              <a:t>Education-to-workforce pathway</a:t>
            </a:r>
          </a:p>
          <a:p>
            <a:pPr marL="742950" lvl="1" indent="-285750">
              <a:buFont typeface="Arial" panose="020B0604020202020204" pitchFamily="34" charset="0"/>
              <a:buChar char="•"/>
            </a:pPr>
            <a:r>
              <a:rPr lang="en-US" sz="1400" b="1" dirty="0"/>
              <a:t>Strengthen/broaden states work force</a:t>
            </a:r>
          </a:p>
          <a:p>
            <a:pPr marL="742950" lvl="1" indent="-285750">
              <a:buFont typeface="Arial" panose="020B0604020202020204" pitchFamily="34" charset="0"/>
              <a:buChar char="•"/>
            </a:pPr>
            <a:r>
              <a:rPr lang="en-US" sz="1400" b="1" dirty="0"/>
              <a:t>State economic benefits </a:t>
            </a:r>
          </a:p>
        </p:txBody>
      </p:sp>
      <p:grpSp>
        <p:nvGrpSpPr>
          <p:cNvPr id="61" name="Group 60"/>
          <p:cNvGrpSpPr/>
          <p:nvPr/>
        </p:nvGrpSpPr>
        <p:grpSpPr>
          <a:xfrm>
            <a:off x="107460" y="2736876"/>
            <a:ext cx="3066109" cy="3918989"/>
            <a:chOff x="107460" y="3765961"/>
            <a:chExt cx="2260981" cy="2889904"/>
          </a:xfrm>
          <a:effectLst>
            <a:outerShdw blurRad="50800" dist="38100" dir="2700000" algn="tl" rotWithShape="0">
              <a:prstClr val="black">
                <a:alpha val="40000"/>
              </a:prstClr>
            </a:outerShdw>
          </a:effectLst>
        </p:grpSpPr>
        <p:pic>
          <p:nvPicPr>
            <p:cNvPr id="36" name="Picture 35"/>
            <p:cNvPicPr>
              <a:picLocks noChangeAspect="1"/>
            </p:cNvPicPr>
            <p:nvPr/>
          </p:nvPicPr>
          <p:blipFill>
            <a:blip r:embed="rId3"/>
            <a:stretch>
              <a:fillRect/>
            </a:stretch>
          </p:blipFill>
          <p:spPr>
            <a:xfrm>
              <a:off x="1191192" y="5120323"/>
              <a:ext cx="1177249" cy="1535542"/>
            </a:xfrm>
            <a:prstGeom prst="rect">
              <a:avLst/>
            </a:prstGeom>
          </p:spPr>
        </p:pic>
        <p:pic>
          <p:nvPicPr>
            <p:cNvPr id="2" name="Picture 1"/>
            <p:cNvPicPr>
              <a:picLocks noChangeAspect="1"/>
            </p:cNvPicPr>
            <p:nvPr/>
          </p:nvPicPr>
          <p:blipFill>
            <a:blip r:embed="rId4"/>
            <a:stretch>
              <a:fillRect/>
            </a:stretch>
          </p:blipFill>
          <p:spPr>
            <a:xfrm>
              <a:off x="107460" y="4710683"/>
              <a:ext cx="1214218" cy="1594510"/>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995" y="3765961"/>
              <a:ext cx="1587410" cy="1587410"/>
            </a:xfrm>
            <a:prstGeom prst="rect">
              <a:avLst/>
            </a:prstGeom>
          </p:spPr>
        </p:pic>
      </p:grpSp>
      <p:grpSp>
        <p:nvGrpSpPr>
          <p:cNvPr id="82" name="Group 81"/>
          <p:cNvGrpSpPr/>
          <p:nvPr/>
        </p:nvGrpSpPr>
        <p:grpSpPr>
          <a:xfrm rot="3390105">
            <a:off x="2499822" y="2278595"/>
            <a:ext cx="1318393" cy="1608978"/>
            <a:chOff x="950949" y="2309743"/>
            <a:chExt cx="1318393" cy="1608978"/>
          </a:xfrm>
          <a:effectLst>
            <a:outerShdw blurRad="50800" dist="38100" dir="2700000" algn="tl" rotWithShape="0">
              <a:prstClr val="black">
                <a:alpha val="40000"/>
              </a:prstClr>
            </a:outerShdw>
          </a:effectLst>
        </p:grpSpPr>
        <p:sp>
          <p:nvSpPr>
            <p:cNvPr id="27" name="Down Arrow 26"/>
            <p:cNvSpPr/>
            <p:nvPr/>
          </p:nvSpPr>
          <p:spPr>
            <a:xfrm flipH="1">
              <a:off x="950949" y="2309743"/>
              <a:ext cx="1318393" cy="1608978"/>
            </a:xfrm>
            <a:custGeom>
              <a:avLst/>
              <a:gdLst>
                <a:gd name="connsiteX0" fmla="*/ 0 w 1157152"/>
                <a:gd name="connsiteY0" fmla="*/ 750492 h 1329068"/>
                <a:gd name="connsiteX1" fmla="*/ 289288 w 1157152"/>
                <a:gd name="connsiteY1" fmla="*/ 750492 h 1329068"/>
                <a:gd name="connsiteX2" fmla="*/ 289288 w 1157152"/>
                <a:gd name="connsiteY2" fmla="*/ 0 h 1329068"/>
                <a:gd name="connsiteX3" fmla="*/ 867864 w 1157152"/>
                <a:gd name="connsiteY3" fmla="*/ 0 h 1329068"/>
                <a:gd name="connsiteX4" fmla="*/ 867864 w 1157152"/>
                <a:gd name="connsiteY4" fmla="*/ 750492 h 1329068"/>
                <a:gd name="connsiteX5" fmla="*/ 1157152 w 1157152"/>
                <a:gd name="connsiteY5" fmla="*/ 750492 h 1329068"/>
                <a:gd name="connsiteX6" fmla="*/ 578576 w 1157152"/>
                <a:gd name="connsiteY6" fmla="*/ 1329068 h 1329068"/>
                <a:gd name="connsiteX7" fmla="*/ 0 w 1157152"/>
                <a:gd name="connsiteY7" fmla="*/ 750492 h 1329068"/>
                <a:gd name="connsiteX0" fmla="*/ 0 w 1157152"/>
                <a:gd name="connsiteY0" fmla="*/ 750492 h 1329068"/>
                <a:gd name="connsiteX1" fmla="*/ 289288 w 1157152"/>
                <a:gd name="connsiteY1" fmla="*/ 750492 h 1329068"/>
                <a:gd name="connsiteX2" fmla="*/ 867864 w 1157152"/>
                <a:gd name="connsiteY2" fmla="*/ 0 h 1329068"/>
                <a:gd name="connsiteX3" fmla="*/ 867864 w 1157152"/>
                <a:gd name="connsiteY3" fmla="*/ 750492 h 1329068"/>
                <a:gd name="connsiteX4" fmla="*/ 1157152 w 1157152"/>
                <a:gd name="connsiteY4" fmla="*/ 750492 h 1329068"/>
                <a:gd name="connsiteX5" fmla="*/ 578576 w 1157152"/>
                <a:gd name="connsiteY5" fmla="*/ 1329068 h 1329068"/>
                <a:gd name="connsiteX6" fmla="*/ 0 w 1157152"/>
                <a:gd name="connsiteY6" fmla="*/ 750492 h 1329068"/>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18815 w 1175967"/>
                <a:gd name="connsiteY0" fmla="*/ 1217580 h 1796156"/>
                <a:gd name="connsiteX1" fmla="*/ 308103 w 1175967"/>
                <a:gd name="connsiteY1" fmla="*/ 1217580 h 1796156"/>
                <a:gd name="connsiteX2" fmla="*/ 0 w 1175967"/>
                <a:gd name="connsiteY2" fmla="*/ 0 h 1796156"/>
                <a:gd name="connsiteX3" fmla="*/ 886679 w 1175967"/>
                <a:gd name="connsiteY3" fmla="*/ 1217580 h 1796156"/>
                <a:gd name="connsiteX4" fmla="*/ 1175967 w 1175967"/>
                <a:gd name="connsiteY4" fmla="*/ 1217580 h 1796156"/>
                <a:gd name="connsiteX5" fmla="*/ 597391 w 1175967"/>
                <a:gd name="connsiteY5" fmla="*/ 1796156 h 1796156"/>
                <a:gd name="connsiteX6" fmla="*/ 18815 w 1175967"/>
                <a:gd name="connsiteY6" fmla="*/ 1217580 h 1796156"/>
                <a:gd name="connsiteX0" fmla="*/ 812754 w 1969906"/>
                <a:gd name="connsiteY0" fmla="*/ 1269718 h 1848294"/>
                <a:gd name="connsiteX1" fmla="*/ 1102042 w 1969906"/>
                <a:gd name="connsiteY1" fmla="*/ 1269718 h 1848294"/>
                <a:gd name="connsiteX2" fmla="*/ -1 w 1969906"/>
                <a:gd name="connsiteY2" fmla="*/ 0 h 1848294"/>
                <a:gd name="connsiteX3" fmla="*/ 1680618 w 1969906"/>
                <a:gd name="connsiteY3" fmla="*/ 1269718 h 1848294"/>
                <a:gd name="connsiteX4" fmla="*/ 1969906 w 1969906"/>
                <a:gd name="connsiteY4" fmla="*/ 1269718 h 1848294"/>
                <a:gd name="connsiteX5" fmla="*/ 1391330 w 1969906"/>
                <a:gd name="connsiteY5" fmla="*/ 1848294 h 1848294"/>
                <a:gd name="connsiteX6" fmla="*/ 812754 w 1969906"/>
                <a:gd name="connsiteY6" fmla="*/ 1269718 h 1848294"/>
                <a:gd name="connsiteX0" fmla="*/ 812755 w 1969907"/>
                <a:gd name="connsiteY0" fmla="*/ 1269718 h 1848294"/>
                <a:gd name="connsiteX1" fmla="*/ 1102043 w 1969907"/>
                <a:gd name="connsiteY1" fmla="*/ 1269718 h 1848294"/>
                <a:gd name="connsiteX2" fmla="*/ 0 w 1969907"/>
                <a:gd name="connsiteY2" fmla="*/ 0 h 1848294"/>
                <a:gd name="connsiteX3" fmla="*/ 1680619 w 1969907"/>
                <a:gd name="connsiteY3" fmla="*/ 1269718 h 1848294"/>
                <a:gd name="connsiteX4" fmla="*/ 1969907 w 1969907"/>
                <a:gd name="connsiteY4" fmla="*/ 1269718 h 1848294"/>
                <a:gd name="connsiteX5" fmla="*/ 1391331 w 1969907"/>
                <a:gd name="connsiteY5" fmla="*/ 1848294 h 1848294"/>
                <a:gd name="connsiteX6" fmla="*/ 812755 w 1969907"/>
                <a:gd name="connsiteY6" fmla="*/ 1269718 h 1848294"/>
                <a:gd name="connsiteX0" fmla="*/ 812755 w 1969907"/>
                <a:gd name="connsiteY0" fmla="*/ 1269718 h 1848294"/>
                <a:gd name="connsiteX1" fmla="*/ 1102043 w 1969907"/>
                <a:gd name="connsiteY1" fmla="*/ 1269718 h 1848294"/>
                <a:gd name="connsiteX2" fmla="*/ 0 w 1969907"/>
                <a:gd name="connsiteY2" fmla="*/ 0 h 1848294"/>
                <a:gd name="connsiteX3" fmla="*/ 1680619 w 1969907"/>
                <a:gd name="connsiteY3" fmla="*/ 1269718 h 1848294"/>
                <a:gd name="connsiteX4" fmla="*/ 1969907 w 1969907"/>
                <a:gd name="connsiteY4" fmla="*/ 1269718 h 1848294"/>
                <a:gd name="connsiteX5" fmla="*/ 1391331 w 1969907"/>
                <a:gd name="connsiteY5" fmla="*/ 1848294 h 1848294"/>
                <a:gd name="connsiteX6" fmla="*/ 812755 w 1969907"/>
                <a:gd name="connsiteY6" fmla="*/ 1269718 h 1848294"/>
                <a:gd name="connsiteX0" fmla="*/ 812755 w 1969907"/>
                <a:gd name="connsiteY0" fmla="*/ 1269718 h 1848294"/>
                <a:gd name="connsiteX1" fmla="*/ 1102043 w 1969907"/>
                <a:gd name="connsiteY1" fmla="*/ 1269718 h 1848294"/>
                <a:gd name="connsiteX2" fmla="*/ 0 w 1969907"/>
                <a:gd name="connsiteY2" fmla="*/ 0 h 1848294"/>
                <a:gd name="connsiteX3" fmla="*/ 1680619 w 1969907"/>
                <a:gd name="connsiteY3" fmla="*/ 1269718 h 1848294"/>
                <a:gd name="connsiteX4" fmla="*/ 1969907 w 1969907"/>
                <a:gd name="connsiteY4" fmla="*/ 1269718 h 1848294"/>
                <a:gd name="connsiteX5" fmla="*/ 1391331 w 1969907"/>
                <a:gd name="connsiteY5" fmla="*/ 1848294 h 1848294"/>
                <a:gd name="connsiteX6" fmla="*/ 812755 w 1969907"/>
                <a:gd name="connsiteY6" fmla="*/ 1269718 h 1848294"/>
                <a:gd name="connsiteX0" fmla="*/ 812755 w 1969907"/>
                <a:gd name="connsiteY0" fmla="*/ 1269718 h 1848294"/>
                <a:gd name="connsiteX1" fmla="*/ 1102043 w 1969907"/>
                <a:gd name="connsiteY1" fmla="*/ 1269718 h 1848294"/>
                <a:gd name="connsiteX2" fmla="*/ 0 w 1969907"/>
                <a:gd name="connsiteY2" fmla="*/ 0 h 1848294"/>
                <a:gd name="connsiteX3" fmla="*/ 1680619 w 1969907"/>
                <a:gd name="connsiteY3" fmla="*/ 1269718 h 1848294"/>
                <a:gd name="connsiteX4" fmla="*/ 1969907 w 1969907"/>
                <a:gd name="connsiteY4" fmla="*/ 1269718 h 1848294"/>
                <a:gd name="connsiteX5" fmla="*/ 1391331 w 1969907"/>
                <a:gd name="connsiteY5" fmla="*/ 1848294 h 1848294"/>
                <a:gd name="connsiteX6" fmla="*/ 812755 w 1969907"/>
                <a:gd name="connsiteY6" fmla="*/ 1269718 h 1848294"/>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 name="connsiteX0" fmla="*/ 743704 w 1900856"/>
                <a:gd name="connsiteY0" fmla="*/ 1162846 h 1741422"/>
                <a:gd name="connsiteX1" fmla="*/ 1032992 w 1900856"/>
                <a:gd name="connsiteY1" fmla="*/ 1162846 h 1741422"/>
                <a:gd name="connsiteX2" fmla="*/ 0 w 1900856"/>
                <a:gd name="connsiteY2" fmla="*/ 0 h 1741422"/>
                <a:gd name="connsiteX3" fmla="*/ 1611568 w 1900856"/>
                <a:gd name="connsiteY3" fmla="*/ 1162846 h 1741422"/>
                <a:gd name="connsiteX4" fmla="*/ 1900856 w 1900856"/>
                <a:gd name="connsiteY4" fmla="*/ 1162846 h 1741422"/>
                <a:gd name="connsiteX5" fmla="*/ 1322280 w 1900856"/>
                <a:gd name="connsiteY5" fmla="*/ 1741422 h 1741422"/>
                <a:gd name="connsiteX6" fmla="*/ 743704 w 1900856"/>
                <a:gd name="connsiteY6" fmla="*/ 1162846 h 174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856" h="1741422">
                  <a:moveTo>
                    <a:pt x="743704" y="1162846"/>
                  </a:moveTo>
                  <a:lnTo>
                    <a:pt x="1032992" y="1162846"/>
                  </a:lnTo>
                  <a:cubicBezTo>
                    <a:pt x="1045705" y="664561"/>
                    <a:pt x="1203230" y="553416"/>
                    <a:pt x="0" y="0"/>
                  </a:cubicBezTo>
                  <a:cubicBezTo>
                    <a:pt x="1675633" y="235326"/>
                    <a:pt x="1538147" y="690736"/>
                    <a:pt x="1611568" y="1162846"/>
                  </a:cubicBezTo>
                  <a:lnTo>
                    <a:pt x="1900856" y="1162846"/>
                  </a:lnTo>
                  <a:lnTo>
                    <a:pt x="1322280" y="1741422"/>
                  </a:lnTo>
                  <a:lnTo>
                    <a:pt x="743704" y="1162846"/>
                  </a:ln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968664" y="3148533"/>
              <a:ext cx="762581" cy="461665"/>
            </a:xfrm>
            <a:prstGeom prst="rect">
              <a:avLst/>
            </a:prstGeom>
            <a:noFill/>
          </p:spPr>
          <p:txBody>
            <a:bodyPr wrap="none" rtlCol="0">
              <a:spAutoFit/>
            </a:bodyPr>
            <a:lstStyle/>
            <a:p>
              <a:pPr algn="ctr"/>
              <a:r>
                <a:rPr lang="en-US" sz="1200" b="1" dirty="0">
                  <a:solidFill>
                    <a:schemeClr val="tx2"/>
                  </a:solidFill>
                </a:rPr>
                <a:t>Info</a:t>
              </a:r>
            </a:p>
            <a:p>
              <a:pPr algn="ctr"/>
              <a:r>
                <a:rPr lang="en-US" sz="1200" b="1" dirty="0">
                  <a:solidFill>
                    <a:schemeClr val="tx2"/>
                  </a:solidFill>
                </a:rPr>
                <a:t>Requests</a:t>
              </a:r>
            </a:p>
          </p:txBody>
        </p:sp>
      </p:grpSp>
      <p:grpSp>
        <p:nvGrpSpPr>
          <p:cNvPr id="26" name="Group 25"/>
          <p:cNvGrpSpPr/>
          <p:nvPr/>
        </p:nvGrpSpPr>
        <p:grpSpPr>
          <a:xfrm>
            <a:off x="3040795" y="2193070"/>
            <a:ext cx="3386261" cy="3386261"/>
            <a:chOff x="1480668" y="1748947"/>
            <a:chExt cx="3386261" cy="3386261"/>
          </a:xfrm>
          <a:effectLst>
            <a:outerShdw blurRad="50800" dist="38100" dir="2700000" algn="tl" rotWithShape="0">
              <a:prstClr val="black">
                <a:alpha val="40000"/>
              </a:prstClr>
            </a:outerShdw>
          </a:effectLst>
        </p:grpSpPr>
        <p:sp>
          <p:nvSpPr>
            <p:cNvPr id="24" name="Oval 23"/>
            <p:cNvSpPr/>
            <p:nvPr/>
          </p:nvSpPr>
          <p:spPr>
            <a:xfrm>
              <a:off x="1480668" y="1748947"/>
              <a:ext cx="3386261" cy="338626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1749552" y="1835553"/>
              <a:ext cx="2848492" cy="2634849"/>
              <a:chOff x="1719977" y="1832924"/>
              <a:chExt cx="2848492" cy="2634849"/>
            </a:xfrm>
          </p:grpSpPr>
          <p:sp>
            <p:nvSpPr>
              <p:cNvPr id="9" name="AutoShape 16" descr="Image result for kanvet"/>
              <p:cNvSpPr>
                <a:spLocks noChangeAspect="1" noChangeArrowheads="1"/>
              </p:cNvSpPr>
              <p:nvPr/>
            </p:nvSpPr>
            <p:spPr bwMode="auto">
              <a:xfrm>
                <a:off x="1719977" y="236207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18" name="Group 17"/>
              <p:cNvGrpSpPr/>
              <p:nvPr/>
            </p:nvGrpSpPr>
            <p:grpSpPr>
              <a:xfrm>
                <a:off x="2611437" y="1832924"/>
                <a:ext cx="1138239" cy="914400"/>
                <a:chOff x="2390095" y="552353"/>
                <a:chExt cx="1138239" cy="914400"/>
              </a:xfrm>
            </p:grpSpPr>
            <p:sp>
              <p:nvSpPr>
                <p:cNvPr id="54" name="Oval 53"/>
                <p:cNvSpPr/>
                <p:nvPr/>
              </p:nvSpPr>
              <p:spPr>
                <a:xfrm>
                  <a:off x="2497076" y="552353"/>
                  <a:ext cx="914400" cy="914400"/>
                </a:xfrm>
                <a:prstGeom prst="ellipse">
                  <a:avLst/>
                </a:prstGeom>
                <a:gradFill flip="none" rotWithShape="1">
                  <a:gsLst>
                    <a:gs pos="0">
                      <a:schemeClr val="bg1"/>
                    </a:gs>
                    <a:gs pos="50000">
                      <a:srgbClr val="FFC000"/>
                    </a:gs>
                    <a:gs pos="100000">
                      <a:schemeClr val="accent6"/>
                    </a:gs>
                  </a:gsLst>
                  <a:path path="circle">
                    <a:fillToRect l="50000" t="50000" r="50000" b="50000"/>
                  </a:path>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390095" y="707085"/>
                  <a:ext cx="1138239" cy="646331"/>
                </a:xfrm>
                <a:prstGeom prst="rect">
                  <a:avLst/>
                </a:prstGeom>
                <a:noFill/>
              </p:spPr>
              <p:txBody>
                <a:bodyPr wrap="square" rtlCol="0">
                  <a:spAutoFit/>
                </a:bodyPr>
                <a:lstStyle/>
                <a:p>
                  <a:pPr algn="ctr"/>
                  <a:r>
                    <a:rPr lang="en-US" sz="1200" b="1" dirty="0"/>
                    <a:t>State Higher Education Agencies</a:t>
                  </a:r>
                </a:p>
              </p:txBody>
            </p:sp>
          </p:grpSp>
          <p:grpSp>
            <p:nvGrpSpPr>
              <p:cNvPr id="23" name="Group 22"/>
              <p:cNvGrpSpPr/>
              <p:nvPr/>
            </p:nvGrpSpPr>
            <p:grpSpPr>
              <a:xfrm>
                <a:off x="3258097" y="3553373"/>
                <a:ext cx="915507" cy="914400"/>
                <a:chOff x="3883739" y="4044261"/>
                <a:chExt cx="915507" cy="914400"/>
              </a:xfrm>
            </p:grpSpPr>
            <p:sp>
              <p:nvSpPr>
                <p:cNvPr id="53" name="Oval 52"/>
                <p:cNvSpPr/>
                <p:nvPr/>
              </p:nvSpPr>
              <p:spPr>
                <a:xfrm>
                  <a:off x="3884292" y="4044261"/>
                  <a:ext cx="914400" cy="914400"/>
                </a:xfrm>
                <a:prstGeom prst="ellipse">
                  <a:avLst/>
                </a:prstGeom>
                <a:gradFill flip="none" rotWithShape="1">
                  <a:gsLst>
                    <a:gs pos="0">
                      <a:schemeClr val="bg1"/>
                    </a:gs>
                    <a:gs pos="50000">
                      <a:srgbClr val="FFC000"/>
                    </a:gs>
                    <a:gs pos="100000">
                      <a:schemeClr val="accent6"/>
                    </a:gs>
                  </a:gsLst>
                  <a:path path="circle">
                    <a:fillToRect l="50000" t="50000" r="50000" b="50000"/>
                  </a:path>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3883739" y="4178296"/>
                  <a:ext cx="915507" cy="646331"/>
                </a:xfrm>
                <a:prstGeom prst="rect">
                  <a:avLst/>
                </a:prstGeom>
                <a:noFill/>
              </p:spPr>
              <p:txBody>
                <a:bodyPr wrap="none" rtlCol="0">
                  <a:spAutoFit/>
                </a:bodyPr>
                <a:lstStyle/>
                <a:p>
                  <a:pPr algn="ctr"/>
                  <a:r>
                    <a:rPr lang="en-US" sz="1200" b="1" dirty="0"/>
                    <a:t>Private</a:t>
                  </a:r>
                </a:p>
                <a:p>
                  <a:pPr algn="ctr"/>
                  <a:r>
                    <a:rPr lang="en-US" sz="1200" b="1" dirty="0"/>
                    <a:t>Academic</a:t>
                  </a:r>
                </a:p>
                <a:p>
                  <a:pPr algn="ctr"/>
                  <a:r>
                    <a:rPr lang="en-US" sz="1200" b="1" dirty="0"/>
                    <a:t>Institutions</a:t>
                  </a:r>
                </a:p>
              </p:txBody>
            </p:sp>
          </p:grpSp>
          <p:grpSp>
            <p:nvGrpSpPr>
              <p:cNvPr id="19" name="Group 18"/>
              <p:cNvGrpSpPr/>
              <p:nvPr/>
            </p:nvGrpSpPr>
            <p:grpSpPr>
              <a:xfrm>
                <a:off x="1803714" y="2500400"/>
                <a:ext cx="962315" cy="914400"/>
                <a:chOff x="-1130130" y="-17175"/>
                <a:chExt cx="962315" cy="914400"/>
              </a:xfrm>
            </p:grpSpPr>
            <p:sp>
              <p:nvSpPr>
                <p:cNvPr id="12" name="Oval 11"/>
                <p:cNvSpPr/>
                <p:nvPr/>
              </p:nvSpPr>
              <p:spPr>
                <a:xfrm>
                  <a:off x="-1106173" y="-17175"/>
                  <a:ext cx="914400" cy="914400"/>
                </a:xfrm>
                <a:prstGeom prst="ellipse">
                  <a:avLst/>
                </a:prstGeom>
                <a:gradFill flip="none" rotWithShape="1">
                  <a:gsLst>
                    <a:gs pos="0">
                      <a:schemeClr val="bg1"/>
                    </a:gs>
                    <a:gs pos="50000">
                      <a:srgbClr val="FFC000"/>
                    </a:gs>
                    <a:gs pos="100000">
                      <a:schemeClr val="accent6"/>
                    </a:gs>
                  </a:gsLst>
                  <a:path path="circle">
                    <a:fillToRect l="50000" t="50000" r="50000" b="50000"/>
                  </a:path>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1130130" y="209193"/>
                  <a:ext cx="962315" cy="461665"/>
                </a:xfrm>
                <a:prstGeom prst="rect">
                  <a:avLst/>
                </a:prstGeom>
                <a:noFill/>
              </p:spPr>
              <p:txBody>
                <a:bodyPr wrap="none" rtlCol="0">
                  <a:spAutoFit/>
                </a:bodyPr>
                <a:lstStyle/>
                <a:p>
                  <a:pPr algn="ctr"/>
                  <a:r>
                    <a:rPr lang="en-US" sz="1200" b="1" dirty="0"/>
                    <a:t>Department</a:t>
                  </a:r>
                </a:p>
                <a:p>
                  <a:pPr algn="ctr"/>
                  <a:r>
                    <a:rPr lang="en-US" sz="1200" b="1" dirty="0"/>
                    <a:t>of Labor</a:t>
                  </a:r>
                </a:p>
              </p:txBody>
            </p:sp>
          </p:grpSp>
          <p:grpSp>
            <p:nvGrpSpPr>
              <p:cNvPr id="20" name="Group 19"/>
              <p:cNvGrpSpPr/>
              <p:nvPr/>
            </p:nvGrpSpPr>
            <p:grpSpPr>
              <a:xfrm>
                <a:off x="3531583" y="2506471"/>
                <a:ext cx="1036886" cy="914400"/>
                <a:chOff x="-95885" y="2329295"/>
                <a:chExt cx="1036886" cy="914400"/>
              </a:xfrm>
            </p:grpSpPr>
            <p:sp>
              <p:nvSpPr>
                <p:cNvPr id="52" name="Oval 51"/>
                <p:cNvSpPr/>
                <p:nvPr/>
              </p:nvSpPr>
              <p:spPr>
                <a:xfrm>
                  <a:off x="-34642" y="2329295"/>
                  <a:ext cx="914400" cy="914400"/>
                </a:xfrm>
                <a:prstGeom prst="ellipse">
                  <a:avLst/>
                </a:prstGeom>
                <a:gradFill flip="none" rotWithShape="1">
                  <a:gsLst>
                    <a:gs pos="0">
                      <a:schemeClr val="bg1"/>
                    </a:gs>
                    <a:gs pos="50000">
                      <a:srgbClr val="FFC000"/>
                    </a:gs>
                    <a:gs pos="100000">
                      <a:schemeClr val="accent6"/>
                    </a:gs>
                  </a:gsLst>
                  <a:path path="circle">
                    <a:fillToRect l="50000" t="50000" r="50000" b="50000"/>
                  </a:path>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95885" y="2555663"/>
                  <a:ext cx="1036886" cy="461665"/>
                </a:xfrm>
                <a:prstGeom prst="rect">
                  <a:avLst/>
                </a:prstGeom>
                <a:noFill/>
              </p:spPr>
              <p:txBody>
                <a:bodyPr wrap="none" rtlCol="0">
                  <a:spAutoFit/>
                </a:bodyPr>
                <a:lstStyle/>
                <a:p>
                  <a:pPr algn="ctr"/>
                  <a:r>
                    <a:rPr lang="en-US" sz="1200" b="1" dirty="0"/>
                    <a:t>Department</a:t>
                  </a:r>
                </a:p>
                <a:p>
                  <a:pPr algn="ctr"/>
                  <a:r>
                    <a:rPr lang="en-US" sz="1200" b="1" dirty="0"/>
                    <a:t>of Commerce</a:t>
                  </a:r>
                </a:p>
              </p:txBody>
            </p:sp>
          </p:grpSp>
          <p:grpSp>
            <p:nvGrpSpPr>
              <p:cNvPr id="13" name="Group 12"/>
              <p:cNvGrpSpPr/>
              <p:nvPr/>
            </p:nvGrpSpPr>
            <p:grpSpPr>
              <a:xfrm>
                <a:off x="2154089" y="3542138"/>
                <a:ext cx="915507" cy="914400"/>
                <a:chOff x="4037691" y="552265"/>
                <a:chExt cx="915507" cy="914400"/>
              </a:xfrm>
            </p:grpSpPr>
            <p:sp>
              <p:nvSpPr>
                <p:cNvPr id="55" name="Oval 54"/>
                <p:cNvSpPr/>
                <p:nvPr/>
              </p:nvSpPr>
              <p:spPr>
                <a:xfrm>
                  <a:off x="4038244" y="552265"/>
                  <a:ext cx="914400" cy="914400"/>
                </a:xfrm>
                <a:prstGeom prst="ellipse">
                  <a:avLst/>
                </a:prstGeom>
                <a:gradFill flip="none" rotWithShape="1">
                  <a:gsLst>
                    <a:gs pos="0">
                      <a:schemeClr val="bg1"/>
                    </a:gs>
                    <a:gs pos="50000">
                      <a:srgbClr val="FFC000"/>
                    </a:gs>
                    <a:gs pos="100000">
                      <a:schemeClr val="accent6"/>
                    </a:gs>
                  </a:gsLst>
                  <a:path path="circle">
                    <a:fillToRect l="50000" t="50000" r="50000" b="50000"/>
                  </a:path>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037691" y="686300"/>
                  <a:ext cx="915507" cy="646331"/>
                </a:xfrm>
                <a:prstGeom prst="rect">
                  <a:avLst/>
                </a:prstGeom>
                <a:noFill/>
              </p:spPr>
              <p:txBody>
                <a:bodyPr wrap="none" rtlCol="0">
                  <a:spAutoFit/>
                </a:bodyPr>
                <a:lstStyle/>
                <a:p>
                  <a:pPr algn="ctr"/>
                  <a:r>
                    <a:rPr lang="en-US" sz="1200" b="1" dirty="0"/>
                    <a:t>Public</a:t>
                  </a:r>
                </a:p>
                <a:p>
                  <a:pPr algn="ctr"/>
                  <a:r>
                    <a:rPr lang="en-US" sz="1200" b="1" dirty="0"/>
                    <a:t>Academic</a:t>
                  </a:r>
                </a:p>
                <a:p>
                  <a:pPr algn="ctr"/>
                  <a:r>
                    <a:rPr lang="en-US" sz="1200" b="1" dirty="0"/>
                    <a:t>Institutions</a:t>
                  </a:r>
                </a:p>
              </p:txBody>
            </p:sp>
          </p:grpSp>
        </p:grpSp>
        <p:sp>
          <p:nvSpPr>
            <p:cNvPr id="79" name="TextBox 78"/>
            <p:cNvSpPr txBox="1"/>
            <p:nvPr/>
          </p:nvSpPr>
          <p:spPr>
            <a:xfrm>
              <a:off x="2107737" y="4481901"/>
              <a:ext cx="2132122" cy="584775"/>
            </a:xfrm>
            <a:prstGeom prst="rect">
              <a:avLst/>
            </a:prstGeom>
            <a:noFill/>
          </p:spPr>
          <p:txBody>
            <a:bodyPr wrap="none" rtlCol="0">
              <a:spAutoFit/>
            </a:bodyPr>
            <a:lstStyle/>
            <a:p>
              <a:pPr algn="ctr"/>
              <a:r>
                <a:rPr lang="en-US" sz="1600" b="1" dirty="0"/>
                <a:t>State Military Advisory</a:t>
              </a:r>
            </a:p>
            <a:p>
              <a:pPr algn="ctr"/>
              <a:r>
                <a:rPr lang="en-US" sz="1600" b="1" dirty="0"/>
                <a:t>Committee</a:t>
              </a:r>
            </a:p>
          </p:txBody>
        </p:sp>
      </p:grpSp>
      <p:sp>
        <p:nvSpPr>
          <p:cNvPr id="109" name="TextBox 108"/>
          <p:cNvSpPr txBox="1"/>
          <p:nvPr/>
        </p:nvSpPr>
        <p:spPr>
          <a:xfrm>
            <a:off x="8720021" y="6545818"/>
            <a:ext cx="301686" cy="369332"/>
          </a:xfrm>
          <a:prstGeom prst="rect">
            <a:avLst/>
          </a:prstGeom>
          <a:noFill/>
        </p:spPr>
        <p:txBody>
          <a:bodyPr wrap="none" rtlCol="0">
            <a:spAutoFit/>
          </a:bodyPr>
          <a:lstStyle/>
          <a:p>
            <a:r>
              <a:rPr lang="en-US" dirty="0"/>
              <a:t>6</a:t>
            </a:r>
          </a:p>
        </p:txBody>
      </p:sp>
      <p:sp>
        <p:nvSpPr>
          <p:cNvPr id="39" name="Oval 38"/>
          <p:cNvSpPr/>
          <p:nvPr/>
        </p:nvSpPr>
        <p:spPr>
          <a:xfrm>
            <a:off x="4303545" y="3231691"/>
            <a:ext cx="914400" cy="914400"/>
          </a:xfrm>
          <a:prstGeom prst="ellipse">
            <a:avLst/>
          </a:prstGeom>
          <a:gradFill flip="none" rotWithShape="1">
            <a:gsLst>
              <a:gs pos="0">
                <a:schemeClr val="bg1"/>
              </a:gs>
              <a:gs pos="50000">
                <a:srgbClr val="FFC000"/>
              </a:gs>
              <a:gs pos="100000">
                <a:schemeClr val="accent6"/>
              </a:gs>
            </a:gsLst>
            <a:path path="circle">
              <a:fillToRect l="50000" t="50000" r="50000" b="50000"/>
            </a:path>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398156" y="3374931"/>
            <a:ext cx="766748" cy="646331"/>
          </a:xfrm>
          <a:prstGeom prst="rect">
            <a:avLst/>
          </a:prstGeom>
          <a:noFill/>
        </p:spPr>
        <p:txBody>
          <a:bodyPr wrap="none" rtlCol="0">
            <a:spAutoFit/>
          </a:bodyPr>
          <a:lstStyle/>
          <a:p>
            <a:pPr algn="ctr"/>
            <a:r>
              <a:rPr lang="en-US" sz="1200" b="1" dirty="0"/>
              <a:t>State</a:t>
            </a:r>
          </a:p>
          <a:p>
            <a:pPr algn="ctr"/>
            <a:r>
              <a:rPr lang="en-US" sz="1200" b="1" dirty="0"/>
              <a:t>National </a:t>
            </a:r>
          </a:p>
          <a:p>
            <a:pPr algn="ctr"/>
            <a:r>
              <a:rPr lang="en-US" sz="1200" b="1" dirty="0"/>
              <a:t>Guard</a:t>
            </a:r>
          </a:p>
        </p:txBody>
      </p:sp>
    </p:spTree>
    <p:extLst>
      <p:ext uri="{BB962C8B-B14F-4D97-AF65-F5344CB8AC3E}">
        <p14:creationId xmlns:p14="http://schemas.microsoft.com/office/powerpoint/2010/main" val="20879825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602426" y="697015"/>
            <a:ext cx="2428303" cy="707886"/>
          </a:xfrm>
          <a:prstGeom prst="rect">
            <a:avLst/>
          </a:prstGeom>
          <a:noFill/>
        </p:spPr>
        <p:txBody>
          <a:bodyPr wrap="square" rtlCol="0">
            <a:spAutoFit/>
          </a:bodyPr>
          <a:lstStyle/>
          <a:p>
            <a:pPr algn="ctr"/>
            <a:r>
              <a:rPr lang="en-US" sz="2000" b="1" dirty="0" smtClean="0">
                <a:latin typeface=" Arial"/>
              </a:rPr>
              <a:t>Education Institutions</a:t>
            </a:r>
            <a:endParaRPr lang="en-US" sz="1400" b="1" dirty="0">
              <a:latin typeface=" Arial"/>
            </a:endParaRPr>
          </a:p>
        </p:txBody>
      </p:sp>
      <p:sp>
        <p:nvSpPr>
          <p:cNvPr id="18" name="TextBox 17"/>
          <p:cNvSpPr txBox="1"/>
          <p:nvPr/>
        </p:nvSpPr>
        <p:spPr>
          <a:xfrm>
            <a:off x="52109" y="696915"/>
            <a:ext cx="3457874" cy="369332"/>
          </a:xfrm>
          <a:prstGeom prst="rect">
            <a:avLst/>
          </a:prstGeom>
          <a:noFill/>
        </p:spPr>
        <p:txBody>
          <a:bodyPr wrap="square" rtlCol="0">
            <a:spAutoFit/>
          </a:bodyPr>
          <a:lstStyle/>
          <a:p>
            <a:r>
              <a:rPr lang="en-US" b="1" dirty="0" smtClean="0">
                <a:latin typeface=" Arial"/>
              </a:rPr>
              <a:t>State Agencies</a:t>
            </a:r>
          </a:p>
        </p:txBody>
      </p:sp>
      <p:sp>
        <p:nvSpPr>
          <p:cNvPr id="21" name="TextBox 20"/>
          <p:cNvSpPr txBox="1"/>
          <p:nvPr/>
        </p:nvSpPr>
        <p:spPr>
          <a:xfrm>
            <a:off x="7071023" y="3010621"/>
            <a:ext cx="2179386" cy="646331"/>
          </a:xfrm>
          <a:prstGeom prst="rect">
            <a:avLst/>
          </a:prstGeom>
          <a:noFill/>
        </p:spPr>
        <p:txBody>
          <a:bodyPr wrap="square" rtlCol="0">
            <a:spAutoFit/>
          </a:bodyPr>
          <a:lstStyle/>
          <a:p>
            <a:pPr algn="ctr"/>
            <a:r>
              <a:rPr lang="en-US" b="1" dirty="0" smtClean="0">
                <a:latin typeface=" Arial"/>
              </a:rPr>
              <a:t>TRADOC Centers &amp; Schools</a:t>
            </a:r>
          </a:p>
        </p:txBody>
      </p:sp>
      <p:sp>
        <p:nvSpPr>
          <p:cNvPr id="22" name="TextBox 21"/>
          <p:cNvSpPr txBox="1"/>
          <p:nvPr/>
        </p:nvSpPr>
        <p:spPr>
          <a:xfrm>
            <a:off x="-25237" y="3072320"/>
            <a:ext cx="2847219" cy="615553"/>
          </a:xfrm>
          <a:prstGeom prst="rect">
            <a:avLst/>
          </a:prstGeom>
          <a:noFill/>
        </p:spPr>
        <p:txBody>
          <a:bodyPr wrap="square" rtlCol="0">
            <a:spAutoFit/>
          </a:bodyPr>
          <a:lstStyle/>
          <a:p>
            <a:r>
              <a:rPr lang="en-US" sz="1700" b="1" dirty="0" smtClean="0">
                <a:latin typeface=" Arial"/>
              </a:rPr>
              <a:t>American Council</a:t>
            </a:r>
          </a:p>
          <a:p>
            <a:r>
              <a:rPr lang="en-US" sz="1700" b="1" dirty="0" smtClean="0">
                <a:latin typeface=" Arial"/>
              </a:rPr>
              <a:t>on Education </a:t>
            </a:r>
          </a:p>
        </p:txBody>
      </p:sp>
      <p:sp>
        <p:nvSpPr>
          <p:cNvPr id="3" name="Rectangle 2"/>
          <p:cNvSpPr/>
          <p:nvPr/>
        </p:nvSpPr>
        <p:spPr>
          <a:xfrm>
            <a:off x="4588211" y="107019"/>
            <a:ext cx="4565447" cy="430887"/>
          </a:xfrm>
          <a:prstGeom prst="rect">
            <a:avLst/>
          </a:prstGeom>
        </p:spPr>
        <p:txBody>
          <a:bodyPr wrap="square">
            <a:spAutoFit/>
          </a:bodyPr>
          <a:lstStyle/>
          <a:p>
            <a:pPr algn="ctr"/>
            <a:r>
              <a:rPr lang="en-US" sz="2200" b="1" i="1" dirty="0" smtClean="0">
                <a:latin typeface="Arial" panose="020B0604020202020204" pitchFamily="34" charset="0"/>
                <a:cs typeface="Arial" panose="020B0604020202020204" pitchFamily="34" charset="0"/>
              </a:rPr>
              <a:t>Credit Review Process Partners</a:t>
            </a:r>
            <a:endParaRPr lang="en-US" sz="2200" b="1" i="1" dirty="0">
              <a:latin typeface="Arial" panose="020B0604020202020204" pitchFamily="34" charset="0"/>
              <a:cs typeface="Arial" panose="020B0604020202020204" pitchFamily="34" charset="0"/>
            </a:endParaRPr>
          </a:p>
        </p:txBody>
      </p:sp>
      <p:sp>
        <p:nvSpPr>
          <p:cNvPr id="37" name="TextBox 36"/>
          <p:cNvSpPr txBox="1"/>
          <p:nvPr/>
        </p:nvSpPr>
        <p:spPr>
          <a:xfrm>
            <a:off x="-75142" y="1025089"/>
            <a:ext cx="2335884" cy="1600438"/>
          </a:xfrm>
          <a:prstGeom prst="rect">
            <a:avLst/>
          </a:prstGeom>
          <a:noFill/>
        </p:spPr>
        <p:txBody>
          <a:bodyPr wrap="square" rtlCol="0">
            <a:spAutoFit/>
          </a:bodyPr>
          <a:lstStyle/>
          <a:p>
            <a:r>
              <a:rPr lang="en-US" sz="1400" dirty="0" smtClean="0">
                <a:latin typeface=" Arial"/>
              </a:rPr>
              <a:t>State agency partners; Departments of Labor, Commerce, Higher Education, National Guard,</a:t>
            </a:r>
          </a:p>
          <a:p>
            <a:r>
              <a:rPr lang="en-US" sz="1400" dirty="0" smtClean="0">
                <a:latin typeface=" Arial"/>
              </a:rPr>
              <a:t>Veterans Administration,</a:t>
            </a:r>
          </a:p>
          <a:p>
            <a:r>
              <a:rPr lang="en-US" sz="1400" dirty="0" smtClean="0">
                <a:latin typeface=" Arial"/>
              </a:rPr>
              <a:t>and Workforce Development</a:t>
            </a:r>
          </a:p>
        </p:txBody>
      </p:sp>
      <p:grpSp>
        <p:nvGrpSpPr>
          <p:cNvPr id="4" name="Group 3"/>
          <p:cNvGrpSpPr/>
          <p:nvPr/>
        </p:nvGrpSpPr>
        <p:grpSpPr>
          <a:xfrm>
            <a:off x="1961970" y="771751"/>
            <a:ext cx="5247303" cy="4795748"/>
            <a:chOff x="1961970" y="771751"/>
            <a:chExt cx="5247303" cy="4795748"/>
          </a:xfrm>
        </p:grpSpPr>
        <p:grpSp>
          <p:nvGrpSpPr>
            <p:cNvPr id="2" name="Group 1"/>
            <p:cNvGrpSpPr/>
            <p:nvPr/>
          </p:nvGrpSpPr>
          <p:grpSpPr>
            <a:xfrm>
              <a:off x="1961970" y="771751"/>
              <a:ext cx="5247303" cy="4795748"/>
              <a:chOff x="1675792" y="841326"/>
              <a:chExt cx="5247303" cy="5320823"/>
            </a:xfrm>
          </p:grpSpPr>
          <p:sp>
            <p:nvSpPr>
              <p:cNvPr id="20" name="Oval 19"/>
              <p:cNvSpPr/>
              <p:nvPr/>
            </p:nvSpPr>
            <p:spPr>
              <a:xfrm>
                <a:off x="1816030" y="879426"/>
                <a:ext cx="4950741" cy="5155872"/>
              </a:xfrm>
              <a:prstGeom prst="ellipse">
                <a:avLst/>
              </a:prstGeom>
              <a:gradFill flip="none" rotWithShape="1">
                <a:gsLst>
                  <a:gs pos="0">
                    <a:schemeClr val="accent1">
                      <a:lumMod val="5000"/>
                      <a:lumOff val="95000"/>
                    </a:schemeClr>
                  </a:gs>
                  <a:gs pos="41000">
                    <a:schemeClr val="accent1">
                      <a:lumMod val="45000"/>
                      <a:lumOff val="55000"/>
                    </a:schemeClr>
                  </a:gs>
                  <a:gs pos="71000">
                    <a:schemeClr val="accent1">
                      <a:lumMod val="45000"/>
                      <a:lumOff val="55000"/>
                    </a:schemeClr>
                  </a:gs>
                  <a:gs pos="98000">
                    <a:schemeClr val="tx2">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 Arial"/>
                </a:endParaRPr>
              </a:p>
            </p:txBody>
          </p:sp>
          <p:sp>
            <p:nvSpPr>
              <p:cNvPr id="5" name="Moon 4"/>
              <p:cNvSpPr/>
              <p:nvPr/>
            </p:nvSpPr>
            <p:spPr>
              <a:xfrm rot="5400000">
                <a:off x="3753291" y="-142459"/>
                <a:ext cx="1933425" cy="3900996"/>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latin typeface=" Arial"/>
                </a:endParaRPr>
              </a:p>
            </p:txBody>
          </p:sp>
          <p:sp>
            <p:nvSpPr>
              <p:cNvPr id="14" name="Moon 13"/>
              <p:cNvSpPr/>
              <p:nvPr/>
            </p:nvSpPr>
            <p:spPr>
              <a:xfrm rot="10468362">
                <a:off x="4989670" y="1892084"/>
                <a:ext cx="1933425" cy="3900996"/>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latin typeface=" Arial"/>
                </a:endParaRPr>
              </a:p>
            </p:txBody>
          </p:sp>
          <p:sp>
            <p:nvSpPr>
              <p:cNvPr id="15" name="Moon 14"/>
              <p:cNvSpPr/>
              <p:nvPr/>
            </p:nvSpPr>
            <p:spPr>
              <a:xfrm>
                <a:off x="1675792" y="1017470"/>
                <a:ext cx="1933425" cy="3900996"/>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latin typeface=" Arial"/>
                </a:endParaRPr>
              </a:p>
            </p:txBody>
          </p:sp>
          <p:sp>
            <p:nvSpPr>
              <p:cNvPr id="16" name="Moon 15"/>
              <p:cNvSpPr/>
              <p:nvPr/>
            </p:nvSpPr>
            <p:spPr>
              <a:xfrm rot="16445583">
                <a:off x="2824882" y="3244939"/>
                <a:ext cx="1933425" cy="3900996"/>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latin typeface=" Arial"/>
                </a:endParaRPr>
              </a:p>
            </p:txBody>
          </p:sp>
        </p:grpSp>
        <p:sp>
          <p:nvSpPr>
            <p:cNvPr id="33" name="TextBox 32"/>
            <p:cNvSpPr txBox="1"/>
            <p:nvPr/>
          </p:nvSpPr>
          <p:spPr>
            <a:xfrm rot="10987207">
              <a:off x="2582371" y="1017096"/>
              <a:ext cx="3032065" cy="3360942"/>
            </a:xfrm>
            <a:prstGeom prst="rect">
              <a:avLst/>
            </a:prstGeom>
            <a:noFill/>
          </p:spPr>
          <p:txBody>
            <a:bodyPr wrap="square" rtlCol="0">
              <a:prstTxWarp prst="textCircle">
                <a:avLst>
                  <a:gd name="adj" fmla="val 18268790"/>
                </a:avLst>
              </a:prstTxWarp>
              <a:spAutoFit/>
            </a:bodyPr>
            <a:lstStyle/>
            <a:p>
              <a:pPr algn="ctr"/>
              <a:r>
                <a:rPr lang="en-US" sz="2400" b="1" dirty="0" smtClean="0">
                  <a:ln w="0"/>
                  <a:solidFill>
                    <a:schemeClr val="bg1"/>
                  </a:solidFill>
                  <a:effectLst>
                    <a:outerShdw blurRad="38100" dist="19050" dir="2700000" algn="tl" rotWithShape="0">
                      <a:schemeClr val="dk1">
                        <a:alpha val="40000"/>
                      </a:schemeClr>
                    </a:outerShdw>
                  </a:effectLst>
                  <a:latin typeface=" Arial"/>
                </a:rPr>
                <a:t>State Agencies</a:t>
              </a:r>
              <a:endParaRPr lang="en-US" sz="2400" b="1" dirty="0">
                <a:ln w="0"/>
                <a:solidFill>
                  <a:schemeClr val="bg1"/>
                </a:solidFill>
                <a:effectLst>
                  <a:outerShdw blurRad="38100" dist="19050" dir="2700000" algn="tl" rotWithShape="0">
                    <a:schemeClr val="dk1">
                      <a:alpha val="40000"/>
                    </a:schemeClr>
                  </a:outerShdw>
                </a:effectLst>
                <a:latin typeface=" Arial"/>
              </a:endParaRPr>
            </a:p>
          </p:txBody>
        </p:sp>
        <p:sp>
          <p:nvSpPr>
            <p:cNvPr id="34" name="TextBox 33"/>
            <p:cNvSpPr txBox="1"/>
            <p:nvPr/>
          </p:nvSpPr>
          <p:spPr>
            <a:xfrm>
              <a:off x="2578628" y="3611130"/>
              <a:ext cx="3193027" cy="1563744"/>
            </a:xfrm>
            <a:prstGeom prst="rect">
              <a:avLst/>
            </a:prstGeom>
            <a:noFill/>
          </p:spPr>
          <p:txBody>
            <a:bodyPr wrap="square" rtlCol="0">
              <a:prstTxWarp prst="textArchDown">
                <a:avLst>
                  <a:gd name="adj" fmla="val 79026"/>
                </a:avLst>
              </a:prstTxWarp>
              <a:spAutoFit/>
            </a:bodyPr>
            <a:lstStyle/>
            <a:p>
              <a:pPr algn="ctr"/>
              <a:r>
                <a:rPr lang="en-US" sz="2400" b="1" dirty="0" smtClean="0">
                  <a:ln w="0"/>
                  <a:solidFill>
                    <a:schemeClr val="bg1"/>
                  </a:solidFill>
                  <a:effectLst>
                    <a:outerShdw blurRad="38100" dist="19050" dir="2700000" algn="tl" rotWithShape="0">
                      <a:schemeClr val="dk1">
                        <a:alpha val="40000"/>
                      </a:schemeClr>
                    </a:outerShdw>
                  </a:effectLst>
                  <a:latin typeface=" Arial"/>
                </a:rPr>
                <a:t>American</a:t>
              </a:r>
              <a:r>
                <a:rPr lang="en-US" sz="2400" b="1" dirty="0" smtClean="0">
                  <a:ln w="0"/>
                  <a:solidFill>
                    <a:schemeClr val="bg1"/>
                  </a:solidFill>
                  <a:effectLst>
                    <a:outerShdw blurRad="38100" dist="19050" dir="2700000" algn="tl" rotWithShape="0">
                      <a:schemeClr val="dk1">
                        <a:alpha val="40000"/>
                      </a:schemeClr>
                    </a:outerShdw>
                  </a:effectLst>
                </a:rPr>
                <a:t> </a:t>
              </a:r>
              <a:r>
                <a:rPr lang="en-US" sz="2400" b="1" dirty="0">
                  <a:ln w="0"/>
                  <a:solidFill>
                    <a:schemeClr val="bg1"/>
                  </a:solidFill>
                  <a:effectLst>
                    <a:outerShdw blurRad="38100" dist="19050" dir="2700000" algn="tl" rotWithShape="0">
                      <a:schemeClr val="dk1">
                        <a:alpha val="40000"/>
                      </a:schemeClr>
                    </a:outerShdw>
                  </a:effectLst>
                </a:rPr>
                <a:t>Council on Education</a:t>
              </a:r>
            </a:p>
          </p:txBody>
        </p:sp>
        <p:sp>
          <p:nvSpPr>
            <p:cNvPr id="35" name="TextBox 34"/>
            <p:cNvSpPr txBox="1"/>
            <p:nvPr/>
          </p:nvSpPr>
          <p:spPr>
            <a:xfrm rot="10800000">
              <a:off x="3593790" y="1943875"/>
              <a:ext cx="3032065" cy="3375916"/>
            </a:xfrm>
            <a:prstGeom prst="rect">
              <a:avLst/>
            </a:prstGeom>
            <a:noFill/>
          </p:spPr>
          <p:txBody>
            <a:bodyPr wrap="square" rtlCol="0">
              <a:prstTxWarp prst="textCircle">
                <a:avLst>
                  <a:gd name="adj" fmla="val 5734836"/>
                </a:avLst>
              </a:prstTxWarp>
              <a:spAutoFit/>
            </a:bodyPr>
            <a:lstStyle/>
            <a:p>
              <a:pPr algn="ctr"/>
              <a:r>
                <a:rPr lang="en-US" sz="2400" b="1" dirty="0" smtClean="0">
                  <a:ln w="0"/>
                  <a:solidFill>
                    <a:schemeClr val="bg1"/>
                  </a:solidFill>
                  <a:effectLst>
                    <a:outerShdw blurRad="38100" dist="19050" dir="2700000" algn="tl" rotWithShape="0">
                      <a:schemeClr val="dk1">
                        <a:alpha val="40000"/>
                      </a:schemeClr>
                    </a:outerShdw>
                  </a:effectLst>
                  <a:latin typeface=" Arial"/>
                </a:rPr>
                <a:t>TRADOC Schools &amp; </a:t>
              </a:r>
              <a:r>
                <a:rPr lang="en-US" sz="2000" b="1" dirty="0" smtClean="0">
                  <a:ln w="0"/>
                  <a:solidFill>
                    <a:schemeClr val="bg1"/>
                  </a:solidFill>
                  <a:effectLst>
                    <a:outerShdw blurRad="38100" dist="19050" dir="2700000" algn="tl" rotWithShape="0">
                      <a:schemeClr val="dk1">
                        <a:alpha val="40000"/>
                      </a:schemeClr>
                    </a:outerShdw>
                  </a:effectLst>
                  <a:latin typeface=" Arial"/>
                </a:rPr>
                <a:t>Centers</a:t>
              </a:r>
              <a:endParaRPr lang="en-US" sz="2400" b="1" dirty="0">
                <a:ln w="0"/>
                <a:solidFill>
                  <a:schemeClr val="bg1"/>
                </a:solidFill>
                <a:effectLst>
                  <a:outerShdw blurRad="38100" dist="19050" dir="2700000" algn="tl" rotWithShape="0">
                    <a:schemeClr val="dk1">
                      <a:alpha val="40000"/>
                    </a:schemeClr>
                  </a:outerShdw>
                </a:effectLst>
                <a:latin typeface=" Arial"/>
              </a:endParaRPr>
            </a:p>
          </p:txBody>
        </p:sp>
        <p:sp>
          <p:nvSpPr>
            <p:cNvPr id="36" name="TextBox 35"/>
            <p:cNvSpPr txBox="1"/>
            <p:nvPr/>
          </p:nvSpPr>
          <p:spPr>
            <a:xfrm rot="16200000">
              <a:off x="3496760" y="889910"/>
              <a:ext cx="3032065" cy="3836411"/>
            </a:xfrm>
            <a:prstGeom prst="rect">
              <a:avLst/>
            </a:prstGeom>
            <a:noFill/>
          </p:spPr>
          <p:txBody>
            <a:bodyPr wrap="square" rtlCol="0">
              <a:prstTxWarp prst="textCircle">
                <a:avLst/>
              </a:prstTxWarp>
              <a:spAutoFit/>
            </a:bodyPr>
            <a:lstStyle/>
            <a:p>
              <a:pPr algn="ctr"/>
              <a:r>
                <a:rPr lang="en-US" sz="2400" b="1" dirty="0" smtClean="0">
                  <a:ln w="0"/>
                  <a:solidFill>
                    <a:schemeClr val="bg1"/>
                  </a:solidFill>
                  <a:effectLst>
                    <a:outerShdw blurRad="38100" dist="19050" dir="2700000" algn="tl" rotWithShape="0">
                      <a:schemeClr val="dk1">
                        <a:alpha val="40000"/>
                      </a:schemeClr>
                    </a:outerShdw>
                  </a:effectLst>
                </a:rPr>
                <a:t>Education </a:t>
              </a:r>
              <a:r>
                <a:rPr lang="en-US" sz="2400" b="1" dirty="0" smtClean="0">
                  <a:ln w="0"/>
                  <a:solidFill>
                    <a:schemeClr val="bg1"/>
                  </a:solidFill>
                  <a:effectLst>
                    <a:outerShdw blurRad="38100" dist="19050" dir="2700000" algn="tl" rotWithShape="0">
                      <a:schemeClr val="dk1">
                        <a:alpha val="40000"/>
                      </a:schemeClr>
                    </a:outerShdw>
                  </a:effectLst>
                  <a:latin typeface=" Arial"/>
                </a:rPr>
                <a:t>Institutions</a:t>
              </a:r>
              <a:endParaRPr lang="en-US" sz="2400" b="1" dirty="0">
                <a:ln w="0"/>
                <a:solidFill>
                  <a:schemeClr val="bg1"/>
                </a:solidFill>
                <a:effectLst>
                  <a:outerShdw blurRad="38100" dist="19050" dir="2700000" algn="tl" rotWithShape="0">
                    <a:schemeClr val="dk1">
                      <a:alpha val="40000"/>
                    </a:schemeClr>
                  </a:outerShdw>
                </a:effectLst>
                <a:latin typeface=" Arial"/>
              </a:endParaRPr>
            </a:p>
          </p:txBody>
        </p:sp>
        <p:sp>
          <p:nvSpPr>
            <p:cNvPr id="13" name="TextBox 12"/>
            <p:cNvSpPr txBox="1"/>
            <p:nvPr/>
          </p:nvSpPr>
          <p:spPr>
            <a:xfrm>
              <a:off x="3616187" y="2315004"/>
              <a:ext cx="2378385" cy="2451953"/>
            </a:xfrm>
            <a:prstGeom prst="rect">
              <a:avLst/>
            </a:prstGeom>
            <a:noFill/>
          </p:spPr>
          <p:txBody>
            <a:bodyPr wrap="square" rtlCol="0">
              <a:spAutoFit/>
            </a:bodyPr>
            <a:lstStyle/>
            <a:p>
              <a:pPr indent="-228600">
                <a:lnSpc>
                  <a:spcPts val="2300"/>
                </a:lnSpc>
                <a:buFont typeface="Arial" panose="020B0604020202020204" pitchFamily="34" charset="0"/>
                <a:buChar char="•"/>
              </a:pPr>
              <a:r>
                <a:rPr lang="en-US" sz="2000" b="1" i="1" dirty="0" smtClean="0">
                  <a:latin typeface=" Arial"/>
                </a:rPr>
                <a:t>State Agencies</a:t>
              </a:r>
            </a:p>
            <a:p>
              <a:pPr indent="-228600">
                <a:lnSpc>
                  <a:spcPts val="2300"/>
                </a:lnSpc>
                <a:buFont typeface="Arial" panose="020B0604020202020204" pitchFamily="34" charset="0"/>
                <a:buChar char="•"/>
              </a:pPr>
              <a:r>
                <a:rPr lang="en-US" sz="2000" b="1" i="1" dirty="0" smtClean="0">
                  <a:latin typeface=" Arial"/>
                </a:rPr>
                <a:t>Education Institutions</a:t>
              </a:r>
            </a:p>
            <a:p>
              <a:pPr indent="-228600">
                <a:lnSpc>
                  <a:spcPts val="2300"/>
                </a:lnSpc>
                <a:buFont typeface="Arial" panose="020B0604020202020204" pitchFamily="34" charset="0"/>
                <a:buChar char="•"/>
              </a:pPr>
              <a:r>
                <a:rPr lang="en-US" sz="2000" b="1" i="1" dirty="0" smtClean="0">
                  <a:latin typeface=" Arial"/>
                </a:rPr>
                <a:t>TRADOC Schools</a:t>
              </a:r>
            </a:p>
            <a:p>
              <a:pPr indent="-228600">
                <a:lnSpc>
                  <a:spcPts val="2300"/>
                </a:lnSpc>
                <a:buFont typeface="Arial" panose="020B0604020202020204" pitchFamily="34" charset="0"/>
                <a:buChar char="•"/>
              </a:pPr>
              <a:r>
                <a:rPr lang="en-US" sz="2000" b="1" i="1" dirty="0">
                  <a:latin typeface=" Arial"/>
                </a:rPr>
                <a:t>ARNG/USAR</a:t>
              </a:r>
            </a:p>
            <a:p>
              <a:pPr indent="-228600">
                <a:lnSpc>
                  <a:spcPts val="2300"/>
                </a:lnSpc>
                <a:buFont typeface="Arial" panose="020B0604020202020204" pitchFamily="34" charset="0"/>
                <a:buChar char="•"/>
              </a:pPr>
              <a:r>
                <a:rPr lang="en-US" sz="2000" b="1" i="1" dirty="0" smtClean="0">
                  <a:latin typeface=" Arial"/>
                </a:rPr>
                <a:t>ArmyU</a:t>
              </a:r>
            </a:p>
            <a:p>
              <a:pPr indent="-228600">
                <a:lnSpc>
                  <a:spcPts val="2300"/>
                </a:lnSpc>
                <a:buFont typeface="Arial" panose="020B0604020202020204" pitchFamily="34" charset="0"/>
                <a:buChar char="•"/>
              </a:pPr>
              <a:r>
                <a:rPr lang="en-US" sz="2000" b="1" i="1" dirty="0" smtClean="0">
                  <a:latin typeface=" Arial"/>
                </a:rPr>
                <a:t>ACE</a:t>
              </a:r>
              <a:endParaRPr lang="en-US" sz="2000" b="1" i="1" dirty="0">
                <a:latin typeface=" Arial"/>
              </a:endParaRPr>
            </a:p>
          </p:txBody>
        </p:sp>
        <p:sp>
          <p:nvSpPr>
            <p:cNvPr id="41" name="TextBox 40"/>
            <p:cNvSpPr txBox="1"/>
            <p:nvPr/>
          </p:nvSpPr>
          <p:spPr>
            <a:xfrm>
              <a:off x="3053974" y="2029237"/>
              <a:ext cx="2865868" cy="451406"/>
            </a:xfrm>
            <a:prstGeom prst="rect">
              <a:avLst/>
            </a:prstGeom>
            <a:noFill/>
          </p:spPr>
          <p:txBody>
            <a:bodyPr wrap="square" rtlCol="0">
              <a:spAutoFit/>
            </a:bodyPr>
            <a:lstStyle/>
            <a:p>
              <a:pPr algn="ctr">
                <a:lnSpc>
                  <a:spcPts val="2800"/>
                </a:lnSpc>
              </a:pPr>
              <a:r>
                <a:rPr lang="en-US" sz="2000" b="1" dirty="0" smtClean="0">
                  <a:effectLst>
                    <a:outerShdw blurRad="38100" dist="38100" dir="2700000" algn="tl">
                      <a:srgbClr val="000000">
                        <a:alpha val="43137"/>
                      </a:srgbClr>
                    </a:outerShdw>
                  </a:effectLst>
                  <a:latin typeface=" Arial"/>
                </a:rPr>
                <a:t>Process Partners</a:t>
              </a:r>
              <a:endParaRPr lang="en-US" sz="2000" b="1" dirty="0">
                <a:effectLst>
                  <a:outerShdw blurRad="38100" dist="38100" dir="2700000" algn="tl">
                    <a:srgbClr val="000000">
                      <a:alpha val="43137"/>
                    </a:srgbClr>
                  </a:outerShdw>
                </a:effectLst>
                <a:latin typeface=" Arial"/>
              </a:endParaRPr>
            </a:p>
          </p:txBody>
        </p:sp>
      </p:grpSp>
      <p:sp>
        <p:nvSpPr>
          <p:cNvPr id="42" name="TextBox 41"/>
          <p:cNvSpPr txBox="1"/>
          <p:nvPr/>
        </p:nvSpPr>
        <p:spPr>
          <a:xfrm>
            <a:off x="12131" y="5686847"/>
            <a:ext cx="9130894" cy="1169551"/>
          </a:xfrm>
          <a:prstGeom prst="rect">
            <a:avLst/>
          </a:prstGeom>
          <a:solidFill>
            <a:srgbClr val="FFFF99"/>
          </a:solidFill>
        </p:spPr>
        <p:txBody>
          <a:bodyPr wrap="square" rtlCol="0">
            <a:spAutoFit/>
          </a:bodyPr>
          <a:lstStyle/>
          <a:p>
            <a:pPr algn="ctr"/>
            <a:r>
              <a:rPr lang="en-US" sz="1400" b="1" dirty="0" smtClean="0">
                <a:latin typeface=" Arial"/>
              </a:rPr>
              <a:t>A State Faculty Panel Process involves </a:t>
            </a:r>
            <a:r>
              <a:rPr lang="en-US" sz="1400" b="1" dirty="0">
                <a:latin typeface=" Arial"/>
              </a:rPr>
              <a:t>state </a:t>
            </a:r>
            <a:r>
              <a:rPr lang="en-US" sz="1400" b="1" dirty="0" smtClean="0">
                <a:latin typeface=" Arial"/>
              </a:rPr>
              <a:t>agencies &amp; education/occupation institution </a:t>
            </a:r>
            <a:r>
              <a:rPr lang="en-US" sz="1400" b="1" dirty="0">
                <a:latin typeface=" Arial"/>
              </a:rPr>
              <a:t>faculty convening to </a:t>
            </a:r>
            <a:r>
              <a:rPr lang="en-US" sz="1400" b="1" dirty="0" smtClean="0">
                <a:latin typeface=" Arial"/>
              </a:rPr>
              <a:t>examine </a:t>
            </a:r>
            <a:r>
              <a:rPr lang="en-US" sz="1400" b="1" dirty="0">
                <a:latin typeface=" Arial"/>
              </a:rPr>
              <a:t>course </a:t>
            </a:r>
            <a:r>
              <a:rPr lang="en-US" sz="1400" b="1" dirty="0" smtClean="0">
                <a:latin typeface=" Arial"/>
              </a:rPr>
              <a:t>learning outcomes and compare them to the </a:t>
            </a:r>
            <a:r>
              <a:rPr lang="en-US" sz="1400" b="1" dirty="0">
                <a:latin typeface=" Arial"/>
              </a:rPr>
              <a:t>skills, outcomes and competencies learned in </a:t>
            </a:r>
            <a:r>
              <a:rPr lang="en-US" sz="1400" b="1" dirty="0" smtClean="0">
                <a:latin typeface=" Arial"/>
              </a:rPr>
              <a:t>various military courses. This process is informed by ACE, ArmyU Course Catalog, ArmyU Credit for Military Learning Database, </a:t>
            </a:r>
            <a:r>
              <a:rPr lang="en-US" sz="1400" b="1" dirty="0">
                <a:latin typeface=" Arial"/>
              </a:rPr>
              <a:t>and </a:t>
            </a:r>
            <a:r>
              <a:rPr lang="en-US" sz="1400" b="1" dirty="0" smtClean="0">
                <a:latin typeface=" Arial"/>
              </a:rPr>
              <a:t>military training developer, instructor, and/or SME input.</a:t>
            </a:r>
            <a:endParaRPr lang="en-US" sz="1400" b="1" dirty="0">
              <a:latin typeface=" Arial"/>
            </a:endParaRPr>
          </a:p>
        </p:txBody>
      </p:sp>
      <p:sp>
        <p:nvSpPr>
          <p:cNvPr id="24" name="Slide Number Placeholder 4"/>
          <p:cNvSpPr txBox="1">
            <a:spLocks/>
          </p:cNvSpPr>
          <p:nvPr/>
        </p:nvSpPr>
        <p:spPr>
          <a:xfrm>
            <a:off x="8686800" y="6492880"/>
            <a:ext cx="457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 Arial"/>
              </a:rPr>
              <a:t>7</a:t>
            </a:r>
          </a:p>
        </p:txBody>
      </p:sp>
      <p:sp>
        <p:nvSpPr>
          <p:cNvPr id="23" name="TextBox 22"/>
          <p:cNvSpPr txBox="1"/>
          <p:nvPr/>
        </p:nvSpPr>
        <p:spPr>
          <a:xfrm>
            <a:off x="6824210" y="1305413"/>
            <a:ext cx="2301877" cy="1384995"/>
          </a:xfrm>
          <a:prstGeom prst="rect">
            <a:avLst/>
          </a:prstGeom>
          <a:noFill/>
        </p:spPr>
        <p:txBody>
          <a:bodyPr wrap="square" rtlCol="0">
            <a:spAutoFit/>
          </a:bodyPr>
          <a:lstStyle/>
          <a:p>
            <a:pPr algn="ctr"/>
            <a:r>
              <a:rPr lang="en-US" sz="1400" dirty="0" smtClean="0">
                <a:latin typeface=" Arial"/>
              </a:rPr>
              <a:t>Academic or Occupational Education Institutions faculty and staff that grant certifications key to filling identified critical occupations</a:t>
            </a:r>
            <a:endParaRPr lang="en-US" sz="1400" b="1" dirty="0">
              <a:latin typeface=" Arial"/>
            </a:endParaRPr>
          </a:p>
        </p:txBody>
      </p:sp>
      <p:sp>
        <p:nvSpPr>
          <p:cNvPr id="25" name="TextBox 24"/>
          <p:cNvSpPr txBox="1"/>
          <p:nvPr/>
        </p:nvSpPr>
        <p:spPr>
          <a:xfrm>
            <a:off x="69660" y="3646328"/>
            <a:ext cx="2322753" cy="1600438"/>
          </a:xfrm>
          <a:prstGeom prst="rect">
            <a:avLst/>
          </a:prstGeom>
          <a:noFill/>
        </p:spPr>
        <p:txBody>
          <a:bodyPr wrap="square" rtlCol="0">
            <a:spAutoFit/>
          </a:bodyPr>
          <a:lstStyle/>
          <a:p>
            <a:r>
              <a:rPr lang="en-US" sz="1400" dirty="0" smtClean="0">
                <a:latin typeface=" Arial"/>
              </a:rPr>
              <a:t>Military Evaluation Program </a:t>
            </a:r>
            <a:r>
              <a:rPr lang="en-US" sz="1400" dirty="0">
                <a:latin typeface=" Arial"/>
              </a:rPr>
              <a:t>r</a:t>
            </a:r>
            <a:r>
              <a:rPr lang="en-US" sz="1400" dirty="0" smtClean="0">
                <a:latin typeface=" Arial"/>
              </a:rPr>
              <a:t>eview determines if </a:t>
            </a:r>
            <a:r>
              <a:rPr lang="en-US" sz="1400" dirty="0">
                <a:latin typeface=" Arial"/>
              </a:rPr>
              <a:t>the </a:t>
            </a:r>
            <a:r>
              <a:rPr lang="en-US" sz="1400" dirty="0" smtClean="0">
                <a:latin typeface=" Arial"/>
              </a:rPr>
              <a:t>military learning </a:t>
            </a:r>
            <a:r>
              <a:rPr lang="en-US" sz="1400" dirty="0">
                <a:latin typeface=" Arial"/>
              </a:rPr>
              <a:t>experience </a:t>
            </a:r>
            <a:r>
              <a:rPr lang="en-US" sz="1400" dirty="0" smtClean="0">
                <a:latin typeface=" Arial"/>
              </a:rPr>
              <a:t>has equivalent learning </a:t>
            </a:r>
            <a:r>
              <a:rPr lang="en-US" sz="1400" dirty="0">
                <a:latin typeface=" Arial"/>
              </a:rPr>
              <a:t>outcomes to </a:t>
            </a:r>
            <a:r>
              <a:rPr lang="en-US" sz="1400" dirty="0" smtClean="0">
                <a:latin typeface=" Arial"/>
              </a:rPr>
              <a:t>a course or credential.</a:t>
            </a:r>
            <a:r>
              <a:rPr lang="en-US" sz="1400" dirty="0">
                <a:latin typeface=" Arial"/>
              </a:rPr>
              <a:t> </a:t>
            </a:r>
          </a:p>
        </p:txBody>
      </p:sp>
      <p:sp>
        <p:nvSpPr>
          <p:cNvPr id="26" name="TextBox 25"/>
          <p:cNvSpPr txBox="1"/>
          <p:nvPr/>
        </p:nvSpPr>
        <p:spPr>
          <a:xfrm>
            <a:off x="7187177" y="3648623"/>
            <a:ext cx="2031333" cy="1815882"/>
          </a:xfrm>
          <a:prstGeom prst="rect">
            <a:avLst/>
          </a:prstGeom>
          <a:noFill/>
        </p:spPr>
        <p:txBody>
          <a:bodyPr wrap="square" rtlCol="0">
            <a:spAutoFit/>
          </a:bodyPr>
          <a:lstStyle/>
          <a:p>
            <a:pPr algn="ctr"/>
            <a:r>
              <a:rPr lang="en-US" sz="1400" dirty="0" smtClean="0">
                <a:latin typeface=" Arial"/>
              </a:rPr>
              <a:t>Nine distinct COEs that manage 32 x schools focused </a:t>
            </a:r>
            <a:r>
              <a:rPr lang="en-US" sz="1400" dirty="0">
                <a:latin typeface=" Arial"/>
              </a:rPr>
              <a:t>on </a:t>
            </a:r>
            <a:r>
              <a:rPr lang="en-US" sz="1400" dirty="0" smtClean="0">
                <a:latin typeface=" Arial"/>
              </a:rPr>
              <a:t>separate areas </a:t>
            </a:r>
            <a:r>
              <a:rPr lang="en-US" sz="1400" dirty="0">
                <a:latin typeface=" Arial"/>
              </a:rPr>
              <a:t>of expertise within  </a:t>
            </a:r>
            <a:r>
              <a:rPr lang="en-US" sz="1400" dirty="0" smtClean="0">
                <a:latin typeface=" Arial"/>
              </a:rPr>
              <a:t>the Army. These </a:t>
            </a:r>
            <a:r>
              <a:rPr lang="en-US" sz="1400" dirty="0">
                <a:latin typeface=" Arial"/>
              </a:rPr>
              <a:t>Centers </a:t>
            </a:r>
            <a:r>
              <a:rPr lang="en-US" sz="1400" dirty="0" smtClean="0">
                <a:latin typeface=" Arial"/>
              </a:rPr>
              <a:t>train  more than 500,000 Soldiers each year. </a:t>
            </a:r>
            <a:endParaRPr lang="en-US" sz="1400" b="1" dirty="0" smtClean="0">
              <a:latin typeface=" Arial"/>
            </a:endParaRPr>
          </a:p>
        </p:txBody>
      </p:sp>
    </p:spTree>
    <p:extLst>
      <p:ext uri="{BB962C8B-B14F-4D97-AF65-F5344CB8AC3E}">
        <p14:creationId xmlns:p14="http://schemas.microsoft.com/office/powerpoint/2010/main" val="4162843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Down Arrow 3"/>
          <p:cNvSpPr/>
          <p:nvPr/>
        </p:nvSpPr>
        <p:spPr>
          <a:xfrm>
            <a:off x="1677761" y="1759689"/>
            <a:ext cx="6719217" cy="3086216"/>
          </a:xfrm>
          <a:prstGeom prst="curvedDownArrow">
            <a:avLst>
              <a:gd name="adj1" fmla="val 25000"/>
              <a:gd name="adj2" fmla="val 57381"/>
              <a:gd name="adj3" fmla="val 25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5" name="Rectangle 4"/>
          <p:cNvSpPr/>
          <p:nvPr/>
        </p:nvSpPr>
        <p:spPr>
          <a:xfrm>
            <a:off x="7090892" y="4867651"/>
            <a:ext cx="1086298" cy="685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Filling State Critical Occupations</a:t>
            </a:r>
          </a:p>
        </p:txBody>
      </p:sp>
      <p:grpSp>
        <p:nvGrpSpPr>
          <p:cNvPr id="9" name="Group 8"/>
          <p:cNvGrpSpPr/>
          <p:nvPr/>
        </p:nvGrpSpPr>
        <p:grpSpPr>
          <a:xfrm>
            <a:off x="3763387" y="3473781"/>
            <a:ext cx="1973846" cy="2378026"/>
            <a:chOff x="107460" y="3765961"/>
            <a:chExt cx="2260981" cy="2889904"/>
          </a:xfrm>
          <a:effectLst>
            <a:outerShdw blurRad="50800" dist="38100" dir="2700000" algn="tl" rotWithShape="0">
              <a:prstClr val="black">
                <a:alpha val="40000"/>
              </a:prstClr>
            </a:outerShdw>
          </a:effectLst>
        </p:grpSpPr>
        <p:pic>
          <p:nvPicPr>
            <p:cNvPr id="10" name="Picture 9"/>
            <p:cNvPicPr>
              <a:picLocks noChangeAspect="1"/>
            </p:cNvPicPr>
            <p:nvPr/>
          </p:nvPicPr>
          <p:blipFill>
            <a:blip r:embed="rId3"/>
            <a:stretch>
              <a:fillRect/>
            </a:stretch>
          </p:blipFill>
          <p:spPr>
            <a:xfrm>
              <a:off x="1191192" y="5120323"/>
              <a:ext cx="1177249" cy="1535542"/>
            </a:xfrm>
            <a:prstGeom prst="rect">
              <a:avLst/>
            </a:prstGeom>
          </p:spPr>
        </p:pic>
        <p:pic>
          <p:nvPicPr>
            <p:cNvPr id="11" name="Picture 10"/>
            <p:cNvPicPr>
              <a:picLocks noChangeAspect="1"/>
            </p:cNvPicPr>
            <p:nvPr/>
          </p:nvPicPr>
          <p:blipFill>
            <a:blip r:embed="rId4"/>
            <a:stretch>
              <a:fillRect/>
            </a:stretch>
          </p:blipFill>
          <p:spPr>
            <a:xfrm>
              <a:off x="107460" y="4710683"/>
              <a:ext cx="1214218" cy="159451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995" y="3765961"/>
              <a:ext cx="1587410" cy="1587410"/>
            </a:xfrm>
            <a:prstGeom prst="rect">
              <a:avLst/>
            </a:prstGeom>
          </p:spPr>
        </p:pic>
      </p:grpSp>
      <p:sp>
        <p:nvSpPr>
          <p:cNvPr id="34" name="Rectangle 33"/>
          <p:cNvSpPr/>
          <p:nvPr/>
        </p:nvSpPr>
        <p:spPr>
          <a:xfrm>
            <a:off x="394316" y="3477974"/>
            <a:ext cx="1086298" cy="6858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Military &amp; Veteran Populations</a:t>
            </a:r>
          </a:p>
        </p:txBody>
      </p:sp>
      <p:sp>
        <p:nvSpPr>
          <p:cNvPr id="35" name="Rectangle 34"/>
          <p:cNvSpPr/>
          <p:nvPr/>
        </p:nvSpPr>
        <p:spPr>
          <a:xfrm>
            <a:off x="394679" y="1992850"/>
            <a:ext cx="1086298"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State Critical Occupations</a:t>
            </a:r>
          </a:p>
        </p:txBody>
      </p:sp>
      <p:sp>
        <p:nvSpPr>
          <p:cNvPr id="46" name="Rectangle 45"/>
          <p:cNvSpPr/>
          <p:nvPr/>
        </p:nvSpPr>
        <p:spPr>
          <a:xfrm>
            <a:off x="6040829" y="2140242"/>
            <a:ext cx="1086298" cy="685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Academic Outcomes</a:t>
            </a:r>
          </a:p>
        </p:txBody>
      </p:sp>
      <p:sp>
        <p:nvSpPr>
          <p:cNvPr id="48" name="Rectangle 47"/>
          <p:cNvSpPr/>
          <p:nvPr/>
        </p:nvSpPr>
        <p:spPr>
          <a:xfrm>
            <a:off x="1585171" y="2154462"/>
            <a:ext cx="1592928" cy="42911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State Priorities &amp;</a:t>
            </a:r>
          </a:p>
          <a:p>
            <a:pPr algn="ctr"/>
            <a:r>
              <a:rPr lang="en-US" sz="1350" dirty="0"/>
              <a:t>Focus</a:t>
            </a:r>
          </a:p>
        </p:txBody>
      </p:sp>
      <p:sp>
        <p:nvSpPr>
          <p:cNvPr id="31" name="Rectangle 30"/>
          <p:cNvSpPr/>
          <p:nvPr/>
        </p:nvSpPr>
        <p:spPr>
          <a:xfrm>
            <a:off x="6043523" y="1397530"/>
            <a:ext cx="1086298"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Occupation </a:t>
            </a:r>
            <a:r>
              <a:rPr lang="en-US" sz="1350" dirty="0"/>
              <a:t>Outcomes</a:t>
            </a:r>
          </a:p>
        </p:txBody>
      </p:sp>
      <p:sp>
        <p:nvSpPr>
          <p:cNvPr id="8" name="TextBox 7"/>
          <p:cNvSpPr txBox="1"/>
          <p:nvPr/>
        </p:nvSpPr>
        <p:spPr>
          <a:xfrm rot="4205074">
            <a:off x="6369585" y="3553696"/>
            <a:ext cx="1904496" cy="461665"/>
          </a:xfrm>
          <a:prstGeom prst="rect">
            <a:avLst/>
          </a:prstGeom>
          <a:noFill/>
        </p:spPr>
        <p:txBody>
          <a:bodyPr wrap="none" rtlCol="0">
            <a:spAutoFit/>
          </a:bodyPr>
          <a:lstStyle/>
          <a:p>
            <a:r>
              <a:rPr lang="en-US" sz="1200" dirty="0">
                <a:solidFill>
                  <a:schemeClr val="bg1"/>
                </a:solidFill>
              </a:rPr>
              <a:t>Credential bridging strategy</a:t>
            </a:r>
          </a:p>
          <a:p>
            <a:r>
              <a:rPr lang="en-US" sz="1200" dirty="0">
                <a:solidFill>
                  <a:schemeClr val="bg1"/>
                </a:solidFill>
              </a:rPr>
              <a:t>Informing state systems</a:t>
            </a:r>
          </a:p>
        </p:txBody>
      </p:sp>
      <p:sp>
        <p:nvSpPr>
          <p:cNvPr id="51" name="Rectangle 50"/>
          <p:cNvSpPr/>
          <p:nvPr/>
        </p:nvSpPr>
        <p:spPr>
          <a:xfrm>
            <a:off x="7182126" y="1397530"/>
            <a:ext cx="1307442"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Critical Occupations license/certification/credential</a:t>
            </a:r>
          </a:p>
        </p:txBody>
      </p:sp>
      <p:sp>
        <p:nvSpPr>
          <p:cNvPr id="52" name="Rectangle 51"/>
          <p:cNvSpPr/>
          <p:nvPr/>
        </p:nvSpPr>
        <p:spPr>
          <a:xfrm>
            <a:off x="7174010" y="2136224"/>
            <a:ext cx="1314938" cy="685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Critical Occupations </a:t>
            </a:r>
            <a:r>
              <a:rPr lang="en-US" sz="1050" b="1" dirty="0" smtClean="0"/>
              <a:t>academic </a:t>
            </a:r>
            <a:r>
              <a:rPr lang="en-US" sz="1050" b="1" dirty="0"/>
              <a:t>qualifications</a:t>
            </a:r>
          </a:p>
        </p:txBody>
      </p:sp>
      <p:sp>
        <p:nvSpPr>
          <p:cNvPr id="55" name="Rectangle 54"/>
          <p:cNvSpPr/>
          <p:nvPr/>
        </p:nvSpPr>
        <p:spPr>
          <a:xfrm>
            <a:off x="394679" y="1253394"/>
            <a:ext cx="1086298" cy="685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State statute and policy review</a:t>
            </a:r>
          </a:p>
        </p:txBody>
      </p:sp>
      <p:sp>
        <p:nvSpPr>
          <p:cNvPr id="62" name="Rectangle 61"/>
          <p:cNvSpPr/>
          <p:nvPr/>
        </p:nvSpPr>
        <p:spPr>
          <a:xfrm>
            <a:off x="394678" y="2735410"/>
            <a:ext cx="1086298" cy="685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Program and course inventories</a:t>
            </a:r>
          </a:p>
        </p:txBody>
      </p:sp>
      <p:sp>
        <p:nvSpPr>
          <p:cNvPr id="63" name="Rectangle 62"/>
          <p:cNvSpPr/>
          <p:nvPr/>
        </p:nvSpPr>
        <p:spPr>
          <a:xfrm>
            <a:off x="394315" y="4967997"/>
            <a:ext cx="1086298" cy="6858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Military Course crosswalk</a:t>
            </a:r>
          </a:p>
        </p:txBody>
      </p:sp>
      <p:pic>
        <p:nvPicPr>
          <p:cNvPr id="64" name="Picture 63"/>
          <p:cNvPicPr>
            <a:picLocks noChangeAspect="1"/>
          </p:cNvPicPr>
          <p:nvPr/>
        </p:nvPicPr>
        <p:blipFill>
          <a:blip r:embed="rId6"/>
          <a:stretch>
            <a:fillRect/>
          </a:stretch>
        </p:blipFill>
        <p:spPr>
          <a:xfrm>
            <a:off x="1546925" y="2669627"/>
            <a:ext cx="1668853" cy="1608309"/>
          </a:xfrm>
          <a:prstGeom prst="rect">
            <a:avLst/>
          </a:prstGeom>
        </p:spPr>
      </p:pic>
      <p:sp>
        <p:nvSpPr>
          <p:cNvPr id="65" name="Rectangle 64"/>
          <p:cNvSpPr/>
          <p:nvPr/>
        </p:nvSpPr>
        <p:spPr>
          <a:xfrm>
            <a:off x="394316" y="4222985"/>
            <a:ext cx="1086298" cy="6858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ACE Military Guide</a:t>
            </a:r>
          </a:p>
        </p:txBody>
      </p:sp>
      <p:sp>
        <p:nvSpPr>
          <p:cNvPr id="49" name="Title 1">
            <a:extLst>
              <a:ext uri="{FF2B5EF4-FFF2-40B4-BE49-F238E27FC236}">
                <a16:creationId xmlns="" xmlns:a16="http://schemas.microsoft.com/office/drawing/2014/main" id="{F9374217-28DA-493B-8536-EE0CC4C88004}"/>
              </a:ext>
            </a:extLst>
          </p:cNvPr>
          <p:cNvSpPr txBox="1">
            <a:spLocks/>
          </p:cNvSpPr>
          <p:nvPr/>
        </p:nvSpPr>
        <p:spPr>
          <a:xfrm>
            <a:off x="4572000" y="0"/>
            <a:ext cx="4572000" cy="640080"/>
          </a:xfrm>
          <a:prstGeom prst="rect">
            <a:avLst/>
          </a:prstGeom>
        </p:spPr>
        <p:txBody>
          <a:bodyPr lIns="45720" tIns="45720" rIns="45720" bIns="45720" anchor="ctr" anchorCtr="0">
            <a:normAutofit/>
          </a:bodyPr>
          <a:lstStyle>
            <a:lvl1pPr algn="ctr" defTabSz="913993" rtl="0" eaLnBrk="1" latinLnBrk="0" hangingPunct="1">
              <a:spcBef>
                <a:spcPct val="0"/>
              </a:spcBef>
              <a:buNone/>
              <a:defRPr sz="2800" b="1" i="1" kern="1200" baseline="0">
                <a:solidFill>
                  <a:schemeClr val="tx1"/>
                </a:solidFill>
                <a:effectLst>
                  <a:outerShdw blurRad="38100" dist="38100" dir="2700000" algn="tl">
                    <a:srgbClr val="000000">
                      <a:alpha val="43137"/>
                    </a:srgbClr>
                  </a:outerShdw>
                </a:effectLst>
                <a:latin typeface="+mj-lt"/>
                <a:ea typeface="+mj-ea"/>
                <a:cs typeface="Arial" pitchFamily="34" charset="0"/>
              </a:defRPr>
            </a:lvl1pPr>
          </a:lstStyle>
          <a:p>
            <a:r>
              <a:rPr lang="en-US" dirty="0"/>
              <a:t>Critical occupation bridging</a:t>
            </a:r>
          </a:p>
        </p:txBody>
      </p:sp>
      <p:sp>
        <p:nvSpPr>
          <p:cNvPr id="50" name="TextBox 49"/>
          <p:cNvSpPr txBox="1"/>
          <p:nvPr/>
        </p:nvSpPr>
        <p:spPr>
          <a:xfrm>
            <a:off x="8720021" y="6545818"/>
            <a:ext cx="301686" cy="369332"/>
          </a:xfrm>
          <a:prstGeom prst="rect">
            <a:avLst/>
          </a:prstGeom>
          <a:noFill/>
        </p:spPr>
        <p:txBody>
          <a:bodyPr wrap="none" rtlCol="0">
            <a:spAutoFit/>
          </a:bodyPr>
          <a:lstStyle/>
          <a:p>
            <a:r>
              <a:rPr lang="en-US" dirty="0"/>
              <a:t>8</a:t>
            </a:r>
          </a:p>
        </p:txBody>
      </p:sp>
      <p:sp>
        <p:nvSpPr>
          <p:cNvPr id="2" name="TextBox 1"/>
          <p:cNvSpPr txBox="1"/>
          <p:nvPr/>
        </p:nvSpPr>
        <p:spPr>
          <a:xfrm>
            <a:off x="2941446" y="6038519"/>
            <a:ext cx="3949671" cy="369332"/>
          </a:xfrm>
          <a:prstGeom prst="rect">
            <a:avLst/>
          </a:prstGeom>
          <a:noFill/>
        </p:spPr>
        <p:txBody>
          <a:bodyPr wrap="none" rtlCol="0">
            <a:spAutoFit/>
          </a:bodyPr>
          <a:lstStyle/>
          <a:p>
            <a:r>
              <a:rPr lang="en-US" dirty="0" smtClean="0"/>
              <a:t>Credit for Military Learning process map</a:t>
            </a:r>
            <a:endParaRPr lang="en-US" dirty="0"/>
          </a:p>
        </p:txBody>
      </p:sp>
      <p:pic>
        <p:nvPicPr>
          <p:cNvPr id="3" name="Picture 2"/>
          <p:cNvPicPr>
            <a:picLocks noChangeAspect="1"/>
          </p:cNvPicPr>
          <p:nvPr/>
        </p:nvPicPr>
        <p:blipFill>
          <a:blip r:embed="rId7"/>
          <a:stretch>
            <a:fillRect/>
          </a:stretch>
        </p:blipFill>
        <p:spPr>
          <a:xfrm>
            <a:off x="5425657" y="4187135"/>
            <a:ext cx="1834875" cy="1690963"/>
          </a:xfrm>
          <a:prstGeom prst="rect">
            <a:avLst/>
          </a:prstGeom>
        </p:spPr>
      </p:pic>
      <p:pic>
        <p:nvPicPr>
          <p:cNvPr id="6" name="Picture 5"/>
          <p:cNvPicPr>
            <a:picLocks noChangeAspect="1"/>
          </p:cNvPicPr>
          <p:nvPr/>
        </p:nvPicPr>
        <p:blipFill>
          <a:blip r:embed="rId8"/>
          <a:stretch>
            <a:fillRect/>
          </a:stretch>
        </p:blipFill>
        <p:spPr>
          <a:xfrm>
            <a:off x="3565218" y="851515"/>
            <a:ext cx="2437932" cy="2226795"/>
          </a:xfrm>
          <a:prstGeom prst="rect">
            <a:avLst/>
          </a:prstGeom>
        </p:spPr>
      </p:pic>
    </p:spTree>
    <p:extLst>
      <p:ext uri="{BB962C8B-B14F-4D97-AF65-F5344CB8AC3E}">
        <p14:creationId xmlns:p14="http://schemas.microsoft.com/office/powerpoint/2010/main" val="90294380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 local="true">
  <p:Name>Document</p:Name>
  <p:Description/>
  <p:Statement/>
  <p:PolicyItems>
    <p:PolicyItem featureId="Microsoft.Office.RecordsManagement.PolicyFeatures.PolicyAudit" staticId="0x0101|8138272" UniqueId="b4689997-ad7b-4572-ba64-73a33dfcb7bc">
      <p:Name>Auditing</p:Name>
      <p:Description>Audits user actions on documents and list items to the Audit Log.</p:Description>
      <p:CustomData>
        <Audit>
          <Update/>
          <DeleteRestore/>
        </Audit>
      </p:CustomData>
    </p:PolicyItem>
  </p:PolicyItems>
</p:Policy>
</file>

<file path=customXml/item3.xml><?xml version="1.0" encoding="utf-8"?>
<?mso-contentType ?>
<spe:Receivers xmlns:spe="http://schemas.microsoft.com/sharepoint/events">
  <Receiver>
    <Name>Policy Auditing</Name>
    <Synchronization>Synchronous</Synchronization>
    <Type>10001</Type>
    <SequenceNumber>1100</SequenceNumber>
    <Assembly>Microsoft.Office.Policy, Version=14.0.0.0, Culture=neutral, PublicKeyToken=71e9bce111e9429c</Assembly>
    <Class>Microsoft.Office.RecordsManagement.Internal.AuditHandler</Class>
    <Data/>
    <Filter/>
  </Receiver>
  <Receiver>
    <Name>Policy Auditing</Name>
    <Synchronization>Synchronous</Synchronization>
    <Type>10002</Type>
    <SequenceNumber>1101</SequenceNumber>
    <Assembly>Microsoft.Office.Policy, Version=14.0.0.0, Culture=neutral, PublicKeyToken=71e9bce111e9429c</Assembly>
    <Class>Microsoft.Office.RecordsManagement.Internal.AuditHandler</Class>
    <Data/>
    <Filter/>
  </Receiver>
  <Receiver>
    <Name>Policy Auditing</Name>
    <Synchronization>Synchronous</Synchronization>
    <Type>10004</Type>
    <SequenceNumber>1102</SequenceNumber>
    <Assembly>Microsoft.Office.Policy, Version=14.0.0.0, Culture=neutral, PublicKeyToken=71e9bce111e9429c</Assembly>
    <Class>Microsoft.Office.RecordsManagement.Internal.AuditHandler</Class>
    <Data/>
    <Filter/>
  </Receiver>
  <Receiver>
    <Name>Policy Auditing</Name>
    <Synchronization>Synchronous</Synchronization>
    <Type>10006</Type>
    <SequenceNumber>1103</SequenceNumber>
    <Assembly>Microsoft.Office.Policy, Version=14.0.0.0, Culture=neutral, PublicKeyToken=71e9bce111e9429c</Assembly>
    <Class>Microsoft.Office.RecordsManagement.Internal.AuditHandler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F51F56929CB614C82D64A2E97AA8A4E" ma:contentTypeVersion="0" ma:contentTypeDescription="Create a new document." ma:contentTypeScope="" ma:versionID="076ddf5e5965d42806287118691f673f">
  <xsd:schema xmlns:xsd="http://www.w3.org/2001/XMLSchema" xmlns:xs="http://www.w3.org/2001/XMLSchema" xmlns:p="http://schemas.microsoft.com/office/2006/metadata/properties" xmlns:ns1="http://schemas.microsoft.com/sharepoint/v3" targetNamespace="http://schemas.microsoft.com/office/2006/metadata/properties" ma:root="true" ma:fieldsID="a389d1f0a791081171bb3912d47a25c4" ns1:_="">
    <xsd:import namespace="http://schemas.microsoft.com/sharepoint/v3"/>
    <xsd:element name="properties">
      <xsd:complexType>
        <xsd:sequence>
          <xsd:element name="documentManagement">
            <xsd:complexType>
              <xsd:all>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8DE12D-FA01-4489-A4A9-8BCC8037B027}">
  <ds:schemaRefs>
    <ds:schemaRef ds:uri="http://schemas.microsoft.com/sharepoint/v3/contenttype/forms"/>
  </ds:schemaRefs>
</ds:datastoreItem>
</file>

<file path=customXml/itemProps2.xml><?xml version="1.0" encoding="utf-8"?>
<ds:datastoreItem xmlns:ds="http://schemas.openxmlformats.org/officeDocument/2006/customXml" ds:itemID="{C3368A0D-7703-4C00-AC7C-CBAB8574EA01}">
  <ds:schemaRefs>
    <ds:schemaRef ds:uri="office.server.policy"/>
  </ds:schemaRefs>
</ds:datastoreItem>
</file>

<file path=customXml/itemProps3.xml><?xml version="1.0" encoding="utf-8"?>
<ds:datastoreItem xmlns:ds="http://schemas.openxmlformats.org/officeDocument/2006/customXml" ds:itemID="{373A5C06-0904-426F-85F0-E21E9AA33CD3}">
  <ds:schemaRefs>
    <ds:schemaRef ds:uri="http://schemas.microsoft.com/sharepoint/events"/>
  </ds:schemaRefs>
</ds:datastoreItem>
</file>

<file path=customXml/itemProps4.xml><?xml version="1.0" encoding="utf-8"?>
<ds:datastoreItem xmlns:ds="http://schemas.openxmlformats.org/officeDocument/2006/customXml" ds:itemID="{4DC46D16-B49D-44DA-BF2C-9F69882C54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CAAFA89-9008-4794-B1AA-04D5E366E451}">
  <ds:schemaRef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37766</TotalTime>
  <Words>1254</Words>
  <Application>Microsoft Office PowerPoint</Application>
  <PresentationFormat>On-screen Show (4:3)</PresentationFormat>
  <Paragraphs>231</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 Arial</vt:lpstr>
      <vt:lpstr>Arial</vt:lpstr>
      <vt:lpstr>Calibri</vt:lpstr>
      <vt:lpstr>Times New Roman</vt:lpstr>
      <vt:lpstr>Wingdings</vt:lpstr>
      <vt:lpstr>3_Office Theme</vt:lpstr>
      <vt:lpstr>Credit for Military Learning Mr. Craig Chandler, ArmyU</vt:lpstr>
      <vt:lpstr>PowerPoint Presentation</vt:lpstr>
      <vt:lpstr>PowerPoint Presentation</vt:lpstr>
      <vt:lpstr>PowerPoint Presentation</vt:lpstr>
      <vt:lpstr>Armyuniversity.edu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Airspace Proponency</dc:title>
  <dc:creator>MAJ Timothy J. Lewis</dc:creator>
  <cp:lastModifiedBy>Chandler, Craig A Mr CIV USARMY TRADOC</cp:lastModifiedBy>
  <cp:revision>2653</cp:revision>
  <cp:lastPrinted>2020-01-22T15:47:13Z</cp:lastPrinted>
  <dcterms:created xsi:type="dcterms:W3CDTF">2011-02-23T16:46:53Z</dcterms:created>
  <dcterms:modified xsi:type="dcterms:W3CDTF">2020-02-11T15:36:07Z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0x0101003F51F56929CB614C82D64A2E97AA8A4E</vt:lpwstr>
  </property>
</Properties>
</file>