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1" r:id="rId3"/>
    <p:sldId id="272" r:id="rId4"/>
    <p:sldId id="271" r:id="rId5"/>
    <p:sldId id="257" r:id="rId6"/>
    <p:sldId id="259" r:id="rId7"/>
    <p:sldId id="260" r:id="rId8"/>
    <p:sldId id="262" r:id="rId9"/>
    <p:sldId id="266" r:id="rId10"/>
    <p:sldId id="263" r:id="rId11"/>
    <p:sldId id="273" r:id="rId12"/>
    <p:sldId id="265"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1" autoAdjust="0"/>
    <p:restoredTop sz="65602" autoAdjust="0"/>
  </p:normalViewPr>
  <p:slideViewPr>
    <p:cSldViewPr>
      <p:cViewPr varScale="1">
        <p:scale>
          <a:sx n="70" d="100"/>
          <a:sy n="70" d="100"/>
        </p:scale>
        <p:origin x="-8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1D505F9-1795-446E-8906-7C3F35025C83}" type="datetimeFigureOut">
              <a:rPr lang="en-US" smtClean="0"/>
              <a:pPr/>
              <a:t>2/6/2012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41794E-3687-4A01-86AA-9AD4FB884F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41794E-3687-4A01-86AA-9AD4FB884F1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(Liz)</a:t>
            </a:r>
          </a:p>
          <a:p>
            <a:endParaRPr lang="en-US" dirty="0" smtClean="0"/>
          </a:p>
          <a:p>
            <a:r>
              <a:rPr lang="en-US" dirty="0" smtClean="0"/>
              <a:t>The</a:t>
            </a:r>
            <a:r>
              <a:rPr lang="en-US" baseline="0" dirty="0" smtClean="0"/>
              <a:t> MDHE is currently in the process of designing an instrument to facilitate annual reporting to DESE and other interested constituents. In December 2011 invitations were sent to institutions to solicit members for the work group. To date 7 institutions have responded and indicated willingness to participate in the work group. The first meeting will occur on the 16</a:t>
            </a:r>
            <a:r>
              <a:rPr lang="en-US" baseline="30000" dirty="0" smtClean="0"/>
              <a:t>th</a:t>
            </a:r>
            <a:r>
              <a:rPr lang="en-US" baseline="0" dirty="0" smtClean="0"/>
              <a:t> of this month in Jefferson City. </a:t>
            </a:r>
          </a:p>
          <a:p>
            <a:endParaRPr lang="en-US" baseline="0" dirty="0" smtClean="0"/>
          </a:p>
          <a:p>
            <a:r>
              <a:rPr lang="en-US" baseline="0" dirty="0" smtClean="0"/>
              <a:t>The work group will focus on areas of concern encountered during the 2011 data collection, noted trends from the 2011 and 2008 data, how to develop the annual dual credit reporting instrument, creating a time frame for continued reporting, and how the data will be collected, which data will be collected and how often.  </a:t>
            </a:r>
          </a:p>
          <a:p>
            <a:endParaRPr lang="en-US" baseline="0" dirty="0" smtClean="0"/>
          </a:p>
          <a:p>
            <a:endParaRPr lang="en-US" baseline="0" dirty="0" smtClean="0"/>
          </a:p>
          <a:p>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341794E-3687-4A01-86AA-9AD4FB884F1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Since we are in the process</a:t>
            </a:r>
            <a:r>
              <a:rPr lang="en-US" baseline="0" dirty="0" smtClean="0"/>
              <a:t> of designing the annual survey instrument and we have many institutions represented here, we would like to get feedback from you to bring to the dual credit workgroup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would like you to think about your institutions experience with the 2011 instrument, what worked and what caused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thinking about collecting the necessary annual data, what is the most efficient use of everyone’s time and resources for administering this instrument?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this time if you have any questions about the survey or the annual mandated data collection, please include those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Along with the three areas we measured might there be other areas we could measure? </a:t>
            </a:r>
          </a:p>
          <a:p>
            <a:endParaRPr lang="en-US" baseline="0" dirty="0" smtClean="0"/>
          </a:p>
          <a:p>
            <a:r>
              <a:rPr lang="en-US" baseline="0" dirty="0" smtClean="0"/>
              <a:t>Are there areas of the DC policy that should be revisited by the MDHE? Why?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341794E-3687-4A01-86AA-9AD4FB884F1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we help remote locations with no access to qualified instructors? How can collaborate more efficiently so schools with less resources can participate,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Are high schools collaborating and sharing qualified faculty through ITV, Skype, Webinar, Podcasting, and other 	technology advances…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can we do to help non-participating institutions to participate?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with any collaborative process, barriers in definitions of quality and goal-setting are inherent, where recent studies have shown that a structured  set of policies and guidelines for best practices are critical to program success.  </a:t>
            </a:r>
          </a:p>
          <a:p>
            <a:endParaRPr lang="en-US" dirty="0" smtClean="0"/>
          </a:p>
        </p:txBody>
      </p:sp>
      <p:sp>
        <p:nvSpPr>
          <p:cNvPr id="4" name="Slide Number Placeholder 3"/>
          <p:cNvSpPr>
            <a:spLocks noGrp="1"/>
          </p:cNvSpPr>
          <p:nvPr>
            <p:ph type="sldNum" sz="quarter" idx="10"/>
          </p:nvPr>
        </p:nvSpPr>
        <p:spPr/>
        <p:txBody>
          <a:bodyPr/>
          <a:lstStyle/>
          <a:p>
            <a:fld id="{5341794E-3687-4A01-86AA-9AD4FB884F19}"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would like to initiate a discussion on dual credit quality measures, but first we would like to offer some background context on Early College Programs and their value, the purpose of the dual credit survey, information on how we did the dual credit survey, general findings of the survey, a comparison of the 2008 survey and the 2011 survey, an update on the working dual credit group, future directions for dual credit and a group activity to solicit your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will spend approximately 20 minutes on this presentation, as we wanted to save enough time to do a quick activity to solicit feedback and then move on to questions in general.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Section 167.223, RSMo authorizes public high schools, in cooperation with Missouri public community colleges and public or private four-year colleges and universities, to offer postsecondary course options to high school juniors and seniors. The statute was amended in 1998 to expand eligibility for dual credit enrollment to high school freshmen and sophomores. The Coordinating Board for Higher Education approved a statewide Dual Credit Policy in 1992 and revised the policy in 1999 and 2009. (See Appendix A) The CBHE also approved Principles of Good Practice for Dual Credit Courses in 1999. (See Appendix B)</a:t>
            </a:r>
          </a:p>
          <a:p>
            <a:endParaRPr lang="en-US" dirty="0"/>
          </a:p>
        </p:txBody>
      </p:sp>
      <p:sp>
        <p:nvSpPr>
          <p:cNvPr id="4" name="Slide Number Placeholder 3"/>
          <p:cNvSpPr>
            <a:spLocks noGrp="1"/>
          </p:cNvSpPr>
          <p:nvPr>
            <p:ph type="sldNum" sz="quarter" idx="10"/>
          </p:nvPr>
        </p:nvSpPr>
        <p:spPr/>
        <p:txBody>
          <a:bodyPr/>
          <a:lstStyle/>
          <a:p>
            <a:fld id="{5341794E-3687-4A01-86AA-9AD4FB884F1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smtClean="0"/>
          </a:p>
          <a:p>
            <a:endParaRPr lang="en-US" dirty="0" smtClean="0"/>
          </a:p>
          <a:p>
            <a:r>
              <a:rPr lang="en-US" dirty="0" smtClean="0"/>
              <a:t>The Need for Early College Programs such as Dual Credit Programs </a:t>
            </a:r>
          </a:p>
          <a:p>
            <a:endParaRPr lang="en-US" dirty="0" smtClean="0"/>
          </a:p>
          <a:p>
            <a:r>
              <a:rPr lang="en-US" dirty="0" smtClean="0"/>
              <a:t>According to the Georgetown</a:t>
            </a:r>
            <a:r>
              <a:rPr lang="en-US" baseline="0" dirty="0" smtClean="0"/>
              <a:t> University Center on Education and the Workforce 62% of education requirements for jobs in 2018 will require at least some college</a:t>
            </a:r>
          </a:p>
          <a:p>
            <a:endParaRPr lang="en-US" baseline="0" dirty="0" smtClean="0"/>
          </a:p>
          <a:p>
            <a:r>
              <a:rPr lang="en-US" dirty="0" smtClean="0"/>
              <a:t>US Department of Education estimates that</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half of all undergraduates complete a college degree in six years</a:t>
            </a:r>
            <a:r>
              <a:rPr lang="en-US" baseline="0" dirty="0" smtClean="0"/>
              <a:t> (</a:t>
            </a:r>
            <a:r>
              <a:rPr lang="en-US" dirty="0" smtClean="0"/>
              <a:t>38% of all U.S. students take a remedial course in their first or second year)</a:t>
            </a:r>
          </a:p>
          <a:p>
            <a:endParaRPr lang="en-US" dirty="0" smtClean="0"/>
          </a:p>
          <a:p>
            <a:r>
              <a:rPr lang="en-US" dirty="0" smtClean="0"/>
              <a:t>More than 60% of jobs will require a postsecondary education.</a:t>
            </a:r>
          </a:p>
          <a:p>
            <a:r>
              <a:rPr lang="en-US" dirty="0" smtClean="0"/>
              <a:t>Students with a bachelor’s degree will earn 40% more in their lifetime (29% more with a community college degree) than students with only high school diplomas.</a:t>
            </a:r>
          </a:p>
          <a:p>
            <a:r>
              <a:rPr lang="en-US" dirty="0" smtClean="0"/>
              <a:t>The U.S. is 9</a:t>
            </a:r>
            <a:r>
              <a:rPr lang="en-US" baseline="30000" dirty="0" smtClean="0"/>
              <a:t>th</a:t>
            </a:r>
            <a:r>
              <a:rPr lang="en-US" dirty="0" smtClean="0"/>
              <a:t> in the world in college attainment for the 25-34 year old population.</a:t>
            </a:r>
          </a:p>
          <a:p>
            <a:endParaRPr lang="en-US" dirty="0" smtClean="0"/>
          </a:p>
          <a:p>
            <a:pPr>
              <a:spcBef>
                <a:spcPts val="1800"/>
              </a:spcBef>
              <a:buClr>
                <a:srgbClr val="000000"/>
              </a:buClr>
              <a:buFont typeface="Wingdings 2" pitchFamily="18" charset="2"/>
              <a:buNone/>
            </a:pPr>
            <a:r>
              <a:rPr lang="en-US" sz="1800" dirty="0" smtClean="0">
                <a:solidFill>
                  <a:srgbClr val="27130E"/>
                </a:solidFill>
              </a:rPr>
              <a:t>In his address to the Joint session of</a:t>
            </a:r>
            <a:r>
              <a:rPr lang="en-US" sz="1800" baseline="0" dirty="0" smtClean="0">
                <a:solidFill>
                  <a:srgbClr val="27130E"/>
                </a:solidFill>
              </a:rPr>
              <a:t> congress in 2009, President Obama stated </a:t>
            </a:r>
            <a:r>
              <a:rPr lang="en-US" sz="1800" dirty="0" smtClean="0">
                <a:solidFill>
                  <a:srgbClr val="27130E"/>
                </a:solidFill>
              </a:rPr>
              <a:t>B</a:t>
            </a:r>
            <a:r>
              <a:rPr lang="en-US" dirty="0" smtClean="0">
                <a:solidFill>
                  <a:srgbClr val="27130E"/>
                </a:solidFill>
              </a:rPr>
              <a:t>y 2020,  America will once again have the highest proportion of college graduates in the world... “  </a:t>
            </a:r>
          </a:p>
          <a:p>
            <a:pPr>
              <a:spcBef>
                <a:spcPts val="1800"/>
              </a:spcBef>
              <a:buClr>
                <a:srgbClr val="000000"/>
              </a:buClr>
              <a:buFont typeface="Wingdings 2" pitchFamily="18" charset="2"/>
              <a:buNone/>
            </a:pPr>
            <a:endParaRPr lang="en-US" dirty="0" smtClean="0">
              <a:solidFill>
                <a:srgbClr val="27130E"/>
              </a:solidFill>
            </a:endParaRPr>
          </a:p>
          <a:p>
            <a:pPr>
              <a:spcBef>
                <a:spcPts val="1800"/>
              </a:spcBef>
              <a:buClr>
                <a:srgbClr val="000000"/>
              </a:buClr>
              <a:buFont typeface="Wingdings 2" pitchFamily="18" charset="2"/>
              <a:buNone/>
            </a:pPr>
            <a:r>
              <a:rPr lang="en-US" dirty="0" smtClean="0">
                <a:solidFill>
                  <a:srgbClr val="27130E"/>
                </a:solidFill>
              </a:rPr>
              <a:t>However, as you can see from recent figures obstacles</a:t>
            </a:r>
            <a:r>
              <a:rPr lang="en-US" baseline="0" dirty="0" smtClean="0">
                <a:solidFill>
                  <a:srgbClr val="27130E"/>
                </a:solidFill>
              </a:rPr>
              <a:t> exist…</a:t>
            </a:r>
          </a:p>
          <a:p>
            <a:pPr>
              <a:spcBef>
                <a:spcPts val="1800"/>
              </a:spcBef>
              <a:buClr>
                <a:srgbClr val="000000"/>
              </a:buClr>
              <a:buFont typeface="Wingdings 2" pitchFamily="18" charset="2"/>
              <a:buNone/>
            </a:pPr>
            <a:endParaRPr lang="en-US" baseline="0" dirty="0" smtClean="0">
              <a:solidFill>
                <a:srgbClr val="27130E"/>
              </a:solidFill>
            </a:endParaRPr>
          </a:p>
          <a:p>
            <a:pPr>
              <a:spcBef>
                <a:spcPts val="1800"/>
              </a:spcBef>
              <a:buClr>
                <a:srgbClr val="000000"/>
              </a:buClr>
              <a:buFont typeface="Wingdings 2" pitchFamily="18" charset="2"/>
              <a:buNone/>
            </a:pPr>
            <a:r>
              <a:rPr lang="en-US" baseline="0" dirty="0" smtClean="0">
                <a:solidFill>
                  <a:srgbClr val="27130E"/>
                </a:solidFill>
              </a:rPr>
              <a:t>Figures are from a report from the US Department of Education</a:t>
            </a:r>
          </a:p>
          <a:p>
            <a:pPr>
              <a:spcBef>
                <a:spcPts val="1800"/>
              </a:spcBef>
              <a:buClr>
                <a:srgbClr val="000000"/>
              </a:buClr>
              <a:buFont typeface="Wingdings 2" pitchFamily="18" charset="2"/>
              <a:buNone/>
            </a:pPr>
            <a:endParaRPr lang="en-US" baseline="0" dirty="0" smtClean="0">
              <a:solidFill>
                <a:srgbClr val="27130E"/>
              </a:solidFill>
            </a:endParaRPr>
          </a:p>
          <a:p>
            <a:pPr marL="0" marR="0" indent="0" algn="l" defTabSz="914400" rtl="0" eaLnBrk="1" fontAlgn="auto" latinLnBrk="0" hangingPunct="1">
              <a:lnSpc>
                <a:spcPct val="100000"/>
              </a:lnSpc>
              <a:spcBef>
                <a:spcPts val="1800"/>
              </a:spcBef>
              <a:spcAft>
                <a:spcPts val="0"/>
              </a:spcAft>
              <a:buClr>
                <a:srgbClr val="000000"/>
              </a:buClr>
              <a:buSzTx/>
              <a:buFont typeface="Wingdings 2" pitchFamily="18" charset="2"/>
              <a:buNone/>
              <a:tabLst/>
              <a:defRPr/>
            </a:pPr>
            <a:r>
              <a:rPr lang="en-US" sz="1200" kern="1200" dirty="0" smtClean="0">
                <a:solidFill>
                  <a:schemeClr val="tx1"/>
                </a:solidFill>
                <a:latin typeface="+mn-lt"/>
                <a:ea typeface="+mn-ea"/>
                <a:cs typeface="+mn-cs"/>
              </a:rPr>
              <a:t>Early college programs have tremendous potential to improve educational attainment because they enrich and extend the high school curriculum, offer students access to introductory college coursework, and avoid unnecessary duplication in coursework as students move from high school to college. Current research indicates that early-college programs increase college-going rates, especially among first-generation college students. Early college programs have the potential to save money for students and their families, the state and taxpayers. These programs also contribute to increased efficiency in moving students through the educational pipeline. </a:t>
            </a:r>
          </a:p>
          <a:p>
            <a:pPr>
              <a:spcBef>
                <a:spcPts val="1800"/>
              </a:spcBef>
              <a:buClr>
                <a:srgbClr val="000000"/>
              </a:buClr>
              <a:buFont typeface="Wingdings 2" pitchFamily="18" charset="2"/>
              <a:buNone/>
            </a:pPr>
            <a:endParaRPr lang="en-US" dirty="0" smtClean="0"/>
          </a:p>
          <a:p>
            <a:r>
              <a:rPr lang="en-US" sz="1200" kern="1200" dirty="0" smtClean="0">
                <a:solidFill>
                  <a:schemeClr val="tx1"/>
                </a:solidFill>
                <a:latin typeface="+mn-lt"/>
                <a:ea typeface="+mn-ea"/>
                <a:cs typeface="+mn-cs"/>
              </a:rPr>
              <a:t>Early college programs also have been shown to be effective in reaching at-risk students and helping them to keep their academic careers on track. The research indicates that students who lack the skills to succeed in a college-level curriculum in one discipline may be capable of succeeding in another. The research further suggests that providing students with early college experiences has a salutary effect on educational persistence and reduces high school dropout rates. </a:t>
            </a:r>
          </a:p>
          <a:p>
            <a:r>
              <a:rPr lang="en-US" sz="1200" kern="1200" dirty="0" smtClean="0">
                <a:solidFill>
                  <a:schemeClr val="tx1"/>
                </a:solidFill>
                <a:latin typeface="+mn-lt"/>
                <a:ea typeface="+mn-ea"/>
                <a:cs typeface="+mn-cs"/>
              </a:rPr>
              <a:t>Dual credit is one example of an early college program, and is the most common early college experience in Missouri. Dual credit programs, which Missouri colleges and universities have been offering for nearly two decades, meet a variety of objectives in a cost-efficient manner. By increasing the academic rigor of courses offered in high school, dual credit programs immerse students in a challenging setting while they also earn college credit. In addition to facilitating a more seamless transition into college for students, dual credit programs benefit institutions by developing partnerships to integrate standards for quality programs, as well as to share data and costs.</a:t>
            </a:r>
          </a:p>
          <a:p>
            <a:pPr>
              <a:spcBef>
                <a:spcPts val="1800"/>
              </a:spcBef>
              <a:buClr>
                <a:srgbClr val="000000"/>
              </a:buClr>
              <a:buFont typeface="Wingdings 2" pitchFamily="18" charset="2"/>
              <a:buNone/>
            </a:pPr>
            <a:endParaRPr lang="en-US" dirty="0" smtClean="0"/>
          </a:p>
          <a:p>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5341794E-3687-4A01-86AA-9AD4FB884F1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r>
              <a:rPr lang="en-US" sz="1200" dirty="0" smtClean="0"/>
              <a:t>Courses enrich and extend the high school curriculum</a:t>
            </a:r>
          </a:p>
          <a:p>
            <a:r>
              <a:rPr lang="en-US" sz="1200" dirty="0" smtClean="0"/>
              <a:t>Offers challenging materials to high achieving and  traditionally underrepresented students</a:t>
            </a:r>
          </a:p>
          <a:p>
            <a:r>
              <a:rPr lang="en-US" sz="1200" dirty="0" smtClean="0"/>
              <a:t>Cost-effective by avoiding unnecessary duplication in coursework</a:t>
            </a:r>
          </a:p>
          <a:p>
            <a:r>
              <a:rPr lang="en-US" sz="1200" dirty="0" smtClean="0"/>
              <a:t>Promotes collaboration between secondary and post-secondary institutions and the workforce.</a:t>
            </a:r>
          </a:p>
          <a:p>
            <a:endParaRPr lang="en-US" sz="1200" dirty="0" smtClean="0"/>
          </a:p>
          <a:p>
            <a:r>
              <a:rPr lang="en-US" dirty="0" smtClean="0"/>
              <a:t>Dual</a:t>
            </a:r>
            <a:r>
              <a:rPr lang="en-US" baseline="0" dirty="0" smtClean="0"/>
              <a:t> credit programs are particularly well-suited for advancing college completion by introducing cost effective, college-level coursework to students, while also promoting collaboration between stakeholders in education and the workforce</a:t>
            </a:r>
            <a:r>
              <a:rPr lang="en-US" baseline="0" dirty="0" smtClean="0"/>
              <a:t>.</a:t>
            </a:r>
          </a:p>
          <a:p>
            <a:endParaRPr lang="en-US" baseline="0" dirty="0" smtClean="0"/>
          </a:p>
          <a:p>
            <a:r>
              <a:rPr lang="en-US" baseline="0" dirty="0" smtClean="0"/>
              <a:t>As with any collaborative process, barriers in definitions of quality and goal-setting are inherent, where recent studies have shown that a structured set of policies and guidelines for best practices are critical to program success.  </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41794E-3687-4A01-86AA-9AD4FB884F1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Dual </a:t>
            </a:r>
            <a:r>
              <a:rPr lang="en-US" sz="1200" kern="1200" baseline="0" dirty="0" smtClean="0">
                <a:solidFill>
                  <a:schemeClr val="tx1"/>
                </a:solidFill>
                <a:latin typeface="+mn-lt"/>
                <a:ea typeface="+mn-ea"/>
                <a:cs typeface="+mn-cs"/>
              </a:rPr>
              <a:t>credit crosses the boundary between secondary and post secondary education and thus of necessity requires increased collaboration between DESE and the Department of Higher Education. The dual credit survey was initiated by the MDHE who is responsible for collecting data and reporting on the quality of dual credit programs and to provide a list of dual credit programs that are in compliance with the policy to the Department of Elementary and Secondary Education and other interested constituents. </a:t>
            </a:r>
            <a:r>
              <a:rPr lang="en-US" sz="1200" kern="1200" dirty="0" smtClean="0">
                <a:solidFill>
                  <a:schemeClr val="tx1"/>
                </a:solidFill>
                <a:latin typeface="+mn-lt"/>
                <a:ea typeface="+mn-ea"/>
                <a:cs typeface="+mn-cs"/>
              </a:rPr>
              <a:t>Additionally, all institutions—public and private—offering dual credit courses are required to report annually to the CBHE the number of sections offered, the number of students enrolled (duplicated headcount) per high school, and summary data on the performance of dual credit students, to name a few.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Coordinating Board for Higher Education’s Dual Credit Policy and Principles of Good Practice for Dual Credit Courses have established quality standards and expectations with which all Missouri institutions offering dual credit programs are expected to comply.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Dual Credit Policy requires each institution to provide evidence that it has implemented the policy guidelines for the delivery of dual credit programs offered in high schools. The chief academic officer of each institution offering dual credit courses is responsible for assuring institutional compliance with the policy guidelines for </a:t>
            </a:r>
            <a:r>
              <a:rPr lang="en-US" sz="1200" i="1" kern="1200" dirty="0" smtClean="0">
                <a:solidFill>
                  <a:schemeClr val="tx1"/>
                </a:solidFill>
                <a:latin typeface="+mn-lt"/>
                <a:ea typeface="+mn-ea"/>
                <a:cs typeface="+mn-cs"/>
              </a:rPr>
              <a:t>Student Eligibility, Program Structure and Administration, Faculty Qualifications and Support, Assessment of Student Performance</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Transferability and Credit</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Therefore,</a:t>
            </a:r>
            <a:r>
              <a:rPr lang="en-US" baseline="0" dirty="0" smtClean="0"/>
              <a:t> i</a:t>
            </a:r>
            <a:r>
              <a:rPr lang="en-US" dirty="0" smtClean="0"/>
              <a:t>n</a:t>
            </a:r>
            <a:r>
              <a:rPr lang="en-US" baseline="0" dirty="0" smtClean="0"/>
              <a:t> the effort to address concerns with program quality and institutional compliance with Missouri’s Dual Credit Policy and Best Practices, COTA enlisted the MDHE to administer a survey to its 52 public and independent institutions. The survey was also intended to follow-up MDHE’s 2008 Survey, to gain a better understanding of trends and challenges in implementation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41794E-3687-4A01-86AA-9AD4FB884F1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April 2011, MDHE staff worked with representatives of the Committee on Transfer and Articulation (COTA) and its advisory council (COTA-AC) to develop a comprehensive, mixed-method survey based on the CBHE Dual Credit Policy and Principles of Good Practice, as well as selected quality measures used by the National Alliance for Concurrent Enrollment Partnerships (NACEP). MDHE distributed the 56-question survey electronically to 52 public and independent institutions. The 56-question survey elicited both qualitative and quantitative responses. As it was an electronic survey, the instrument enabled MDHE to collect additional data and to compile it in a much simpler format than previous survey methods have allowed. It also enabled the survey to be tailored to each institution by providing additional questions to clarify certain responses to previous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6">
                    <a:lumMod val="60000"/>
                    <a:lumOff val="40000"/>
                  </a:schemeClr>
                </a:solidFill>
                <a:latin typeface="+mn-lt"/>
                <a:ea typeface="+mn-ea"/>
                <a:cs typeface="+mn-cs"/>
              </a:rPr>
              <a:t>In July 2011, the official survey was distributed online in order to facilitate data collection and MDHE staff sent the survey electronically to both public and independent institutions; the institutions were asked to complete the survey and return it to the MDHE by July 29. However, special circumstances made it necessary to accept several institutions’ surveys through January 2012.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Thirty-three institutions completed the survey, and 19 institutions do not offer dual credit programs and did not complete the survey. The MDHE shared this report with the chief academic officer of each institution that offers dual credit to review for accuracy and to provide comment. Members of COTA also reviewed and commented on the draft. Staff made corrections as needed and incorporated comments provided by the chief academic officers and COTA where appropriate.</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accent6">
                  <a:lumMod val="60000"/>
                  <a:lumOff val="40000"/>
                </a:schemeClr>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41794E-3687-4A01-86AA-9AD4FB884F1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many instances, institutions did not meet the full letter of the policy but justified the exception as permitted by policy</a:t>
            </a:r>
            <a:r>
              <a:rPr lang="en-US" sz="1200" kern="1200" baseline="0" dirty="0" smtClean="0">
                <a:solidFill>
                  <a:schemeClr val="tx1"/>
                </a:solidFill>
                <a:latin typeface="+mn-lt"/>
                <a:ea typeface="+mn-ea"/>
                <a:cs typeface="+mn-cs"/>
              </a:rPr>
              <a:t> guidelines which state that there can be instances in which the implementation of the standards may differ from the stated guidelines and that for these instances, the institution must provide a rationale and plan to ensure the quality of the dual credit offering for these exceptions</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the policy requires high school students to have at least a 3.0 GPA to be eligible to take dual credit courses, almost</a:t>
            </a:r>
            <a:r>
              <a:rPr lang="en-US" sz="1200" kern="1200" baseline="0" dirty="0" smtClean="0">
                <a:solidFill>
                  <a:schemeClr val="tx1"/>
                </a:solidFill>
                <a:latin typeface="+mn-lt"/>
                <a:ea typeface="+mn-ea"/>
                <a:cs typeface="+mn-cs"/>
              </a:rPr>
              <a:t> half of the institutions do not strictly adhere to this policy. However, all reported that the admission of students with less than a 3.0 GPA was a rare occurrence or limited to a percentage of overall enrollment. </a:t>
            </a:r>
            <a:r>
              <a:rPr lang="en-US" sz="1200" kern="1200" dirty="0" smtClean="0">
                <a:solidFill>
                  <a:schemeClr val="tx1"/>
                </a:solidFill>
                <a:latin typeface="+mn-lt"/>
                <a:ea typeface="+mn-ea"/>
                <a:cs typeface="+mn-cs"/>
              </a:rPr>
              <a:t>One institution reported allowing students to participate for one semester on probationary status and with attainment of a grade of “B” or better be allowed to continue in the program. </a:t>
            </a:r>
            <a:r>
              <a:rPr lang="en-US" sz="1200" kern="1200" baseline="0" dirty="0" smtClean="0">
                <a:solidFill>
                  <a:schemeClr val="tx1"/>
                </a:solidFill>
                <a:latin typeface="+mn-lt"/>
                <a:ea typeface="+mn-ea"/>
                <a:cs typeface="+mn-cs"/>
              </a:rPr>
              <a:t>The policy exceptions provided by the institutions fell within recommendations for policy compliance and were documented by materials submitted to the MDHE.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were a few areas of concern, most notably in the depth of professional development opportunities provided for dual credit instructors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In the area of training</a:t>
            </a:r>
            <a:r>
              <a:rPr lang="en-US" sz="1200" kern="1200" baseline="0" dirty="0" smtClean="0">
                <a:solidFill>
                  <a:schemeClr val="tx1"/>
                </a:solidFill>
                <a:latin typeface="+mn-lt"/>
                <a:ea typeface="+mn-ea"/>
                <a:cs typeface="+mn-cs"/>
              </a:rPr>
              <a:t>/professional development: P</a:t>
            </a:r>
            <a:r>
              <a:rPr lang="en-US" sz="1200" kern="1200" dirty="0" smtClean="0">
                <a:solidFill>
                  <a:schemeClr val="tx1"/>
                </a:solidFill>
                <a:latin typeface="+mn-lt"/>
                <a:ea typeface="+mn-ea"/>
                <a:cs typeface="+mn-cs"/>
              </a:rPr>
              <a:t>edagogy and Course</a:t>
            </a:r>
            <a:r>
              <a:rPr lang="en-US" sz="1200" kern="1200" baseline="0" dirty="0" smtClean="0">
                <a:solidFill>
                  <a:schemeClr val="tx1"/>
                </a:solidFill>
                <a:latin typeface="+mn-lt"/>
                <a:ea typeface="+mn-ea"/>
                <a:cs typeface="+mn-cs"/>
              </a:rPr>
              <a:t> Philosophy and in the area of monitoring and evaluating: teaching methodology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Finally, the survey findings were compared to the 2008 survey….</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41794E-3687-4A01-86AA-9AD4FB884F1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From findings</a:t>
            </a:r>
            <a:r>
              <a:rPr lang="en-US" baseline="0" dirty="0" smtClean="0"/>
              <a:t> in the most recent report, it appears the most persistent challenge facing institutions is access to qualified instructors—particularly in rural communities. Many institutions stated finding an instructor with a Master’s degree in the required emphasis was much more difficult than finding one with a Master’s in Education. It was also difficult to replace retired teachers.</a:t>
            </a:r>
          </a:p>
          <a:p>
            <a:endParaRPr lang="en-US" baseline="0" dirty="0" smtClean="0"/>
          </a:p>
          <a:p>
            <a:r>
              <a:rPr lang="en-US" baseline="0" dirty="0" smtClean="0"/>
              <a:t>On the other hand, improvements were also reported since 2008 due to online resources and formats for professional development and communication. Again, access to technology was more difficult for rural institutions. </a:t>
            </a:r>
          </a:p>
          <a:p>
            <a:endParaRPr lang="en-US" baseline="0" dirty="0" smtClean="0"/>
          </a:p>
          <a:p>
            <a:endParaRPr lang="en-US" baseline="0" dirty="0" smtClean="0"/>
          </a:p>
          <a:p>
            <a:r>
              <a:rPr lang="en-US" sz="1200" kern="1200" dirty="0" smtClean="0">
                <a:solidFill>
                  <a:schemeClr val="tx1"/>
                </a:solidFill>
                <a:latin typeface="+mn-lt"/>
                <a:ea typeface="+mn-ea"/>
                <a:cs typeface="+mn-cs"/>
              </a:rPr>
              <a:t>The institutions also identified challenges they face in delivering their programs. Many of them were the same as those identified in the 2008 survey. These included:</a:t>
            </a:r>
          </a:p>
          <a:p>
            <a:pPr lvl="0"/>
            <a:r>
              <a:rPr lang="en-US" sz="1200" kern="1200" dirty="0" smtClean="0">
                <a:solidFill>
                  <a:schemeClr val="tx1"/>
                </a:solidFill>
                <a:latin typeface="+mn-lt"/>
                <a:ea typeface="+mn-ea"/>
                <a:cs typeface="+mn-cs"/>
              </a:rPr>
              <a:t>the recruitment and replacement of qualified teachers</a:t>
            </a:r>
          </a:p>
          <a:p>
            <a:pPr lvl="0"/>
            <a:r>
              <a:rPr lang="en-US" sz="1200" kern="1200" dirty="0" smtClean="0">
                <a:solidFill>
                  <a:schemeClr val="tx1"/>
                </a:solidFill>
                <a:latin typeface="+mn-lt"/>
                <a:ea typeface="+mn-ea"/>
                <a:cs typeface="+mn-cs"/>
              </a:rPr>
              <a:t>providing professional developmental activities for dual credit instructors</a:t>
            </a:r>
          </a:p>
          <a:p>
            <a:pPr lvl="0"/>
            <a:r>
              <a:rPr lang="en-US" sz="1200" kern="1200" dirty="0" smtClean="0">
                <a:solidFill>
                  <a:schemeClr val="tx1"/>
                </a:solidFill>
                <a:latin typeface="+mn-lt"/>
                <a:ea typeface="+mn-ea"/>
                <a:cs typeface="+mn-cs"/>
              </a:rPr>
              <a:t>providing instructional support and campus liaisons for dual credit instructors</a:t>
            </a:r>
          </a:p>
          <a:p>
            <a:pPr lvl="0"/>
            <a:r>
              <a:rPr lang="en-US" sz="1200" kern="1200" dirty="0" smtClean="0">
                <a:solidFill>
                  <a:schemeClr val="tx1"/>
                </a:solidFill>
                <a:latin typeface="+mn-lt"/>
                <a:ea typeface="+mn-ea"/>
                <a:cs typeface="+mn-cs"/>
              </a:rPr>
              <a:t>maintaining course content with college rigor</a:t>
            </a:r>
          </a:p>
          <a:p>
            <a:pPr lvl="0"/>
            <a:r>
              <a:rPr lang="en-US" sz="1200" kern="1200" dirty="0" smtClean="0">
                <a:solidFill>
                  <a:schemeClr val="tx1"/>
                </a:solidFill>
                <a:latin typeface="+mn-lt"/>
                <a:ea typeface="+mn-ea"/>
                <a:cs typeface="+mn-cs"/>
              </a:rPr>
              <a:t>enforcing CBHE policy regarding instructor qualifications or other state guidelines</a:t>
            </a:r>
          </a:p>
          <a:p>
            <a:endParaRPr lang="en-US" dirty="0"/>
          </a:p>
        </p:txBody>
      </p:sp>
      <p:sp>
        <p:nvSpPr>
          <p:cNvPr id="4" name="Slide Number Placeholder 3"/>
          <p:cNvSpPr>
            <a:spLocks noGrp="1"/>
          </p:cNvSpPr>
          <p:nvPr>
            <p:ph type="sldNum" sz="quarter" idx="10"/>
          </p:nvPr>
        </p:nvSpPr>
        <p:spPr/>
        <p:txBody>
          <a:bodyPr/>
          <a:lstStyle/>
          <a:p>
            <a:fld id="{5341794E-3687-4A01-86AA-9AD4FB884F1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Along with the recommendation to address these recurring concerns, the MDHE endorsed further action:  </a:t>
            </a:r>
          </a:p>
          <a:p>
            <a:pPr marL="228600" indent="-228600">
              <a:buAutoNum type="arabicPeriod"/>
            </a:pPr>
            <a:r>
              <a:rPr lang="en-US" baseline="0" dirty="0" smtClean="0"/>
              <a:t>Improve the depth of compliance</a:t>
            </a:r>
          </a:p>
          <a:p>
            <a:pPr marL="228600" indent="-228600">
              <a:buAutoNum type="arabicPeriod"/>
            </a:pPr>
            <a:r>
              <a:rPr lang="en-US" baseline="0" dirty="0" smtClean="0"/>
              <a:t>Seek NACEP accreditation to ensure quality and consistency</a:t>
            </a:r>
          </a:p>
          <a:p>
            <a:pPr marL="228600" indent="-228600">
              <a:buAutoNum type="arabicPeriod"/>
            </a:pPr>
            <a:r>
              <a:rPr lang="en-US" baseline="0" dirty="0" smtClean="0"/>
              <a:t>Review policy in context of early college programs for a larger perspective on the issue</a:t>
            </a:r>
          </a:p>
          <a:p>
            <a:pPr marL="228600" indent="-228600">
              <a:buAutoNum type="arabicPeriod"/>
            </a:pPr>
            <a:r>
              <a:rPr lang="en-US" baseline="0" dirty="0" smtClean="0"/>
              <a:t>Make out of state institutions accountability</a:t>
            </a:r>
          </a:p>
          <a:p>
            <a:pPr marL="228600" indent="-228600">
              <a:buAutoNum type="arabicPeriod"/>
            </a:pPr>
            <a:r>
              <a:rPr lang="en-US" baseline="0" dirty="0" smtClean="0"/>
              <a:t>Develop an instrument for annual reporting.</a:t>
            </a:r>
          </a:p>
          <a:p>
            <a:pPr marL="228600" indent="-228600">
              <a:buAutoNum type="arabicPeriod"/>
            </a:pPr>
            <a:endParaRPr lang="en-US" baseline="0" dirty="0" smtClean="0"/>
          </a:p>
          <a:p>
            <a:r>
              <a:rPr lang="en-US" sz="1200" b="1" kern="1200" dirty="0" smtClean="0">
                <a:solidFill>
                  <a:schemeClr val="tx1"/>
                </a:solidFill>
                <a:latin typeface="+mn-lt"/>
                <a:ea typeface="+mn-ea"/>
                <a:cs typeface="+mn-cs"/>
              </a:rPr>
              <a:t>Recommendations and conclusions: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Improve depth of compliance. </a:t>
            </a:r>
            <a:r>
              <a:rPr lang="en-US" sz="1200" kern="1200" dirty="0" smtClean="0">
                <a:solidFill>
                  <a:schemeClr val="tx1"/>
                </a:solidFill>
                <a:latin typeface="+mn-lt"/>
                <a:ea typeface="+mn-ea"/>
                <a:cs typeface="+mn-cs"/>
              </a:rPr>
              <a:t>Several institutions fell short of full compliance with many important policy guidelines, particularly in the areas of Program Structure and Administration, Faculty Qualifications and Support, and Assessment of Student Performance. We recommend that those institutions address these areas and report to the MDHE steps they have taken to address the shortcomings.</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Seek NACEP accreditation. </a:t>
            </a:r>
            <a:r>
              <a:rPr lang="en-US" sz="1200" kern="1200" dirty="0" smtClean="0">
                <a:solidFill>
                  <a:schemeClr val="tx1"/>
                </a:solidFill>
                <a:latin typeface="+mn-lt"/>
                <a:ea typeface="+mn-ea"/>
                <a:cs typeface="+mn-cs"/>
              </a:rPr>
              <a:t>Three dual credit programs are accredited by the National Alliance of Concurrent Enrollment Partnerships (NACEP), and five more are seeking or considering seeking accreditation. To ensure consistency in program quality, the MDHE and the Committee on Transfer and Articulation strongly encourage all institutions to seek and obtain NACEP accreditation.</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Review policy in context of early college programs. </a:t>
            </a:r>
            <a:r>
              <a:rPr lang="en-US" sz="1200" kern="1200" dirty="0" smtClean="0">
                <a:solidFill>
                  <a:schemeClr val="tx1"/>
                </a:solidFill>
                <a:latin typeface="+mn-lt"/>
                <a:ea typeface="+mn-ea"/>
                <a:cs typeface="+mn-cs"/>
              </a:rPr>
              <a:t>Early college programs such as dual credit can be an important component in the state’s effort to increase educational attainment. As such, we recommend that the CBHE Dual Credit Policy be reviewed and revised as needed within the larger context of all early college programs. Such a review will allow institutions the opportunity to develop high-quality early college programs to meet the needs of their local constituents and help achieve statewide goals.</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Address recurring concerns. </a:t>
            </a:r>
            <a:r>
              <a:rPr lang="en-US" sz="1200" kern="1200" dirty="0" smtClean="0">
                <a:solidFill>
                  <a:schemeClr val="tx1"/>
                </a:solidFill>
                <a:latin typeface="+mn-lt"/>
                <a:ea typeface="+mn-ea"/>
                <a:cs typeface="+mn-cs"/>
              </a:rPr>
              <a:t>In both the 2008 and 2011 Dual Credit Surveys, institutions identified similar issues affecting their ability to offer quality dual credit programs. We recommend that the MDHE and the institutions work together as appropriate to address these concerns.</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Develop instrument for annual reporting. </a:t>
            </a:r>
            <a:r>
              <a:rPr lang="en-US" sz="1200" kern="1200" dirty="0" smtClean="0">
                <a:solidFill>
                  <a:schemeClr val="tx1"/>
                </a:solidFill>
                <a:latin typeface="+mn-lt"/>
                <a:ea typeface="+mn-ea"/>
                <a:cs typeface="+mn-cs"/>
              </a:rPr>
              <a:t>To ensure the quality of dual credit programs and facilitate reporting to the Department of Elementary and Secondary Education and other interested constituents, the MDHE and the institutions should work collaboratively to develop appropriate mechanisms for the annual collection of data and other information about dual credit programs. </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Make out-of-state institutions accountable. </a:t>
            </a:r>
            <a:r>
              <a:rPr lang="en-US" sz="1200" kern="1200" dirty="0" smtClean="0">
                <a:solidFill>
                  <a:schemeClr val="tx1"/>
                </a:solidFill>
                <a:latin typeface="+mn-lt"/>
                <a:ea typeface="+mn-ea"/>
                <a:cs typeface="+mn-cs"/>
              </a:rPr>
              <a:t>Due to the increasing number of out-of-state institutions offering dual credit courses, the CBHE Dual Credit Policy should be strengthened to ensure out-of-state institutions comply with the recommended guidelines.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341794E-3687-4A01-86AA-9AD4FB884F1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fontAlgn="base" hangingPunct="1">
        <a:spcBef>
          <a:spcPct val="0"/>
        </a:spcBef>
        <a:spcAft>
          <a:spcPct val="0"/>
        </a:spcAft>
        <a:defRPr sz="4400" b="1" kern="1200">
          <a:solidFill>
            <a:schemeClr val="tx1"/>
          </a:solidFill>
          <a:latin typeface="+mj-lt"/>
          <a:ea typeface="+mj-ea"/>
          <a:cs typeface="+mj-cs"/>
        </a:defRPr>
      </a:lvl1pPr>
      <a:lvl2pPr algn="ctr" defTabSz="457200" rtl="0" eaLnBrk="1" fontAlgn="base" hangingPunct="1">
        <a:spcBef>
          <a:spcPct val="0"/>
        </a:spcBef>
        <a:spcAft>
          <a:spcPct val="0"/>
        </a:spcAft>
        <a:defRPr sz="4400" b="1">
          <a:solidFill>
            <a:schemeClr val="tx1"/>
          </a:solidFill>
          <a:latin typeface="Cambria" pitchFamily="18" charset="0"/>
        </a:defRPr>
      </a:lvl2pPr>
      <a:lvl3pPr algn="ctr" defTabSz="457200" rtl="0" eaLnBrk="1" fontAlgn="base" hangingPunct="1">
        <a:spcBef>
          <a:spcPct val="0"/>
        </a:spcBef>
        <a:spcAft>
          <a:spcPct val="0"/>
        </a:spcAft>
        <a:defRPr sz="4400" b="1">
          <a:solidFill>
            <a:schemeClr val="tx1"/>
          </a:solidFill>
          <a:latin typeface="Cambria" pitchFamily="18" charset="0"/>
        </a:defRPr>
      </a:lvl3pPr>
      <a:lvl4pPr algn="ctr" defTabSz="457200" rtl="0" eaLnBrk="1" fontAlgn="base" hangingPunct="1">
        <a:spcBef>
          <a:spcPct val="0"/>
        </a:spcBef>
        <a:spcAft>
          <a:spcPct val="0"/>
        </a:spcAft>
        <a:defRPr sz="4400" b="1">
          <a:solidFill>
            <a:schemeClr val="tx1"/>
          </a:solidFill>
          <a:latin typeface="Cambria" pitchFamily="18" charset="0"/>
        </a:defRPr>
      </a:lvl4pPr>
      <a:lvl5pPr algn="ctr" defTabSz="457200" rtl="0" eaLnBrk="1" fontAlgn="base" hangingPunct="1">
        <a:spcBef>
          <a:spcPct val="0"/>
        </a:spcBef>
        <a:spcAft>
          <a:spcPct val="0"/>
        </a:spcAft>
        <a:defRPr sz="4400" b="1">
          <a:solidFill>
            <a:schemeClr val="tx1"/>
          </a:solidFill>
          <a:latin typeface="Cambria" pitchFamily="18"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89175"/>
          </a:xfrm>
        </p:spPr>
        <p:txBody>
          <a:bodyPr>
            <a:normAutofit/>
          </a:bodyPr>
          <a:lstStyle/>
          <a:p>
            <a:r>
              <a:rPr lang="en-US" b="1" dirty="0" smtClean="0">
                <a:solidFill>
                  <a:schemeClr val="accent2">
                    <a:lumMod val="75000"/>
                  </a:schemeClr>
                </a:solidFill>
              </a:rPr>
              <a:t>2011 Dual Credit Survey Summary Report</a:t>
            </a:r>
            <a:r>
              <a:rPr lang="en-US" dirty="0" smtClean="0">
                <a:solidFill>
                  <a:schemeClr val="accent2">
                    <a:lumMod val="75000"/>
                  </a:schemeClr>
                </a:solidFill>
              </a:rPr>
              <a:t/>
            </a:r>
            <a:br>
              <a:rPr lang="en-US" dirty="0" smtClean="0">
                <a:solidFill>
                  <a:schemeClr val="accent2">
                    <a:lumMod val="75000"/>
                  </a:schemeClr>
                </a:solidFill>
              </a:rPr>
            </a:br>
            <a:endParaRPr lang="en-US" dirty="0">
              <a:solidFill>
                <a:schemeClr val="accent2">
                  <a:lumMod val="75000"/>
                </a:schemeClr>
              </a:solidFill>
            </a:endParaRPr>
          </a:p>
        </p:txBody>
      </p:sp>
      <p:sp>
        <p:nvSpPr>
          <p:cNvPr id="3" name="Subtitle 2"/>
          <p:cNvSpPr>
            <a:spLocks noGrp="1"/>
          </p:cNvSpPr>
          <p:nvPr>
            <p:ph type="subTitle" idx="1"/>
          </p:nvPr>
        </p:nvSpPr>
        <p:spPr>
          <a:xfrm>
            <a:off x="1371600" y="3886200"/>
            <a:ext cx="6400800" cy="1066800"/>
          </a:xfrm>
        </p:spPr>
        <p:txBody>
          <a:bodyPr>
            <a:normAutofit/>
          </a:bodyPr>
          <a:lstStyle/>
          <a:p>
            <a:r>
              <a:rPr lang="en-US" dirty="0" smtClean="0"/>
              <a:t>  </a:t>
            </a:r>
            <a:endParaRPr lang="en-US" dirty="0"/>
          </a:p>
        </p:txBody>
      </p:sp>
      <p:sp>
        <p:nvSpPr>
          <p:cNvPr id="6" name="Rectangle 5"/>
          <p:cNvSpPr/>
          <p:nvPr/>
        </p:nvSpPr>
        <p:spPr>
          <a:xfrm>
            <a:off x="2286000" y="3962400"/>
            <a:ext cx="4572000" cy="677108"/>
          </a:xfrm>
          <a:prstGeom prst="rect">
            <a:avLst/>
          </a:prstGeom>
        </p:spPr>
        <p:txBody>
          <a:bodyPr>
            <a:spAutoFit/>
          </a:bodyPr>
          <a:lstStyle/>
          <a:p>
            <a:pPr lvl="0" algn="ctr" fontAlgn="base">
              <a:spcBef>
                <a:spcPct val="0"/>
              </a:spcBef>
              <a:spcAft>
                <a:spcPct val="0"/>
              </a:spcAft>
            </a:pPr>
            <a:r>
              <a:rPr lang="en-US" dirty="0" smtClean="0">
                <a:solidFill>
                  <a:schemeClr val="accent2">
                    <a:lumMod val="75000"/>
                  </a:schemeClr>
                </a:solidFill>
                <a:latin typeface="Arial" pitchFamily="34" charset="0"/>
                <a:ea typeface="Calibri" pitchFamily="34" charset="0"/>
                <a:cs typeface="TrajanPro-Regular"/>
              </a:rPr>
              <a:t>Missouri Department of Higher Education</a:t>
            </a:r>
            <a:endParaRPr lang="en-US" sz="1000" dirty="0" smtClean="0">
              <a:solidFill>
                <a:schemeClr val="accent2">
                  <a:lumMod val="75000"/>
                </a:schemeClr>
              </a:solidFill>
              <a:latin typeface="Arial" pitchFamily="34" charset="0"/>
              <a:cs typeface="Arial" pitchFamily="34" charset="0"/>
            </a:endParaRPr>
          </a:p>
          <a:p>
            <a:pPr lvl="0" algn="ctr" eaLnBrk="0" fontAlgn="base" hangingPunct="0">
              <a:spcBef>
                <a:spcPct val="0"/>
              </a:spcBef>
              <a:spcAft>
                <a:spcPct val="0"/>
              </a:spcAft>
            </a:pPr>
            <a:r>
              <a:rPr lang="en-US" sz="2000" dirty="0" smtClean="0">
                <a:solidFill>
                  <a:schemeClr val="accent2">
                    <a:lumMod val="75000"/>
                  </a:schemeClr>
                </a:solidFill>
                <a:latin typeface="Arial" pitchFamily="34" charset="0"/>
                <a:ea typeface="Calibri" pitchFamily="34" charset="0"/>
                <a:cs typeface="TrajanPro-Regular"/>
              </a:rPr>
              <a:t>• December 2011•  </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Update on the Dual Credit Data Collection Work Group</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sz="4000" dirty="0" smtClean="0">
                <a:solidFill>
                  <a:schemeClr val="accent2">
                    <a:lumMod val="75000"/>
                  </a:schemeClr>
                </a:solidFill>
              </a:rPr>
              <a:t>Purpose  and Timeframe</a:t>
            </a:r>
          </a:p>
          <a:p>
            <a:r>
              <a:rPr lang="en-US" sz="4000" dirty="0" smtClean="0">
                <a:solidFill>
                  <a:schemeClr val="accent2">
                    <a:lumMod val="75000"/>
                  </a:schemeClr>
                </a:solidFill>
              </a:rPr>
              <a:t>Group Membership</a:t>
            </a:r>
          </a:p>
          <a:p>
            <a:r>
              <a:rPr lang="en-US" sz="4000" dirty="0" smtClean="0">
                <a:solidFill>
                  <a:schemeClr val="accent2">
                    <a:lumMod val="75000"/>
                  </a:schemeClr>
                </a:solidFill>
              </a:rPr>
              <a:t>Areas of Concern</a:t>
            </a:r>
          </a:p>
          <a:p>
            <a:r>
              <a:rPr lang="en-US" sz="4000" dirty="0" smtClean="0">
                <a:solidFill>
                  <a:schemeClr val="accent2">
                    <a:lumMod val="75000"/>
                  </a:schemeClr>
                </a:solidFill>
              </a:rPr>
              <a:t>Data</a:t>
            </a:r>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Discussion</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Efficient Use of Time and Resources</a:t>
            </a:r>
          </a:p>
          <a:p>
            <a:r>
              <a:rPr lang="en-US" dirty="0" smtClean="0"/>
              <a:t>Measures of Quality Programs</a:t>
            </a:r>
          </a:p>
          <a:p>
            <a:pPr lvl="1"/>
            <a:r>
              <a:rPr lang="en-US" dirty="0" smtClean="0"/>
              <a:t>Student Eligibility</a:t>
            </a:r>
          </a:p>
          <a:p>
            <a:pPr lvl="1"/>
            <a:r>
              <a:rPr lang="en-US" dirty="0" smtClean="0"/>
              <a:t>Program Structure and Administration</a:t>
            </a:r>
          </a:p>
          <a:p>
            <a:pPr lvl="1"/>
            <a:r>
              <a:rPr lang="en-US" dirty="0" smtClean="0"/>
              <a:t>Faculty Qualifications and Support</a:t>
            </a:r>
          </a:p>
          <a:p>
            <a:pPr lvl="1"/>
            <a:r>
              <a:rPr lang="en-US" dirty="0" smtClean="0"/>
              <a:t>Others? </a:t>
            </a:r>
          </a:p>
          <a:p>
            <a:endParaRPr lang="en-US" dirty="0" smtClean="0"/>
          </a:p>
          <a:p>
            <a:pPr>
              <a:buNone/>
            </a:pPr>
            <a:endParaRPr lang="en-US"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Discussion</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  How might remote locations with few to no qualified instructors participate in dual credit programs?</a:t>
            </a:r>
          </a:p>
          <a:p>
            <a:r>
              <a:rPr lang="en-US" dirty="0" smtClean="0"/>
              <a:t>How can schools with less resources use collaboration and technology to offer dual credit programs?</a:t>
            </a:r>
          </a:p>
          <a:p>
            <a:r>
              <a:rPr lang="en-US" dirty="0" smtClean="0"/>
              <a:t>Do you have any questions? </a:t>
            </a:r>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Contents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accent2">
                    <a:lumMod val="75000"/>
                  </a:schemeClr>
                </a:solidFill>
              </a:rPr>
              <a:t>Background on Early College Programs </a:t>
            </a:r>
          </a:p>
          <a:p>
            <a:r>
              <a:rPr lang="en-US" dirty="0" smtClean="0">
                <a:solidFill>
                  <a:schemeClr val="accent2">
                    <a:lumMod val="75000"/>
                  </a:schemeClr>
                </a:solidFill>
              </a:rPr>
              <a:t>Why a Dual Credit Survey?</a:t>
            </a:r>
          </a:p>
          <a:p>
            <a:r>
              <a:rPr lang="en-US" dirty="0" smtClean="0">
                <a:solidFill>
                  <a:schemeClr val="accent2">
                    <a:lumMod val="75000"/>
                  </a:schemeClr>
                </a:solidFill>
              </a:rPr>
              <a:t>DC Survey</a:t>
            </a:r>
          </a:p>
          <a:p>
            <a:r>
              <a:rPr lang="en-US" dirty="0" smtClean="0">
                <a:solidFill>
                  <a:schemeClr val="accent2">
                    <a:lumMod val="75000"/>
                  </a:schemeClr>
                </a:solidFill>
              </a:rPr>
              <a:t>Findings</a:t>
            </a:r>
          </a:p>
          <a:p>
            <a:r>
              <a:rPr lang="en-US" dirty="0" smtClean="0">
                <a:solidFill>
                  <a:schemeClr val="accent2">
                    <a:lumMod val="75000"/>
                  </a:schemeClr>
                </a:solidFill>
              </a:rPr>
              <a:t>2008 Comparison</a:t>
            </a:r>
          </a:p>
          <a:p>
            <a:r>
              <a:rPr lang="en-US" dirty="0" smtClean="0">
                <a:solidFill>
                  <a:schemeClr val="accent2">
                    <a:lumMod val="75000"/>
                  </a:schemeClr>
                </a:solidFill>
              </a:rPr>
              <a:t>Future Directions</a:t>
            </a:r>
          </a:p>
          <a:p>
            <a:r>
              <a:rPr lang="en-US" dirty="0" smtClean="0">
                <a:solidFill>
                  <a:schemeClr val="accent2">
                    <a:lumMod val="75000"/>
                  </a:schemeClr>
                </a:solidFill>
              </a:rPr>
              <a:t>Update on DC Work Group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rmAutofit fontScale="90000"/>
          </a:bodyPr>
          <a:lstStyle/>
          <a:p>
            <a:r>
              <a:rPr lang="en-US" b="1" dirty="0" smtClean="0">
                <a:solidFill>
                  <a:schemeClr val="accent2">
                    <a:lumMod val="75000"/>
                  </a:schemeClr>
                </a:solidFill>
                <a:cs typeface="Arial" pitchFamily="34" charset="0"/>
              </a:rPr>
              <a:t/>
            </a:r>
            <a:br>
              <a:rPr lang="en-US" b="1" dirty="0" smtClean="0">
                <a:solidFill>
                  <a:schemeClr val="accent2">
                    <a:lumMod val="75000"/>
                  </a:schemeClr>
                </a:solidFill>
                <a:cs typeface="Arial" pitchFamily="34" charset="0"/>
              </a:rPr>
            </a:br>
            <a:r>
              <a:rPr lang="en-US" b="1" dirty="0" smtClean="0">
                <a:solidFill>
                  <a:schemeClr val="accent2">
                    <a:lumMod val="75000"/>
                  </a:schemeClr>
                </a:solidFill>
                <a:cs typeface="Arial" pitchFamily="34" charset="0"/>
              </a:rPr>
              <a:t/>
            </a:r>
            <a:br>
              <a:rPr lang="en-US" b="1" dirty="0" smtClean="0">
                <a:solidFill>
                  <a:schemeClr val="accent2">
                    <a:lumMod val="75000"/>
                  </a:schemeClr>
                </a:solidFill>
                <a:cs typeface="Arial" pitchFamily="34" charset="0"/>
              </a:rPr>
            </a:br>
            <a:r>
              <a:rPr lang="en-US" b="1" dirty="0" smtClean="0">
                <a:solidFill>
                  <a:schemeClr val="accent2">
                    <a:lumMod val="75000"/>
                  </a:schemeClr>
                </a:solidFill>
                <a:cs typeface="Arial" pitchFamily="34" charset="0"/>
              </a:rPr>
              <a:t>Background on Early College:</a:t>
            </a:r>
            <a:br>
              <a:rPr lang="en-US" b="1" dirty="0" smtClean="0">
                <a:solidFill>
                  <a:schemeClr val="accent2">
                    <a:lumMod val="75000"/>
                  </a:schemeClr>
                </a:solidFill>
                <a:cs typeface="Arial" pitchFamily="34" charset="0"/>
              </a:rPr>
            </a:br>
            <a:r>
              <a:rPr lang="en-US" sz="3600" i="1" dirty="0" smtClean="0">
                <a:solidFill>
                  <a:schemeClr val="accent2">
                    <a:lumMod val="75000"/>
                  </a:schemeClr>
                </a:solidFill>
                <a:cs typeface="Arial" pitchFamily="34" charset="0"/>
              </a:rPr>
              <a:t>Workforce</a:t>
            </a:r>
            <a:r>
              <a:rPr lang="en-US" dirty="0" smtClean="0"/>
              <a:t/>
            </a:r>
            <a:br>
              <a:rPr lang="en-US" dirty="0" smtClean="0"/>
            </a:br>
            <a:r>
              <a:rPr lang="en-US" b="1" dirty="0" smtClean="0">
                <a:solidFill>
                  <a:schemeClr val="accent2">
                    <a:lumMod val="75000"/>
                  </a:schemeClr>
                </a:solidFill>
                <a:cs typeface="Arial" pitchFamily="34" charset="0"/>
              </a:rPr>
              <a:t/>
            </a:r>
            <a:br>
              <a:rPr lang="en-US" b="1" dirty="0" smtClean="0">
                <a:solidFill>
                  <a:schemeClr val="accent2">
                    <a:lumMod val="75000"/>
                  </a:schemeClr>
                </a:solidFill>
                <a:cs typeface="Arial" pitchFamily="34" charset="0"/>
              </a:rPr>
            </a:br>
            <a:endParaRPr lang="en-US" dirty="0"/>
          </a:p>
        </p:txBody>
      </p:sp>
      <p:sp>
        <p:nvSpPr>
          <p:cNvPr id="10" name="TextBox 9"/>
          <p:cNvSpPr txBox="1"/>
          <p:nvPr/>
        </p:nvSpPr>
        <p:spPr>
          <a:xfrm>
            <a:off x="228600" y="5791200"/>
            <a:ext cx="3124200" cy="707886"/>
          </a:xfrm>
          <a:prstGeom prst="rect">
            <a:avLst/>
          </a:prstGeom>
          <a:noFill/>
        </p:spPr>
        <p:txBody>
          <a:bodyPr wrap="square" rtlCol="0">
            <a:spAutoFit/>
          </a:bodyPr>
          <a:lstStyle/>
          <a:p>
            <a:pPr algn="r"/>
            <a:r>
              <a:rPr lang="en-US" sz="1000" dirty="0" smtClean="0">
                <a:latin typeface="Gill Sans MT" pitchFamily="34" charset="0"/>
              </a:rPr>
              <a:t>Georgetown University, Center on </a:t>
            </a:r>
            <a:r>
              <a:rPr lang="en-US" sz="1000" dirty="0" smtClean="0">
                <a:solidFill>
                  <a:srgbClr val="27130E"/>
                </a:solidFill>
                <a:latin typeface="Gill Sans MT" pitchFamily="34" charset="0"/>
              </a:rPr>
              <a:t>Education</a:t>
            </a:r>
            <a:r>
              <a:rPr lang="en-US" sz="1000" dirty="0" smtClean="0">
                <a:latin typeface="Gill Sans MT" pitchFamily="34" charset="0"/>
              </a:rPr>
              <a:t> and the Workforce, 2010 p. 14 </a:t>
            </a:r>
          </a:p>
          <a:p>
            <a:pPr algn="r"/>
            <a:r>
              <a:rPr lang="en-US" sz="1000" dirty="0" smtClean="0">
                <a:latin typeface="Gill Sans MT" pitchFamily="34" charset="0"/>
              </a:rPr>
              <a:t>http://www9.georgetown.edu/grad/gppi/hpi/cew/pdfs/FullReport.pdf </a:t>
            </a:r>
            <a:endParaRPr lang="en-US" sz="1000" dirty="0">
              <a:latin typeface="Gill Sans MT" pitchFamily="34" charset="0"/>
            </a:endParaRPr>
          </a:p>
        </p:txBody>
      </p:sp>
      <p:pic>
        <p:nvPicPr>
          <p:cNvPr id="6" name="Content Placeholder 5" descr="C:\Users\evalenti\Pictures\Untitled.jpg"/>
          <p:cNvPicPr>
            <a:picLocks noGrp="1"/>
          </p:cNvPicPr>
          <p:nvPr>
            <p:ph idx="1"/>
          </p:nvPr>
        </p:nvPicPr>
        <p:blipFill>
          <a:blip r:embed="rId3" cstate="print"/>
          <a:srcRect r="-1696"/>
          <a:stretch>
            <a:fillRect/>
          </a:stretch>
        </p:blipFill>
        <p:spPr bwMode="auto">
          <a:xfrm>
            <a:off x="2286000" y="1905000"/>
            <a:ext cx="4570616" cy="3886200"/>
          </a:xfrm>
          <a:prstGeom prst="rect">
            <a:avLst/>
          </a:prstGeom>
          <a:noFill/>
          <a:ln w="9525">
            <a:noFill/>
            <a:miter lim="800000"/>
            <a:headEnd/>
            <a:tailEnd/>
          </a:ln>
        </p:spPr>
      </p:pic>
      <p:sp>
        <p:nvSpPr>
          <p:cNvPr id="7" name="TextBox 6"/>
          <p:cNvSpPr txBox="1"/>
          <p:nvPr/>
        </p:nvSpPr>
        <p:spPr>
          <a:xfrm>
            <a:off x="5562600" y="1981200"/>
            <a:ext cx="3200400" cy="830997"/>
          </a:xfrm>
          <a:prstGeom prst="rect">
            <a:avLst/>
          </a:prstGeom>
          <a:noFill/>
        </p:spPr>
        <p:txBody>
          <a:bodyPr wrap="square" rtlCol="0">
            <a:spAutoFit/>
          </a:bodyPr>
          <a:lstStyle/>
          <a:p>
            <a:pPr algn="ctr"/>
            <a:r>
              <a:rPr lang="en-US" sz="2400" b="1" dirty="0" smtClean="0">
                <a:solidFill>
                  <a:schemeClr val="accent2">
                    <a:lumMod val="75000"/>
                  </a:schemeClr>
                </a:solidFill>
              </a:rPr>
              <a:t>Bachelor’s Degree</a:t>
            </a:r>
          </a:p>
          <a:p>
            <a:pPr algn="ctr"/>
            <a:r>
              <a:rPr lang="en-US" sz="2400" b="1" dirty="0" smtClean="0">
                <a:solidFill>
                  <a:schemeClr val="accent2">
                    <a:lumMod val="75000"/>
                  </a:schemeClr>
                </a:solidFill>
              </a:rPr>
              <a:t> 23%</a:t>
            </a:r>
            <a:endParaRPr lang="en-US" sz="2400" b="1" dirty="0">
              <a:solidFill>
                <a:schemeClr val="accent2">
                  <a:lumMod val="75000"/>
                </a:schemeClr>
              </a:solidFill>
            </a:endParaRPr>
          </a:p>
        </p:txBody>
      </p:sp>
      <p:sp>
        <p:nvSpPr>
          <p:cNvPr id="8" name="TextBox 7"/>
          <p:cNvSpPr txBox="1"/>
          <p:nvPr/>
        </p:nvSpPr>
        <p:spPr>
          <a:xfrm>
            <a:off x="6477000" y="3962400"/>
            <a:ext cx="2667000" cy="830997"/>
          </a:xfrm>
          <a:prstGeom prst="rect">
            <a:avLst/>
          </a:prstGeom>
          <a:noFill/>
        </p:spPr>
        <p:txBody>
          <a:bodyPr wrap="square" rtlCol="0">
            <a:spAutoFit/>
          </a:bodyPr>
          <a:lstStyle/>
          <a:p>
            <a:pPr algn="ctr"/>
            <a:r>
              <a:rPr lang="en-US" sz="2400" b="1" dirty="0" smtClean="0">
                <a:solidFill>
                  <a:schemeClr val="accent2">
                    <a:lumMod val="75000"/>
                  </a:schemeClr>
                </a:solidFill>
              </a:rPr>
              <a:t>Graduate Degree</a:t>
            </a:r>
          </a:p>
          <a:p>
            <a:pPr algn="ctr"/>
            <a:r>
              <a:rPr lang="en-US" sz="2400" b="1" dirty="0" smtClean="0">
                <a:solidFill>
                  <a:schemeClr val="accent2">
                    <a:lumMod val="75000"/>
                  </a:schemeClr>
                </a:solidFill>
              </a:rPr>
              <a:t>10%</a:t>
            </a:r>
            <a:endParaRPr lang="en-US" sz="2400" b="1" dirty="0">
              <a:solidFill>
                <a:schemeClr val="accent2">
                  <a:lumMod val="75000"/>
                </a:schemeClr>
              </a:solidFill>
            </a:endParaRPr>
          </a:p>
        </p:txBody>
      </p:sp>
      <p:sp>
        <p:nvSpPr>
          <p:cNvPr id="9" name="TextBox 8"/>
          <p:cNvSpPr txBox="1"/>
          <p:nvPr/>
        </p:nvSpPr>
        <p:spPr>
          <a:xfrm>
            <a:off x="2590800" y="1447800"/>
            <a:ext cx="2286000" cy="830997"/>
          </a:xfrm>
          <a:prstGeom prst="rect">
            <a:avLst/>
          </a:prstGeom>
          <a:noFill/>
        </p:spPr>
        <p:txBody>
          <a:bodyPr wrap="square" rtlCol="0">
            <a:spAutoFit/>
          </a:bodyPr>
          <a:lstStyle/>
          <a:p>
            <a:pPr algn="ctr"/>
            <a:r>
              <a:rPr lang="en-US" sz="2400" b="1" dirty="0" smtClean="0">
                <a:solidFill>
                  <a:schemeClr val="accent2">
                    <a:lumMod val="75000"/>
                  </a:schemeClr>
                </a:solidFill>
              </a:rPr>
              <a:t>Some College </a:t>
            </a:r>
          </a:p>
          <a:p>
            <a:pPr algn="ctr"/>
            <a:r>
              <a:rPr lang="en-US" sz="2400" b="1" dirty="0" smtClean="0">
                <a:solidFill>
                  <a:schemeClr val="accent2">
                    <a:lumMod val="75000"/>
                  </a:schemeClr>
                </a:solidFill>
              </a:rPr>
              <a:t>12%</a:t>
            </a:r>
            <a:endParaRPr lang="en-US" sz="2400" b="1" dirty="0">
              <a:solidFill>
                <a:schemeClr val="accent2">
                  <a:lumMod val="75000"/>
                </a:schemeClr>
              </a:solidFill>
            </a:endParaRPr>
          </a:p>
        </p:txBody>
      </p:sp>
      <p:sp>
        <p:nvSpPr>
          <p:cNvPr id="11" name="TextBox 10"/>
          <p:cNvSpPr txBox="1"/>
          <p:nvPr/>
        </p:nvSpPr>
        <p:spPr>
          <a:xfrm>
            <a:off x="381000" y="2438400"/>
            <a:ext cx="2971800" cy="830997"/>
          </a:xfrm>
          <a:prstGeom prst="rect">
            <a:avLst/>
          </a:prstGeom>
          <a:noFill/>
        </p:spPr>
        <p:txBody>
          <a:bodyPr wrap="square" rtlCol="0">
            <a:spAutoFit/>
          </a:bodyPr>
          <a:lstStyle/>
          <a:p>
            <a:pPr algn="ctr"/>
            <a:r>
              <a:rPr lang="en-US" sz="2400" b="1" dirty="0" smtClean="0">
                <a:solidFill>
                  <a:schemeClr val="accent2">
                    <a:lumMod val="75000"/>
                  </a:schemeClr>
                </a:solidFill>
              </a:rPr>
              <a:t>Associate’s Degree</a:t>
            </a:r>
          </a:p>
          <a:p>
            <a:pPr algn="ctr"/>
            <a:r>
              <a:rPr lang="en-US" sz="2400" b="1" dirty="0" smtClean="0">
                <a:solidFill>
                  <a:schemeClr val="accent2">
                    <a:lumMod val="75000"/>
                  </a:schemeClr>
                </a:solidFill>
              </a:rPr>
              <a:t>17%</a:t>
            </a:r>
            <a:endParaRPr lang="en-US" sz="2400" b="1" dirty="0">
              <a:solidFill>
                <a:schemeClr val="accent2">
                  <a:lumMod val="75000"/>
                </a:schemeClr>
              </a:solidFill>
            </a:endParaRPr>
          </a:p>
        </p:txBody>
      </p:sp>
      <p:sp>
        <p:nvSpPr>
          <p:cNvPr id="12" name="TextBox 11"/>
          <p:cNvSpPr txBox="1"/>
          <p:nvPr/>
        </p:nvSpPr>
        <p:spPr>
          <a:xfrm>
            <a:off x="609600" y="4419600"/>
            <a:ext cx="3505200" cy="830997"/>
          </a:xfrm>
          <a:prstGeom prst="rect">
            <a:avLst/>
          </a:prstGeom>
          <a:noFill/>
        </p:spPr>
        <p:txBody>
          <a:bodyPr wrap="square" rtlCol="0">
            <a:spAutoFit/>
          </a:bodyPr>
          <a:lstStyle/>
          <a:p>
            <a:pPr algn="ctr"/>
            <a:r>
              <a:rPr lang="en-US" sz="2400" b="1" dirty="0" smtClean="0">
                <a:solidFill>
                  <a:schemeClr val="accent2">
                    <a:lumMod val="75000"/>
                  </a:schemeClr>
                </a:solidFill>
              </a:rPr>
              <a:t>High School Graduate</a:t>
            </a:r>
          </a:p>
          <a:p>
            <a:pPr algn="ctr"/>
            <a:r>
              <a:rPr lang="en-US" sz="2400" b="1" dirty="0" smtClean="0">
                <a:solidFill>
                  <a:schemeClr val="accent2">
                    <a:lumMod val="75000"/>
                  </a:schemeClr>
                </a:solidFill>
              </a:rPr>
              <a:t>28%</a:t>
            </a:r>
            <a:endParaRPr lang="en-US" sz="2400" b="1" dirty="0">
              <a:solidFill>
                <a:schemeClr val="accent2">
                  <a:lumMod val="75000"/>
                </a:schemeClr>
              </a:solidFill>
            </a:endParaRPr>
          </a:p>
        </p:txBody>
      </p:sp>
      <p:sp>
        <p:nvSpPr>
          <p:cNvPr id="13" name="TextBox 12"/>
          <p:cNvSpPr txBox="1"/>
          <p:nvPr/>
        </p:nvSpPr>
        <p:spPr>
          <a:xfrm>
            <a:off x="5410200" y="5181600"/>
            <a:ext cx="3733800" cy="830997"/>
          </a:xfrm>
          <a:prstGeom prst="rect">
            <a:avLst/>
          </a:prstGeom>
          <a:noFill/>
        </p:spPr>
        <p:txBody>
          <a:bodyPr wrap="square" rtlCol="0">
            <a:spAutoFit/>
          </a:bodyPr>
          <a:lstStyle/>
          <a:p>
            <a:pPr algn="ctr"/>
            <a:r>
              <a:rPr lang="en-US" sz="2400" b="1" dirty="0" smtClean="0">
                <a:solidFill>
                  <a:schemeClr val="accent2">
                    <a:lumMod val="75000"/>
                  </a:schemeClr>
                </a:solidFill>
              </a:rPr>
              <a:t>Less Than High School </a:t>
            </a:r>
          </a:p>
          <a:p>
            <a:pPr algn="ctr"/>
            <a:r>
              <a:rPr lang="en-US" sz="2400" b="1" dirty="0" smtClean="0">
                <a:solidFill>
                  <a:schemeClr val="accent2">
                    <a:lumMod val="75000"/>
                  </a:schemeClr>
                </a:solidFill>
              </a:rPr>
              <a:t>10%</a:t>
            </a:r>
            <a:endParaRPr lang="en-US" sz="2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The Value of Dual Credit</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3600" dirty="0" smtClean="0">
                <a:solidFill>
                  <a:schemeClr val="accent2">
                    <a:lumMod val="75000"/>
                  </a:schemeClr>
                </a:solidFill>
              </a:rPr>
              <a:t>Enriches and extends high school curriculum</a:t>
            </a:r>
          </a:p>
          <a:p>
            <a:r>
              <a:rPr lang="en-US" sz="3600" dirty="0" smtClean="0">
                <a:solidFill>
                  <a:schemeClr val="accent2">
                    <a:lumMod val="75000"/>
                  </a:schemeClr>
                </a:solidFill>
              </a:rPr>
              <a:t>Offers challenging materials</a:t>
            </a:r>
          </a:p>
          <a:p>
            <a:r>
              <a:rPr lang="en-US" sz="3600" dirty="0" smtClean="0">
                <a:solidFill>
                  <a:schemeClr val="accent2">
                    <a:lumMod val="75000"/>
                  </a:schemeClr>
                </a:solidFill>
              </a:rPr>
              <a:t>Cost-effective</a:t>
            </a:r>
          </a:p>
          <a:p>
            <a:r>
              <a:rPr lang="en-US" sz="3600" dirty="0" smtClean="0">
                <a:solidFill>
                  <a:schemeClr val="accent2">
                    <a:lumMod val="75000"/>
                  </a:schemeClr>
                </a:solidFill>
              </a:rPr>
              <a:t>Promotes collaboration</a:t>
            </a:r>
            <a:endParaRPr lang="en-US" sz="3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Purpose of the DC Survey</a:t>
            </a:r>
            <a:endParaRPr lang="en-US" dirty="0">
              <a:solidFill>
                <a:schemeClr val="accent2">
                  <a:lumMod val="75000"/>
                </a:schemeClr>
              </a:solidFill>
            </a:endParaRPr>
          </a:p>
        </p:txBody>
      </p:sp>
      <p:sp>
        <p:nvSpPr>
          <p:cNvPr id="3" name="Content Placeholder 2"/>
          <p:cNvSpPr>
            <a:spLocks noGrp="1"/>
          </p:cNvSpPr>
          <p:nvPr>
            <p:ph sz="half" idx="1"/>
          </p:nvPr>
        </p:nvSpPr>
        <p:spPr/>
        <p:txBody>
          <a:bodyPr/>
          <a:lstStyle/>
          <a:p>
            <a:r>
              <a:rPr lang="en-US" dirty="0" smtClean="0">
                <a:solidFill>
                  <a:schemeClr val="accent2">
                    <a:lumMod val="75000"/>
                  </a:schemeClr>
                </a:solidFill>
              </a:rPr>
              <a:t>Measuring compliance to Dual Credit Policy</a:t>
            </a:r>
          </a:p>
          <a:p>
            <a:r>
              <a:rPr lang="en-US" dirty="0" smtClean="0">
                <a:solidFill>
                  <a:schemeClr val="accent2">
                    <a:lumMod val="75000"/>
                  </a:schemeClr>
                </a:solidFill>
              </a:rPr>
              <a:t>Looking at areas of DC policy that may need to be revised or clarified</a:t>
            </a:r>
          </a:p>
          <a:p>
            <a:r>
              <a:rPr lang="en-US" dirty="0" smtClean="0">
                <a:solidFill>
                  <a:schemeClr val="accent2">
                    <a:lumMod val="75000"/>
                  </a:schemeClr>
                </a:solidFill>
              </a:rPr>
              <a:t>Checking for current policy  gaps</a:t>
            </a:r>
          </a:p>
          <a:p>
            <a:pPr>
              <a:buNone/>
            </a:pPr>
            <a:endParaRPr lang="en-US" dirty="0"/>
          </a:p>
        </p:txBody>
      </p:sp>
      <p:sp>
        <p:nvSpPr>
          <p:cNvPr id="7" name="Content Placeholder 6"/>
          <p:cNvSpPr>
            <a:spLocks noGrp="1"/>
          </p:cNvSpPr>
          <p:nvPr>
            <p:ph sz="half" idx="2"/>
          </p:nvPr>
        </p:nvSpPr>
        <p:spPr/>
        <p:txBody>
          <a:bodyPr/>
          <a:lstStyle/>
          <a:p>
            <a:r>
              <a:rPr lang="en-US" dirty="0" smtClean="0">
                <a:solidFill>
                  <a:schemeClr val="accent2">
                    <a:lumMod val="75000"/>
                  </a:schemeClr>
                </a:solidFill>
              </a:rPr>
              <a:t>Revisiting guidelines for Best Practice</a:t>
            </a:r>
          </a:p>
          <a:p>
            <a:r>
              <a:rPr lang="en-US" dirty="0" smtClean="0">
                <a:solidFill>
                  <a:schemeClr val="accent2">
                    <a:lumMod val="75000"/>
                  </a:schemeClr>
                </a:solidFill>
              </a:rPr>
              <a:t>To provide a list to DESE of dual credit programs in compliance with dual credit policy</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DC Survey</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solidFill>
                  <a:schemeClr val="accent2">
                    <a:lumMod val="75000"/>
                  </a:schemeClr>
                </a:solidFill>
              </a:rPr>
              <a:t>Electronic survey distributed to 52 public and independent institutions</a:t>
            </a:r>
          </a:p>
          <a:p>
            <a:r>
              <a:rPr lang="en-US" dirty="0" smtClean="0">
                <a:solidFill>
                  <a:schemeClr val="accent2">
                    <a:lumMod val="75000"/>
                  </a:schemeClr>
                </a:solidFill>
              </a:rPr>
              <a:t> 56 questions addressing the following topics:</a:t>
            </a:r>
          </a:p>
          <a:p>
            <a:pPr lvl="1"/>
            <a:r>
              <a:rPr lang="en-US" dirty="0" smtClean="0">
                <a:solidFill>
                  <a:schemeClr val="accent2">
                    <a:lumMod val="75000"/>
                  </a:schemeClr>
                </a:solidFill>
              </a:rPr>
              <a:t>Student eligibility</a:t>
            </a:r>
          </a:p>
          <a:p>
            <a:pPr lvl="1"/>
            <a:r>
              <a:rPr lang="en-US" dirty="0" smtClean="0">
                <a:solidFill>
                  <a:schemeClr val="accent2">
                    <a:lumMod val="75000"/>
                  </a:schemeClr>
                </a:solidFill>
              </a:rPr>
              <a:t>Program structure and administration</a:t>
            </a:r>
          </a:p>
          <a:p>
            <a:pPr lvl="1"/>
            <a:r>
              <a:rPr lang="en-US" dirty="0" smtClean="0">
                <a:solidFill>
                  <a:schemeClr val="accent2">
                    <a:lumMod val="75000"/>
                  </a:schemeClr>
                </a:solidFill>
              </a:rPr>
              <a:t>Faculty qualifications</a:t>
            </a:r>
          </a:p>
          <a:p>
            <a:pPr lvl="1"/>
            <a:r>
              <a:rPr lang="en-US" dirty="0" smtClean="0">
                <a:solidFill>
                  <a:schemeClr val="accent2">
                    <a:lumMod val="75000"/>
                  </a:schemeClr>
                </a:solidFill>
              </a:rPr>
              <a:t>Assessment of student performance</a:t>
            </a:r>
          </a:p>
          <a:p>
            <a:pPr lvl="1"/>
            <a:r>
              <a:rPr lang="en-US" dirty="0" smtClean="0">
                <a:solidFill>
                  <a:schemeClr val="accent2">
                    <a:lumMod val="75000"/>
                  </a:schemeClr>
                </a:solidFill>
              </a:rPr>
              <a:t>Transferability of Credit</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DC Survey Findings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accent2">
                    <a:lumMod val="75000"/>
                  </a:schemeClr>
                </a:solidFill>
              </a:rPr>
              <a:t>33 institutions offering dual credit submitted a survey and all were in general compliance with major policy indicators</a:t>
            </a:r>
          </a:p>
          <a:p>
            <a:r>
              <a:rPr lang="en-US" dirty="0" smtClean="0">
                <a:solidFill>
                  <a:schemeClr val="accent2">
                    <a:lumMod val="75000"/>
                  </a:schemeClr>
                </a:solidFill>
              </a:rPr>
              <a:t>Several institutions did not meet each of the sub-units of the indicators, most visibly in the areas of discipline-specific training, pedagogy and  faculty mentoring</a:t>
            </a:r>
          </a:p>
          <a:p>
            <a:r>
              <a:rPr lang="en-US" dirty="0" smtClean="0">
                <a:solidFill>
                  <a:schemeClr val="accent2">
                    <a:lumMod val="75000"/>
                  </a:schemeClr>
                </a:solidFill>
              </a:rPr>
              <a:t>None of the levels were significant enough to cause concern with the quality of programs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As it was in 2008</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lvl="0"/>
            <a:r>
              <a:rPr lang="en-US" dirty="0" smtClean="0">
                <a:solidFill>
                  <a:schemeClr val="accent2">
                    <a:lumMod val="75000"/>
                  </a:schemeClr>
                </a:solidFill>
              </a:rPr>
              <a:t>Access to qualified instructors continues to be a significant obstacle, particularly in rural communities.</a:t>
            </a:r>
          </a:p>
          <a:p>
            <a:pPr lvl="0">
              <a:buNone/>
            </a:pPr>
            <a:endParaRPr lang="en-US" dirty="0" smtClean="0">
              <a:solidFill>
                <a:schemeClr val="accent2">
                  <a:lumMod val="75000"/>
                </a:schemeClr>
              </a:solidFill>
            </a:endParaRPr>
          </a:p>
          <a:p>
            <a:pPr lvl="0"/>
            <a:r>
              <a:rPr lang="en-US" dirty="0" smtClean="0">
                <a:solidFill>
                  <a:schemeClr val="accent2">
                    <a:lumMod val="75000"/>
                  </a:schemeClr>
                </a:solidFill>
              </a:rPr>
              <a:t>Due to online resources and formats, professional development and mentoring has improved. However, there is still a lot of work to do.</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Future Directions and </a:t>
            </a:r>
            <a:br>
              <a:rPr lang="en-US" dirty="0" smtClean="0">
                <a:solidFill>
                  <a:schemeClr val="accent2">
                    <a:lumMod val="75000"/>
                  </a:schemeClr>
                </a:solidFill>
              </a:rPr>
            </a:br>
            <a:r>
              <a:rPr lang="en-US" sz="4000" dirty="0" smtClean="0">
                <a:solidFill>
                  <a:schemeClr val="accent2">
                    <a:lumMod val="75000"/>
                  </a:schemeClr>
                </a:solidFill>
              </a:rPr>
              <a:t>Policy Recommendations</a:t>
            </a:r>
            <a:endParaRPr lang="en-US" sz="4000"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solidFill>
                  <a:schemeClr val="accent2">
                    <a:lumMod val="75000"/>
                  </a:schemeClr>
                </a:solidFill>
              </a:rPr>
              <a:t>Address recurring concerns</a:t>
            </a:r>
          </a:p>
          <a:p>
            <a:r>
              <a:rPr lang="en-US" dirty="0" smtClean="0">
                <a:solidFill>
                  <a:schemeClr val="accent2">
                    <a:lumMod val="75000"/>
                  </a:schemeClr>
                </a:solidFill>
              </a:rPr>
              <a:t>Improve Depth of Compliance</a:t>
            </a:r>
          </a:p>
          <a:p>
            <a:r>
              <a:rPr lang="en-US" dirty="0" smtClean="0">
                <a:solidFill>
                  <a:schemeClr val="accent2">
                    <a:lumMod val="75000"/>
                  </a:schemeClr>
                </a:solidFill>
              </a:rPr>
              <a:t>NACEP accreditation</a:t>
            </a:r>
          </a:p>
          <a:p>
            <a:r>
              <a:rPr lang="en-US" dirty="0" smtClean="0">
                <a:solidFill>
                  <a:schemeClr val="accent2">
                    <a:lumMod val="75000"/>
                  </a:schemeClr>
                </a:solidFill>
              </a:rPr>
              <a:t>Review policy in context of early college programs</a:t>
            </a:r>
          </a:p>
          <a:p>
            <a:r>
              <a:rPr lang="en-US" dirty="0" smtClean="0">
                <a:solidFill>
                  <a:schemeClr val="accent2">
                    <a:lumMod val="75000"/>
                  </a:schemeClr>
                </a:solidFill>
              </a:rPr>
              <a:t>Increased accountability from out-of-state institutions</a:t>
            </a:r>
          </a:p>
          <a:p>
            <a:r>
              <a:rPr lang="en-US" dirty="0" smtClean="0">
                <a:solidFill>
                  <a:schemeClr val="accent2">
                    <a:lumMod val="75000"/>
                  </a:schemeClr>
                </a:solidFill>
              </a:rPr>
              <a:t>Develop instrument for annual reporting</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333333"/>
      </a:folHlink>
    </a:clrScheme>
    <a:fontScheme name="Custom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MDHEOutreachppttemplate2011</Template>
  <TotalTime>1829</TotalTime>
  <Words>2558</Words>
  <Application>Microsoft Office PowerPoint</Application>
  <PresentationFormat>On-screen Show (4:3)</PresentationFormat>
  <Paragraphs>242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2011 Dual Credit Survey Summary Report </vt:lpstr>
      <vt:lpstr>Contents</vt:lpstr>
      <vt:lpstr>  Background on Early College: Workforce  </vt:lpstr>
      <vt:lpstr>The Value of Dual Credit</vt:lpstr>
      <vt:lpstr>Purpose of the DC Survey</vt:lpstr>
      <vt:lpstr>DC Survey</vt:lpstr>
      <vt:lpstr>DC Survey Findings</vt:lpstr>
      <vt:lpstr>As it was in 2008</vt:lpstr>
      <vt:lpstr>Future Directions and  Policy Recommendations</vt:lpstr>
      <vt:lpstr>Update on the Dual Credit Data Collection Work Group</vt:lpstr>
      <vt:lpstr>Discussion</vt:lpstr>
      <vt:lpstr>Discussion</vt:lpstr>
    </vt:vector>
  </TitlesOfParts>
  <Company>State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Credit Survey</dc:title>
  <dc:creator>evalenti</dc:creator>
  <cp:lastModifiedBy>ckroner</cp:lastModifiedBy>
  <cp:revision>163</cp:revision>
  <dcterms:created xsi:type="dcterms:W3CDTF">2012-01-19T21:00:31Z</dcterms:created>
  <dcterms:modified xsi:type="dcterms:W3CDTF">2012-02-06T15:42:41Z</dcterms:modified>
</cp:coreProperties>
</file>