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8" r:id="rId1"/>
  </p:sldMasterIdLst>
  <p:notesMasterIdLst>
    <p:notesMasterId r:id="rId46"/>
  </p:notesMasterIdLst>
  <p:handoutMasterIdLst>
    <p:handoutMasterId r:id="rId47"/>
  </p:handoutMasterIdLst>
  <p:sldIdLst>
    <p:sldId id="256" r:id="rId2"/>
    <p:sldId id="287" r:id="rId3"/>
    <p:sldId id="257" r:id="rId4"/>
    <p:sldId id="298" r:id="rId5"/>
    <p:sldId id="306" r:id="rId6"/>
    <p:sldId id="317" r:id="rId7"/>
    <p:sldId id="299" r:id="rId8"/>
    <p:sldId id="334" r:id="rId9"/>
    <p:sldId id="341" r:id="rId10"/>
    <p:sldId id="362" r:id="rId11"/>
    <p:sldId id="336" r:id="rId12"/>
    <p:sldId id="337" r:id="rId13"/>
    <p:sldId id="343" r:id="rId14"/>
    <p:sldId id="269" r:id="rId15"/>
    <p:sldId id="276" r:id="rId16"/>
    <p:sldId id="303" r:id="rId17"/>
    <p:sldId id="307" r:id="rId18"/>
    <p:sldId id="308" r:id="rId19"/>
    <p:sldId id="309" r:id="rId20"/>
    <p:sldId id="310" r:id="rId21"/>
    <p:sldId id="319" r:id="rId22"/>
    <p:sldId id="312" r:id="rId23"/>
    <p:sldId id="357" r:id="rId24"/>
    <p:sldId id="365" r:id="rId25"/>
    <p:sldId id="356" r:id="rId26"/>
    <p:sldId id="355" r:id="rId27"/>
    <p:sldId id="360" r:id="rId28"/>
    <p:sldId id="315" r:id="rId29"/>
    <p:sldId id="363" r:id="rId30"/>
    <p:sldId id="359" r:id="rId31"/>
    <p:sldId id="358" r:id="rId32"/>
    <p:sldId id="325" r:id="rId33"/>
    <p:sldId id="345" r:id="rId34"/>
    <p:sldId id="346" r:id="rId35"/>
    <p:sldId id="352" r:id="rId36"/>
    <p:sldId id="361" r:id="rId37"/>
    <p:sldId id="351" r:id="rId38"/>
    <p:sldId id="350" r:id="rId39"/>
    <p:sldId id="347" r:id="rId40"/>
    <p:sldId id="349" r:id="rId41"/>
    <p:sldId id="348" r:id="rId42"/>
    <p:sldId id="353" r:id="rId43"/>
    <p:sldId id="354" r:id="rId44"/>
    <p:sldId id="261" r:id="rId4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7A"/>
    <a:srgbClr val="EB8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5" autoAdjust="0"/>
    <p:restoredTop sz="94590" autoAdjust="0"/>
  </p:normalViewPr>
  <p:slideViewPr>
    <p:cSldViewPr snapToGrid="0" snapToObjects="1">
      <p:cViewPr varScale="1">
        <p:scale>
          <a:sx n="102" d="100"/>
          <a:sy n="102" d="100"/>
        </p:scale>
        <p:origin x="39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569F2C4-09AA-4803-A64D-327D4F789DD6}" type="datetimeFigureOut">
              <a:rPr lang="en-US" smtClean="0"/>
              <a:t>9/21/2018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6DB5BAA-C6C8-489E-BEC6-1F4212B872DC}" type="slidenum">
              <a:rPr lang="en-US" smtClean="0"/>
              <a:t>‹#›</a:t>
            </a:fld>
            <a:endParaRPr lang="en-US"/>
          </a:p>
        </p:txBody>
      </p:sp>
    </p:spTree>
    <p:extLst>
      <p:ext uri="{BB962C8B-B14F-4D97-AF65-F5344CB8AC3E}">
        <p14:creationId xmlns:p14="http://schemas.microsoft.com/office/powerpoint/2010/main" val="2570812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443CD7-9F58-604F-B57C-D72D4334CA8E}" type="datetimeFigureOut">
              <a:rPr lang="en-US" smtClean="0"/>
              <a:t>9/21/2018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6CDCB75-4B0D-8249-96E9-EDAFF5460E1F}" type="slidenum">
              <a:rPr lang="en-US" smtClean="0"/>
              <a:t>‹#›</a:t>
            </a:fld>
            <a:endParaRPr lang="en-US"/>
          </a:p>
        </p:txBody>
      </p:sp>
    </p:spTree>
    <p:extLst>
      <p:ext uri="{BB962C8B-B14F-4D97-AF65-F5344CB8AC3E}">
        <p14:creationId xmlns:p14="http://schemas.microsoft.com/office/powerpoint/2010/main" val="1044100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CDCB75-4B0D-8249-96E9-EDAFF5460E1F}" type="slidenum">
              <a:rPr lang="en-US" smtClean="0"/>
              <a:t>3</a:t>
            </a:fld>
            <a:endParaRPr lang="en-US"/>
          </a:p>
        </p:txBody>
      </p:sp>
    </p:spTree>
    <p:extLst>
      <p:ext uri="{BB962C8B-B14F-4D97-AF65-F5344CB8AC3E}">
        <p14:creationId xmlns:p14="http://schemas.microsoft.com/office/powerpoint/2010/main" val="3502409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CDCB75-4B0D-8249-96E9-EDAFF5460E1F}" type="slidenum">
              <a:rPr lang="en-US" smtClean="0"/>
              <a:t>40</a:t>
            </a:fld>
            <a:endParaRPr lang="en-US"/>
          </a:p>
        </p:txBody>
      </p:sp>
    </p:spTree>
    <p:extLst>
      <p:ext uri="{BB962C8B-B14F-4D97-AF65-F5344CB8AC3E}">
        <p14:creationId xmlns:p14="http://schemas.microsoft.com/office/powerpoint/2010/main" val="1345493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CDCB75-4B0D-8249-96E9-EDAFF5460E1F}" type="slidenum">
              <a:rPr lang="en-US" smtClean="0"/>
              <a:t>41</a:t>
            </a:fld>
            <a:endParaRPr lang="en-US"/>
          </a:p>
        </p:txBody>
      </p:sp>
    </p:spTree>
    <p:extLst>
      <p:ext uri="{BB962C8B-B14F-4D97-AF65-F5344CB8AC3E}">
        <p14:creationId xmlns:p14="http://schemas.microsoft.com/office/powerpoint/2010/main" val="2066329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CDCB75-4B0D-8249-96E9-EDAFF5460E1F}" type="slidenum">
              <a:rPr lang="en-US" smtClean="0"/>
              <a:t>42</a:t>
            </a:fld>
            <a:endParaRPr lang="en-US"/>
          </a:p>
        </p:txBody>
      </p:sp>
    </p:spTree>
    <p:extLst>
      <p:ext uri="{BB962C8B-B14F-4D97-AF65-F5344CB8AC3E}">
        <p14:creationId xmlns:p14="http://schemas.microsoft.com/office/powerpoint/2010/main" val="613780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CDCB75-4B0D-8249-96E9-EDAFF5460E1F}" type="slidenum">
              <a:rPr lang="en-US" smtClean="0"/>
              <a:t>43</a:t>
            </a:fld>
            <a:endParaRPr lang="en-US"/>
          </a:p>
        </p:txBody>
      </p:sp>
    </p:spTree>
    <p:extLst>
      <p:ext uri="{BB962C8B-B14F-4D97-AF65-F5344CB8AC3E}">
        <p14:creationId xmlns:p14="http://schemas.microsoft.com/office/powerpoint/2010/main" val="139435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CDCB75-4B0D-8249-96E9-EDAFF5460E1F}" type="slidenum">
              <a:rPr lang="en-US" smtClean="0"/>
              <a:t>32</a:t>
            </a:fld>
            <a:endParaRPr lang="en-US"/>
          </a:p>
        </p:txBody>
      </p:sp>
    </p:spTree>
    <p:extLst>
      <p:ext uri="{BB962C8B-B14F-4D97-AF65-F5344CB8AC3E}">
        <p14:creationId xmlns:p14="http://schemas.microsoft.com/office/powerpoint/2010/main" val="106345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CDCB75-4B0D-8249-96E9-EDAFF5460E1F}" type="slidenum">
              <a:rPr lang="en-US" smtClean="0"/>
              <a:t>33</a:t>
            </a:fld>
            <a:endParaRPr lang="en-US"/>
          </a:p>
        </p:txBody>
      </p:sp>
    </p:spTree>
    <p:extLst>
      <p:ext uri="{BB962C8B-B14F-4D97-AF65-F5344CB8AC3E}">
        <p14:creationId xmlns:p14="http://schemas.microsoft.com/office/powerpoint/2010/main" val="1494286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CDCB75-4B0D-8249-96E9-EDAFF5460E1F}" type="slidenum">
              <a:rPr lang="en-US" smtClean="0"/>
              <a:t>34</a:t>
            </a:fld>
            <a:endParaRPr lang="en-US"/>
          </a:p>
        </p:txBody>
      </p:sp>
    </p:spTree>
    <p:extLst>
      <p:ext uri="{BB962C8B-B14F-4D97-AF65-F5344CB8AC3E}">
        <p14:creationId xmlns:p14="http://schemas.microsoft.com/office/powerpoint/2010/main" val="42114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CDCB75-4B0D-8249-96E9-EDAFF5460E1F}" type="slidenum">
              <a:rPr lang="en-US" smtClean="0"/>
              <a:t>35</a:t>
            </a:fld>
            <a:endParaRPr lang="en-US"/>
          </a:p>
        </p:txBody>
      </p:sp>
    </p:spTree>
    <p:extLst>
      <p:ext uri="{BB962C8B-B14F-4D97-AF65-F5344CB8AC3E}">
        <p14:creationId xmlns:p14="http://schemas.microsoft.com/office/powerpoint/2010/main" val="1540137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CDCB75-4B0D-8249-96E9-EDAFF5460E1F}" type="slidenum">
              <a:rPr lang="en-US" smtClean="0"/>
              <a:t>36</a:t>
            </a:fld>
            <a:endParaRPr lang="en-US"/>
          </a:p>
        </p:txBody>
      </p:sp>
    </p:spTree>
    <p:extLst>
      <p:ext uri="{BB962C8B-B14F-4D97-AF65-F5344CB8AC3E}">
        <p14:creationId xmlns:p14="http://schemas.microsoft.com/office/powerpoint/2010/main" val="3873700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CDCB75-4B0D-8249-96E9-EDAFF5460E1F}" type="slidenum">
              <a:rPr lang="en-US" smtClean="0"/>
              <a:t>37</a:t>
            </a:fld>
            <a:endParaRPr lang="en-US"/>
          </a:p>
        </p:txBody>
      </p:sp>
    </p:spTree>
    <p:extLst>
      <p:ext uri="{BB962C8B-B14F-4D97-AF65-F5344CB8AC3E}">
        <p14:creationId xmlns:p14="http://schemas.microsoft.com/office/powerpoint/2010/main" val="439531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CDCB75-4B0D-8249-96E9-EDAFF5460E1F}" type="slidenum">
              <a:rPr lang="en-US" smtClean="0"/>
              <a:t>38</a:t>
            </a:fld>
            <a:endParaRPr lang="en-US"/>
          </a:p>
        </p:txBody>
      </p:sp>
    </p:spTree>
    <p:extLst>
      <p:ext uri="{BB962C8B-B14F-4D97-AF65-F5344CB8AC3E}">
        <p14:creationId xmlns:p14="http://schemas.microsoft.com/office/powerpoint/2010/main" val="376324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CDCB75-4B0D-8249-96E9-EDAFF5460E1F}" type="slidenum">
              <a:rPr lang="en-US" smtClean="0"/>
              <a:t>39</a:t>
            </a:fld>
            <a:endParaRPr lang="en-US"/>
          </a:p>
        </p:txBody>
      </p:sp>
    </p:spTree>
    <p:extLst>
      <p:ext uri="{BB962C8B-B14F-4D97-AF65-F5344CB8AC3E}">
        <p14:creationId xmlns:p14="http://schemas.microsoft.com/office/powerpoint/2010/main" val="107518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9520A8A-9580-DB4E-9B3E-4CE44CF4E17C}"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ED33D-3376-8944-A36E-ED9ACB5F2D3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520A8A-9580-DB4E-9B3E-4CE44CF4E17C}"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ED33D-3376-8944-A36E-ED9ACB5F2D3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520A8A-9580-DB4E-9B3E-4CE44CF4E17C}"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ED33D-3376-8944-A36E-ED9ACB5F2D3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520A8A-9580-DB4E-9B3E-4CE44CF4E17C}"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ED33D-3376-8944-A36E-ED9ACB5F2D3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520A8A-9580-DB4E-9B3E-4CE44CF4E17C}"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ED33D-3376-8944-A36E-ED9ACB5F2D3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9520A8A-9580-DB4E-9B3E-4CE44CF4E17C}" type="datetimeFigureOut">
              <a:rPr lang="en-US" smtClean="0"/>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ED33D-3376-8944-A36E-ED9ACB5F2D3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9520A8A-9580-DB4E-9B3E-4CE44CF4E17C}" type="datetimeFigureOut">
              <a:rPr lang="en-US" smtClean="0"/>
              <a:t>9/21/2018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8ED33D-3376-8944-A36E-ED9ACB5F2D3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9520A8A-9580-DB4E-9B3E-4CE44CF4E17C}" type="datetimeFigureOut">
              <a:rPr lang="en-US" smtClean="0"/>
              <a:t>9/21/2018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ED33D-3376-8944-A36E-ED9ACB5F2D3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520A8A-9580-DB4E-9B3E-4CE44CF4E17C}" type="datetimeFigureOut">
              <a:rPr lang="en-US" smtClean="0"/>
              <a:t>9/21/2018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8ED33D-3376-8944-A36E-ED9ACB5F2D3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520A8A-9580-DB4E-9B3E-4CE44CF4E17C}" type="datetimeFigureOut">
              <a:rPr lang="en-US" smtClean="0"/>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ED33D-3376-8944-A36E-ED9ACB5F2D3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520A8A-9580-DB4E-9B3E-4CE44CF4E17C}" type="datetimeFigureOut">
              <a:rPr lang="en-US" smtClean="0"/>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ED33D-3376-8944-A36E-ED9ACB5F2D3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520A8A-9580-DB4E-9B3E-4CE44CF4E17C}" type="datetimeFigureOut">
              <a:rPr lang="en-US" smtClean="0"/>
              <a:t>9/21/2018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8ED33D-3376-8944-A36E-ED9ACB5F2D33}" type="slidenum">
              <a:rPr lang="en-US" smtClean="0"/>
              <a:t>‹#›</a:t>
            </a:fld>
            <a:endParaRPr lang="en-US"/>
          </a:p>
        </p:txBody>
      </p:sp>
    </p:spTree>
    <p:extLst>
      <p:ext uri="{BB962C8B-B14F-4D97-AF65-F5344CB8AC3E}">
        <p14:creationId xmlns:p14="http://schemas.microsoft.com/office/powerpoint/2010/main" val="688623866"/>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notesSlide" Target="../notesSlides/notesSlide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notesSlide" Target="../notesSlides/notesSlide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notesSlide" Target="../notesSlides/notesSlide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notesSlide" Target="../notesSlides/notesSlide5.xml"/></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jp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emf"/><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notesSlide" Target="../notesSlides/notesSlide1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notesSlide" Target="../notesSlides/notesSlide1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notesSlide" Target="../notesSlides/notesSlide1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120611"/>
            <a:ext cx="9144000" cy="364333"/>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8436" y="941749"/>
            <a:ext cx="6947127" cy="2579324"/>
          </a:xfrm>
        </p:spPr>
        <p:txBody>
          <a:bodyPr>
            <a:normAutofit/>
          </a:bodyPr>
          <a:lstStyle/>
          <a:p>
            <a:pPr>
              <a:lnSpc>
                <a:spcPct val="114000"/>
              </a:lnSpc>
            </a:pPr>
            <a:r>
              <a:rPr lang="en-US" b="1" dirty="0" smtClean="0">
                <a:solidFill>
                  <a:srgbClr val="00527A"/>
                </a:solidFill>
                <a:latin typeface="Arial" charset="0"/>
                <a:ea typeface="Arial" charset="0"/>
                <a:cs typeface="Arial" charset="0"/>
              </a:rPr>
              <a:t>Proposed HESFA Calculations</a:t>
            </a:r>
            <a:br>
              <a:rPr lang="en-US" b="1" dirty="0" smtClean="0">
                <a:solidFill>
                  <a:srgbClr val="00527A"/>
                </a:solidFill>
                <a:latin typeface="Arial" charset="0"/>
                <a:ea typeface="Arial" charset="0"/>
                <a:cs typeface="Arial" charset="0"/>
              </a:rPr>
            </a:br>
            <a:endParaRPr lang="en-US" sz="2000" dirty="0">
              <a:solidFill>
                <a:srgbClr val="00527A"/>
              </a:solidFill>
              <a:latin typeface="Arial" charset="0"/>
              <a:ea typeface="Arial" charset="0"/>
              <a:cs typeface="Arial" charset="0"/>
            </a:endParaRPr>
          </a:p>
        </p:txBody>
      </p:sp>
      <p:sp>
        <p:nvSpPr>
          <p:cNvPr id="6" name="Rectangle 5"/>
          <p:cNvSpPr/>
          <p:nvPr/>
        </p:nvSpPr>
        <p:spPr>
          <a:xfrm>
            <a:off x="0" y="5532358"/>
            <a:ext cx="9144000" cy="808495"/>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34532" y="5656436"/>
            <a:ext cx="6002458" cy="646331"/>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a:t>
            </a:r>
          </a:p>
          <a:p>
            <a:r>
              <a:rPr lang="en-US" dirty="0" smtClean="0">
                <a:solidFill>
                  <a:schemeClr val="bg1"/>
                </a:solidFill>
                <a:latin typeface="Arial" charset="0"/>
                <a:ea typeface="Arial" charset="0"/>
                <a:cs typeface="Arial" charset="0"/>
              </a:rPr>
              <a:t>SB 807 &amp; 577 (2018)</a:t>
            </a:r>
            <a:endParaRPr lang="en-US" dirty="0">
              <a:solidFill>
                <a:schemeClr val="bg1"/>
              </a:solidFill>
              <a:latin typeface="Arial" charset="0"/>
              <a:ea typeface="Arial" charset="0"/>
              <a:cs typeface="Arial" charset="0"/>
            </a:endParaRPr>
          </a:p>
        </p:txBody>
      </p:sp>
      <p:sp>
        <p:nvSpPr>
          <p:cNvPr id="4" name="TextBox 3"/>
          <p:cNvSpPr txBox="1"/>
          <p:nvPr/>
        </p:nvSpPr>
        <p:spPr>
          <a:xfrm>
            <a:off x="2290712" y="3629182"/>
            <a:ext cx="4562573" cy="707886"/>
          </a:xfrm>
          <a:prstGeom prst="rect">
            <a:avLst/>
          </a:prstGeom>
          <a:noFill/>
        </p:spPr>
        <p:txBody>
          <a:bodyPr wrap="square" rtlCol="0">
            <a:spAutoFit/>
          </a:bodyPr>
          <a:lstStyle/>
          <a:p>
            <a:pPr algn="ctr"/>
            <a:r>
              <a:rPr lang="en-US" sz="2000" dirty="0">
                <a:solidFill>
                  <a:srgbClr val="00527A"/>
                </a:solidFill>
                <a:latin typeface="Arial" charset="0"/>
                <a:ea typeface="Arial" charset="0"/>
                <a:cs typeface="Arial" charset="0"/>
              </a:rPr>
              <a:t>Nicole Epstein</a:t>
            </a:r>
            <a:br>
              <a:rPr lang="en-US" sz="2000" dirty="0">
                <a:solidFill>
                  <a:srgbClr val="00527A"/>
                </a:solidFill>
                <a:latin typeface="Arial" charset="0"/>
                <a:ea typeface="Arial" charset="0"/>
                <a:cs typeface="Arial" charset="0"/>
              </a:rPr>
            </a:br>
            <a:r>
              <a:rPr lang="en-US" sz="2000" dirty="0">
                <a:solidFill>
                  <a:srgbClr val="00527A"/>
                </a:solidFill>
                <a:latin typeface="Arial" charset="0"/>
                <a:ea typeface="Arial" charset="0"/>
                <a:cs typeface="Arial" charset="0"/>
              </a:rPr>
              <a:t>General Counsel &amp; Legislative Liaison</a:t>
            </a:r>
            <a:endParaRPr lang="en-US" sz="2000" dirty="0"/>
          </a:p>
        </p:txBody>
      </p:sp>
      <p:pic>
        <p:nvPicPr>
          <p:cNvPr id="5" name="Picture 4"/>
          <p:cNvPicPr>
            <a:picLocks noChangeAspect="1"/>
          </p:cNvPicPr>
          <p:nvPr/>
        </p:nvPicPr>
        <p:blipFill>
          <a:blip r:embed="rId4"/>
          <a:stretch>
            <a:fillRect/>
          </a:stretch>
        </p:blipFill>
        <p:spPr>
          <a:xfrm>
            <a:off x="108011" y="5120611"/>
            <a:ext cx="2218510" cy="1225945"/>
          </a:xfrm>
          <a:prstGeom prst="rect">
            <a:avLst/>
          </a:prstGeom>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49552509"/>
      </p:ext>
    </p:extLst>
  </p:cSld>
  <p:clrMapOvr>
    <a:masterClrMapping/>
  </p:clrMapOvr>
  <mc:AlternateContent xmlns:mc="http://schemas.openxmlformats.org/markup-compatibility/2006">
    <mc:Choice xmlns:p14="http://schemas.microsoft.com/office/powerpoint/2010/main" Requires="p14">
      <p:transition spd="slow" p14:dur="2000" advTm="15070"/>
    </mc:Choice>
    <mc:Fallback>
      <p:transition spd="slow" advTm="15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209532"/>
            <a:ext cx="8413750" cy="967563"/>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What is state operating support? </a:t>
            </a:r>
            <a:endParaRPr lang="en-US" sz="3200" b="1" dirty="0">
              <a:solidFill>
                <a:schemeClr val="accent6">
                  <a:lumMod val="75000"/>
                </a:schemeClr>
              </a:solidFill>
              <a:latin typeface="Arial" charset="0"/>
              <a:ea typeface="Arial" charset="0"/>
              <a:cs typeface="Arial" charset="0"/>
            </a:endParaRPr>
          </a:p>
        </p:txBody>
      </p:sp>
      <p:sp>
        <p:nvSpPr>
          <p:cNvPr id="15" name="Title 1"/>
          <p:cNvSpPr txBox="1">
            <a:spLocks/>
          </p:cNvSpPr>
          <p:nvPr/>
        </p:nvSpPr>
        <p:spPr>
          <a:xfrm>
            <a:off x="1076946" y="1243199"/>
            <a:ext cx="7673723" cy="16395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“the funding actually disbursed from state operating appropriations to approved public institutions and shall not include appropriations of disbursement for special initiatives or specific program additions or expansions”</a:t>
            </a:r>
            <a:endParaRPr lang="en-US" sz="1600" dirty="0">
              <a:solidFill>
                <a:srgbClr val="00527A"/>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52128" y="1132981"/>
            <a:ext cx="7639355" cy="10348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3202" y="1452517"/>
            <a:ext cx="961335" cy="338554"/>
          </a:xfrm>
          <a:prstGeom prst="rect">
            <a:avLst/>
          </a:prstGeom>
          <a:noFill/>
        </p:spPr>
        <p:txBody>
          <a:bodyPr wrap="square" rtlCol="0">
            <a:spAutoFit/>
          </a:bodyPr>
          <a:lstStyle/>
          <a:p>
            <a:r>
              <a:rPr lang="en-US" sz="1600" b="1" dirty="0" smtClean="0">
                <a:solidFill>
                  <a:srgbClr val="00527A"/>
                </a:solidFill>
                <a:latin typeface="Arial" charset="0"/>
                <a:ea typeface="Arial" charset="0"/>
                <a:cs typeface="Arial" charset="0"/>
              </a:rPr>
              <a:t>Statute</a:t>
            </a:r>
            <a:endParaRPr lang="en-US" sz="1600" dirty="0"/>
          </a:p>
        </p:txBody>
      </p:sp>
      <p:cxnSp>
        <p:nvCxnSpPr>
          <p:cNvPr id="18" name="Straight Connector 17"/>
          <p:cNvCxnSpPr/>
          <p:nvPr/>
        </p:nvCxnSpPr>
        <p:spPr>
          <a:xfrm>
            <a:off x="1599202" y="2167869"/>
            <a:ext cx="0" cy="639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599202" y="2807261"/>
            <a:ext cx="682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itle 1"/>
          <p:cNvSpPr txBox="1">
            <a:spLocks/>
          </p:cNvSpPr>
          <p:nvPr/>
        </p:nvSpPr>
        <p:spPr>
          <a:xfrm>
            <a:off x="2406357" y="2489871"/>
            <a:ext cx="6096613" cy="11292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Institutions won’t know the actual disbursed amount until June 30</a:t>
            </a:r>
            <a:r>
              <a:rPr lang="en-US" sz="1600" baseline="30000" dirty="0" smtClean="0">
                <a:solidFill>
                  <a:srgbClr val="00527A"/>
                </a:solidFill>
                <a:latin typeface="Arial" charset="0"/>
                <a:ea typeface="Arial" charset="0"/>
                <a:cs typeface="Arial" charset="0"/>
              </a:rPr>
              <a:t>th</a:t>
            </a:r>
            <a:r>
              <a:rPr lang="en-US" sz="1600" dirty="0" smtClean="0">
                <a:solidFill>
                  <a:srgbClr val="00527A"/>
                </a:solidFill>
                <a:latin typeface="Arial" charset="0"/>
                <a:ea typeface="Arial" charset="0"/>
                <a:cs typeface="Arial" charset="0"/>
              </a:rPr>
              <a:t> when the fiscal year ends, so we’ll look at FY 18</a:t>
            </a:r>
            <a:endParaRPr lang="en-US" sz="1600" dirty="0">
              <a:solidFill>
                <a:srgbClr val="00527A"/>
              </a:solidFill>
              <a:latin typeface="Arial" charset="0"/>
              <a:ea typeface="Arial" charset="0"/>
              <a:cs typeface="Arial" charset="0"/>
            </a:endParaRPr>
          </a:p>
        </p:txBody>
      </p:sp>
      <p:sp>
        <p:nvSpPr>
          <p:cNvPr id="26" name="Rectangle 25"/>
          <p:cNvSpPr/>
          <p:nvPr/>
        </p:nvSpPr>
        <p:spPr>
          <a:xfrm>
            <a:off x="2406357" y="2448570"/>
            <a:ext cx="6185126" cy="5613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721307" y="2141459"/>
            <a:ext cx="2337301" cy="338554"/>
          </a:xfrm>
          <a:prstGeom prst="rect">
            <a:avLst/>
          </a:prstGeom>
          <a:noFill/>
        </p:spPr>
        <p:txBody>
          <a:bodyPr wrap="square" rtlCol="0">
            <a:spAutoFit/>
          </a:bodyPr>
          <a:lstStyle/>
          <a:p>
            <a:r>
              <a:rPr lang="en-US" sz="1600" b="1" dirty="0" smtClean="0">
                <a:solidFill>
                  <a:srgbClr val="00527A"/>
                </a:solidFill>
                <a:latin typeface="Arial" charset="0"/>
                <a:cs typeface="Arial" charset="0"/>
              </a:rPr>
              <a:t>DHE Interpretation</a:t>
            </a:r>
            <a:endParaRPr lang="en-US" sz="1600" dirty="0"/>
          </a:p>
        </p:txBody>
      </p:sp>
      <p:cxnSp>
        <p:nvCxnSpPr>
          <p:cNvPr id="42" name="Straight Connector 41"/>
          <p:cNvCxnSpPr/>
          <p:nvPr/>
        </p:nvCxnSpPr>
        <p:spPr>
          <a:xfrm>
            <a:off x="2887101" y="3024549"/>
            <a:ext cx="0" cy="481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887101" y="3505896"/>
            <a:ext cx="7443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694257" y="3305250"/>
            <a:ext cx="4897226" cy="5450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4009206" y="2998139"/>
            <a:ext cx="2549637" cy="338554"/>
          </a:xfrm>
          <a:prstGeom prst="rect">
            <a:avLst/>
          </a:prstGeom>
          <a:noFill/>
        </p:spPr>
        <p:txBody>
          <a:bodyPr wrap="square" rtlCol="0">
            <a:spAutoFit/>
          </a:bodyPr>
          <a:lstStyle/>
          <a:p>
            <a:r>
              <a:rPr lang="en-US" sz="1600" b="1" dirty="0" smtClean="0">
                <a:solidFill>
                  <a:srgbClr val="00527A"/>
                </a:solidFill>
                <a:latin typeface="Arial" charset="0"/>
                <a:cs typeface="Arial" charset="0"/>
              </a:rPr>
              <a:t>DHE Interpretation</a:t>
            </a:r>
            <a:endParaRPr lang="en-US" sz="1600" dirty="0"/>
          </a:p>
        </p:txBody>
      </p:sp>
      <p:sp>
        <p:nvSpPr>
          <p:cNvPr id="46" name="Title 1"/>
          <p:cNvSpPr txBox="1">
            <a:spLocks/>
          </p:cNvSpPr>
          <p:nvPr/>
        </p:nvSpPr>
        <p:spPr>
          <a:xfrm>
            <a:off x="3735769" y="3299780"/>
            <a:ext cx="4830031" cy="4086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We will only look at the institution’s dispersed core funding</a:t>
            </a:r>
            <a:endParaRPr lang="en-US" sz="1600" dirty="0">
              <a:solidFill>
                <a:srgbClr val="00527A"/>
              </a:solidFill>
              <a:latin typeface="Arial" charset="0"/>
              <a:ea typeface="Arial" charset="0"/>
              <a:cs typeface="Arial" charset="0"/>
            </a:endParaRPr>
          </a:p>
        </p:txBody>
      </p:sp>
      <p:sp>
        <p:nvSpPr>
          <p:cNvPr id="48" name="Title 1"/>
          <p:cNvSpPr txBox="1">
            <a:spLocks/>
          </p:cNvSpPr>
          <p:nvPr/>
        </p:nvSpPr>
        <p:spPr>
          <a:xfrm>
            <a:off x="97895" y="4586578"/>
            <a:ext cx="9173987" cy="5309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smtClean="0">
                <a:solidFill>
                  <a:srgbClr val="FF0000"/>
                </a:solidFill>
                <a:latin typeface="Arial" charset="0"/>
                <a:ea typeface="Arial" charset="0"/>
                <a:cs typeface="Arial" charset="0"/>
              </a:rPr>
              <a:t>State operating support = FY 18 core funding disbursed to an institution </a:t>
            </a:r>
            <a:endParaRPr lang="en-US" sz="3600" b="1" dirty="0">
              <a:solidFill>
                <a:srgbClr val="FF0000"/>
              </a:solidFill>
              <a:latin typeface="Arial" charset="0"/>
              <a:ea typeface="Arial" charset="0"/>
              <a:cs typeface="Arial"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99837230"/>
      </p:ext>
    </p:extLst>
  </p:cSld>
  <p:clrMapOvr>
    <a:masterClrMapping/>
  </p:clrMapOvr>
  <mc:AlternateContent xmlns:mc="http://schemas.openxmlformats.org/markup-compatibility/2006">
    <mc:Choice xmlns:p14="http://schemas.microsoft.com/office/powerpoint/2010/main" Requires="p14">
      <p:transition spd="slow" p14:dur="2000" advTm="10155"/>
    </mc:Choice>
    <mc:Fallback>
      <p:transition spd="slow" advTm="10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209532"/>
            <a:ext cx="8413750" cy="967563"/>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if a reduction occurred? </a:t>
            </a:r>
            <a:endParaRPr lang="en-US" sz="3200" b="1" dirty="0">
              <a:solidFill>
                <a:schemeClr val="accent6">
                  <a:lumMod val="75000"/>
                </a:schemeClr>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52128" y="1270297"/>
            <a:ext cx="7639355" cy="6167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3202" y="1366625"/>
            <a:ext cx="961335" cy="338554"/>
          </a:xfrm>
          <a:prstGeom prst="rect">
            <a:avLst/>
          </a:prstGeom>
          <a:noFill/>
        </p:spPr>
        <p:txBody>
          <a:bodyPr wrap="square" rtlCol="0">
            <a:spAutoFit/>
          </a:bodyPr>
          <a:lstStyle/>
          <a:p>
            <a:r>
              <a:rPr lang="en-US" sz="1600" b="1" dirty="0" smtClean="0">
                <a:solidFill>
                  <a:srgbClr val="00527A"/>
                </a:solidFill>
                <a:latin typeface="Arial" charset="0"/>
                <a:ea typeface="Arial" charset="0"/>
                <a:cs typeface="Arial" charset="0"/>
              </a:rPr>
              <a:t>Statute</a:t>
            </a:r>
            <a:endParaRPr lang="en-US" sz="1600" dirty="0"/>
          </a:p>
        </p:txBody>
      </p:sp>
      <p:sp>
        <p:nvSpPr>
          <p:cNvPr id="11" name="Title 1"/>
          <p:cNvSpPr txBox="1">
            <a:spLocks/>
          </p:cNvSpPr>
          <p:nvPr/>
        </p:nvSpPr>
        <p:spPr>
          <a:xfrm>
            <a:off x="952128" y="1314411"/>
            <a:ext cx="7525828" cy="7815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“the dollar amount by which the state operating support was reduced for the prior fiscal year”</a:t>
            </a:r>
            <a:endParaRPr lang="en-US" sz="1600" dirty="0">
              <a:solidFill>
                <a:srgbClr val="00527A"/>
              </a:solidFill>
              <a:latin typeface="Arial" charset="0"/>
              <a:ea typeface="Arial" charset="0"/>
              <a:cs typeface="Arial"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89251823"/>
      </p:ext>
    </p:extLst>
  </p:cSld>
  <p:clrMapOvr>
    <a:masterClrMapping/>
  </p:clrMapOvr>
  <mc:AlternateContent xmlns:mc="http://schemas.openxmlformats.org/markup-compatibility/2006">
    <mc:Choice xmlns:p14="http://schemas.microsoft.com/office/powerpoint/2010/main" Requires="p14">
      <p:transition spd="slow" p14:dur="2000" advTm="9727"/>
    </mc:Choice>
    <mc:Fallback>
      <p:transition spd="slow" advTm="9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209532"/>
            <a:ext cx="8413750" cy="967563"/>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if a reduction occurred? </a:t>
            </a:r>
            <a:endParaRPr lang="en-US" sz="3200" b="1" dirty="0">
              <a:solidFill>
                <a:schemeClr val="accent6">
                  <a:lumMod val="75000"/>
                </a:schemeClr>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52128" y="1270297"/>
            <a:ext cx="7639355" cy="6167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3202" y="1366625"/>
            <a:ext cx="961335" cy="338554"/>
          </a:xfrm>
          <a:prstGeom prst="rect">
            <a:avLst/>
          </a:prstGeom>
          <a:noFill/>
        </p:spPr>
        <p:txBody>
          <a:bodyPr wrap="square" rtlCol="0">
            <a:spAutoFit/>
          </a:bodyPr>
          <a:lstStyle/>
          <a:p>
            <a:r>
              <a:rPr lang="en-US" sz="1600" b="1" dirty="0" smtClean="0">
                <a:solidFill>
                  <a:srgbClr val="00527A"/>
                </a:solidFill>
                <a:latin typeface="Arial" charset="0"/>
                <a:ea typeface="Arial" charset="0"/>
                <a:cs typeface="Arial" charset="0"/>
              </a:rPr>
              <a:t>Statute</a:t>
            </a:r>
            <a:endParaRPr lang="en-US" sz="1600" dirty="0"/>
          </a:p>
        </p:txBody>
      </p:sp>
      <p:sp>
        <p:nvSpPr>
          <p:cNvPr id="11" name="Title 1"/>
          <p:cNvSpPr txBox="1">
            <a:spLocks/>
          </p:cNvSpPr>
          <p:nvPr/>
        </p:nvSpPr>
        <p:spPr>
          <a:xfrm>
            <a:off x="952128" y="1314411"/>
            <a:ext cx="7525828" cy="7815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“the dollar amount by which the </a:t>
            </a:r>
            <a:r>
              <a:rPr lang="en-US" sz="1600" dirty="0" smtClean="0">
                <a:solidFill>
                  <a:srgbClr val="FF0000"/>
                </a:solidFill>
                <a:latin typeface="Arial" charset="0"/>
                <a:ea typeface="Arial" charset="0"/>
                <a:cs typeface="Arial" charset="0"/>
              </a:rPr>
              <a:t>state operating support </a:t>
            </a:r>
            <a:r>
              <a:rPr lang="en-US" sz="1600" dirty="0" smtClean="0">
                <a:solidFill>
                  <a:srgbClr val="00527A"/>
                </a:solidFill>
                <a:latin typeface="Arial" charset="0"/>
                <a:ea typeface="Arial" charset="0"/>
                <a:cs typeface="Arial" charset="0"/>
              </a:rPr>
              <a:t>was reduced for the prior fiscal year”</a:t>
            </a:r>
            <a:endParaRPr lang="en-US" sz="1600" dirty="0">
              <a:solidFill>
                <a:srgbClr val="00527A"/>
              </a:solidFill>
              <a:latin typeface="Arial" charset="0"/>
              <a:ea typeface="Arial" charset="0"/>
              <a:cs typeface="Arial" charset="0"/>
            </a:endParaRPr>
          </a:p>
        </p:txBody>
      </p:sp>
      <p:cxnSp>
        <p:nvCxnSpPr>
          <p:cNvPr id="12" name="Straight Connector 11"/>
          <p:cNvCxnSpPr/>
          <p:nvPr/>
        </p:nvCxnSpPr>
        <p:spPr>
          <a:xfrm>
            <a:off x="1501926" y="1887199"/>
            <a:ext cx="0" cy="5489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501926" y="2436140"/>
            <a:ext cx="682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26303" y="2211887"/>
            <a:ext cx="6365179" cy="4635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654781" y="1905595"/>
            <a:ext cx="2337301" cy="338554"/>
          </a:xfrm>
          <a:prstGeom prst="rect">
            <a:avLst/>
          </a:prstGeom>
          <a:noFill/>
        </p:spPr>
        <p:txBody>
          <a:bodyPr wrap="square" rtlCol="0">
            <a:spAutoFit/>
          </a:bodyPr>
          <a:lstStyle/>
          <a:p>
            <a:r>
              <a:rPr lang="en-US" sz="1600" b="1" dirty="0" smtClean="0">
                <a:solidFill>
                  <a:srgbClr val="00527A"/>
                </a:solidFill>
                <a:latin typeface="Arial" charset="0"/>
                <a:cs typeface="Arial" charset="0"/>
              </a:rPr>
              <a:t>DHE Interpretation</a:t>
            </a:r>
            <a:endParaRPr lang="en-US" sz="1600" dirty="0"/>
          </a:p>
        </p:txBody>
      </p:sp>
      <p:sp>
        <p:nvSpPr>
          <p:cNvPr id="17" name="Title 1"/>
          <p:cNvSpPr txBox="1">
            <a:spLocks/>
          </p:cNvSpPr>
          <p:nvPr/>
        </p:nvSpPr>
        <p:spPr>
          <a:xfrm>
            <a:off x="2339831" y="2303855"/>
            <a:ext cx="7332390" cy="5309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FY 18 core funding disbursed to an institution </a:t>
            </a:r>
            <a:endParaRPr lang="en-US" sz="1600" dirty="0">
              <a:solidFill>
                <a:srgbClr val="00527A"/>
              </a:solidFill>
              <a:latin typeface="Arial" charset="0"/>
              <a:ea typeface="Arial" charset="0"/>
              <a:cs typeface="Arial"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1537663"/>
      </p:ext>
    </p:extLst>
  </p:cSld>
  <p:clrMapOvr>
    <a:masterClrMapping/>
  </p:clrMapOvr>
  <mc:AlternateContent xmlns:mc="http://schemas.openxmlformats.org/markup-compatibility/2006">
    <mc:Choice xmlns:p14="http://schemas.microsoft.com/office/powerpoint/2010/main" Requires="p14">
      <p:transition spd="slow" p14:dur="2000" advTm="8631"/>
    </mc:Choice>
    <mc:Fallback>
      <p:transition spd="slow" advTm="8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209532"/>
            <a:ext cx="8413750" cy="967563"/>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if a reduction occurred? </a:t>
            </a:r>
            <a:endParaRPr lang="en-US" sz="3200" b="1" dirty="0">
              <a:solidFill>
                <a:schemeClr val="accent6">
                  <a:lumMod val="75000"/>
                </a:schemeClr>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52128" y="1270297"/>
            <a:ext cx="7639355" cy="6167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3202" y="1366625"/>
            <a:ext cx="961335" cy="338554"/>
          </a:xfrm>
          <a:prstGeom prst="rect">
            <a:avLst/>
          </a:prstGeom>
          <a:noFill/>
        </p:spPr>
        <p:txBody>
          <a:bodyPr wrap="square" rtlCol="0">
            <a:spAutoFit/>
          </a:bodyPr>
          <a:lstStyle/>
          <a:p>
            <a:r>
              <a:rPr lang="en-US" sz="1600" b="1" dirty="0" smtClean="0">
                <a:solidFill>
                  <a:srgbClr val="00527A"/>
                </a:solidFill>
                <a:latin typeface="Arial" charset="0"/>
                <a:ea typeface="Arial" charset="0"/>
                <a:cs typeface="Arial" charset="0"/>
              </a:rPr>
              <a:t>Statute</a:t>
            </a:r>
            <a:endParaRPr lang="en-US" sz="1600" dirty="0"/>
          </a:p>
        </p:txBody>
      </p:sp>
      <p:sp>
        <p:nvSpPr>
          <p:cNvPr id="11" name="Title 1"/>
          <p:cNvSpPr txBox="1">
            <a:spLocks/>
          </p:cNvSpPr>
          <p:nvPr/>
        </p:nvSpPr>
        <p:spPr>
          <a:xfrm>
            <a:off x="952128" y="1314411"/>
            <a:ext cx="7525828" cy="7815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“the dollar amount by which the state operating support was reduced for the </a:t>
            </a:r>
            <a:r>
              <a:rPr lang="en-US" sz="1600" dirty="0" smtClean="0">
                <a:solidFill>
                  <a:srgbClr val="FF0000"/>
                </a:solidFill>
                <a:latin typeface="Arial" charset="0"/>
                <a:ea typeface="Arial" charset="0"/>
                <a:cs typeface="Arial" charset="0"/>
              </a:rPr>
              <a:t>prior fiscal year</a:t>
            </a:r>
            <a:r>
              <a:rPr lang="en-US" sz="1600" dirty="0" smtClean="0">
                <a:solidFill>
                  <a:srgbClr val="00527A"/>
                </a:solidFill>
                <a:latin typeface="Arial" charset="0"/>
                <a:ea typeface="Arial" charset="0"/>
                <a:cs typeface="Arial" charset="0"/>
              </a:rPr>
              <a:t>”</a:t>
            </a:r>
            <a:endParaRPr lang="en-US" sz="1600" dirty="0">
              <a:solidFill>
                <a:srgbClr val="00527A"/>
              </a:solidFill>
              <a:latin typeface="Arial" charset="0"/>
              <a:ea typeface="Arial" charset="0"/>
              <a:cs typeface="Arial" charset="0"/>
            </a:endParaRPr>
          </a:p>
        </p:txBody>
      </p:sp>
      <p:cxnSp>
        <p:nvCxnSpPr>
          <p:cNvPr id="12" name="Straight Connector 11"/>
          <p:cNvCxnSpPr/>
          <p:nvPr/>
        </p:nvCxnSpPr>
        <p:spPr>
          <a:xfrm>
            <a:off x="1501926" y="1887199"/>
            <a:ext cx="0" cy="5489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501926" y="2436140"/>
            <a:ext cx="682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26303" y="2211887"/>
            <a:ext cx="6365179" cy="4635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654781" y="1905595"/>
            <a:ext cx="2337301" cy="338554"/>
          </a:xfrm>
          <a:prstGeom prst="rect">
            <a:avLst/>
          </a:prstGeom>
          <a:noFill/>
        </p:spPr>
        <p:txBody>
          <a:bodyPr wrap="square" rtlCol="0">
            <a:spAutoFit/>
          </a:bodyPr>
          <a:lstStyle/>
          <a:p>
            <a:r>
              <a:rPr lang="en-US" sz="1600" b="1" dirty="0" smtClean="0">
                <a:solidFill>
                  <a:srgbClr val="00527A"/>
                </a:solidFill>
                <a:latin typeface="Arial" charset="0"/>
                <a:cs typeface="Arial" charset="0"/>
              </a:rPr>
              <a:t>DHE Interpretation</a:t>
            </a:r>
            <a:endParaRPr lang="en-US" sz="1600" dirty="0"/>
          </a:p>
        </p:txBody>
      </p:sp>
      <p:sp>
        <p:nvSpPr>
          <p:cNvPr id="17" name="Title 1"/>
          <p:cNvSpPr txBox="1">
            <a:spLocks/>
          </p:cNvSpPr>
          <p:nvPr/>
        </p:nvSpPr>
        <p:spPr>
          <a:xfrm>
            <a:off x="2339831" y="2303855"/>
            <a:ext cx="7332390" cy="5309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FY 18 core funding disbursed to an institution </a:t>
            </a:r>
            <a:endParaRPr lang="en-US" sz="1600" dirty="0">
              <a:solidFill>
                <a:srgbClr val="00527A"/>
              </a:solidFill>
              <a:latin typeface="Arial" charset="0"/>
              <a:ea typeface="Arial" charset="0"/>
              <a:cs typeface="Arial" charset="0"/>
            </a:endParaRPr>
          </a:p>
        </p:txBody>
      </p:sp>
      <p:sp>
        <p:nvSpPr>
          <p:cNvPr id="36" name="Rectangle 35"/>
          <p:cNvSpPr/>
          <p:nvPr/>
        </p:nvSpPr>
        <p:spPr>
          <a:xfrm>
            <a:off x="3325879" y="3026085"/>
            <a:ext cx="5246766" cy="338554"/>
          </a:xfrm>
          <a:prstGeom prst="rect">
            <a:avLst/>
          </a:prstGeom>
        </p:spPr>
        <p:txBody>
          <a:bodyPr wrap="square">
            <a:spAutoFit/>
          </a:bodyPr>
          <a:lstStyle/>
          <a:p>
            <a:r>
              <a:rPr lang="en-US" sz="1600" dirty="0">
                <a:solidFill>
                  <a:srgbClr val="00527A"/>
                </a:solidFill>
                <a:latin typeface="Arial" charset="0"/>
                <a:ea typeface="Arial" charset="0"/>
                <a:cs typeface="Arial" charset="0"/>
              </a:rPr>
              <a:t>Compare FY 17 core disbursed to FY 18 core disbursed</a:t>
            </a:r>
          </a:p>
        </p:txBody>
      </p:sp>
      <p:cxnSp>
        <p:nvCxnSpPr>
          <p:cNvPr id="37" name="Straight Connector 36"/>
          <p:cNvCxnSpPr/>
          <p:nvPr/>
        </p:nvCxnSpPr>
        <p:spPr>
          <a:xfrm>
            <a:off x="2582665" y="2666261"/>
            <a:ext cx="0" cy="5489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582665" y="3215202"/>
            <a:ext cx="682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307042" y="2990949"/>
            <a:ext cx="5284441" cy="4635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735520" y="2684657"/>
            <a:ext cx="2337301" cy="338554"/>
          </a:xfrm>
          <a:prstGeom prst="rect">
            <a:avLst/>
          </a:prstGeom>
          <a:noFill/>
        </p:spPr>
        <p:txBody>
          <a:bodyPr wrap="square" rtlCol="0">
            <a:spAutoFit/>
          </a:bodyPr>
          <a:lstStyle/>
          <a:p>
            <a:r>
              <a:rPr lang="en-US" sz="1600" b="1" dirty="0" smtClean="0">
                <a:solidFill>
                  <a:srgbClr val="00527A"/>
                </a:solidFill>
                <a:latin typeface="Arial" charset="0"/>
                <a:cs typeface="Arial" charset="0"/>
              </a:rPr>
              <a:t>DHE Interpretation</a:t>
            </a:r>
            <a:endParaRPr lang="en-US" sz="16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11859977"/>
      </p:ext>
    </p:extLst>
  </p:cSld>
  <p:clrMapOvr>
    <a:masterClrMapping/>
  </p:clrMapOvr>
  <mc:AlternateContent xmlns:mc="http://schemas.openxmlformats.org/markup-compatibility/2006">
    <mc:Choice xmlns:p14="http://schemas.microsoft.com/office/powerpoint/2010/main" Requires="p14">
      <p:transition spd="slow" p14:dur="2000" advTm="13081"/>
    </mc:Choice>
    <mc:Fallback>
      <p:transition spd="slow" advTm="13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13984" y="585640"/>
            <a:ext cx="8413750" cy="967563"/>
          </a:xfrm>
        </p:spPr>
        <p:txBody>
          <a:bodyPr>
            <a:noAutofit/>
          </a:bodyPr>
          <a:lstStyle/>
          <a:p>
            <a:pPr algn="ctr"/>
            <a:r>
              <a:rPr lang="en-US" sz="3200" b="1" dirty="0" smtClean="0">
                <a:solidFill>
                  <a:srgbClr val="00527A"/>
                </a:solidFill>
                <a:latin typeface="Arial" charset="0"/>
                <a:ea typeface="Arial" charset="0"/>
                <a:cs typeface="Arial" charset="0"/>
              </a:rPr>
              <a:t>Step 2</a:t>
            </a:r>
            <a:r>
              <a:rPr lang="en-US" sz="3200" b="1" dirty="0" smtClean="0">
                <a:solidFill>
                  <a:srgbClr val="FF0000"/>
                </a:solidFill>
                <a:latin typeface="Arial" charset="0"/>
                <a:ea typeface="Arial" charset="0"/>
                <a:cs typeface="Arial" charset="0"/>
              </a:rPr>
              <a:t/>
            </a:r>
            <a:br>
              <a:rPr lang="en-US" sz="3200" b="1" dirty="0" smtClean="0">
                <a:solidFill>
                  <a:srgbClr val="FF0000"/>
                </a:solidFill>
                <a:latin typeface="Arial" charset="0"/>
                <a:ea typeface="Arial" charset="0"/>
                <a:cs typeface="Arial" charset="0"/>
              </a:rPr>
            </a:br>
            <a:r>
              <a:rPr lang="en-US" sz="3200" b="1" dirty="0" smtClean="0">
                <a:solidFill>
                  <a:srgbClr val="FF0000"/>
                </a:solidFill>
                <a:latin typeface="Arial" charset="0"/>
                <a:ea typeface="Arial" charset="0"/>
                <a:cs typeface="Arial" charset="0"/>
              </a:rPr>
              <a:t/>
            </a:r>
            <a:br>
              <a:rPr lang="en-US" sz="3200" b="1" dirty="0" smtClean="0">
                <a:solidFill>
                  <a:srgbClr val="FF0000"/>
                </a:solidFill>
                <a:latin typeface="Arial" charset="0"/>
                <a:ea typeface="Arial" charset="0"/>
                <a:cs typeface="Arial" charset="0"/>
              </a:rPr>
            </a:br>
            <a:r>
              <a:rPr lang="en-US" sz="2800" b="1" dirty="0" smtClean="0">
                <a:solidFill>
                  <a:srgbClr val="FF0000"/>
                </a:solidFill>
                <a:latin typeface="Arial" charset="0"/>
                <a:ea typeface="Arial" charset="0"/>
                <a:cs typeface="Arial" charset="0"/>
              </a:rPr>
              <a:t>If state operating support is </a:t>
            </a:r>
            <a:r>
              <a:rPr lang="en-US" sz="2800" b="1" u="sng" dirty="0" smtClean="0">
                <a:solidFill>
                  <a:srgbClr val="FF0000"/>
                </a:solidFill>
                <a:latin typeface="Arial" charset="0"/>
                <a:ea typeface="Arial" charset="0"/>
                <a:cs typeface="Arial" charset="0"/>
              </a:rPr>
              <a:t>not</a:t>
            </a:r>
            <a:r>
              <a:rPr lang="en-US" sz="2800" b="1" dirty="0" smtClean="0">
                <a:solidFill>
                  <a:srgbClr val="FF0000"/>
                </a:solidFill>
                <a:latin typeface="Arial" charset="0"/>
                <a:ea typeface="Arial" charset="0"/>
                <a:cs typeface="Arial" charset="0"/>
              </a:rPr>
              <a:t> reduced…</a:t>
            </a:r>
            <a:endParaRPr lang="en-US" sz="2800" b="1" dirty="0">
              <a:solidFill>
                <a:srgbClr val="FF0000"/>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2" name="TextBox 1"/>
          <p:cNvSpPr txBox="1"/>
          <p:nvPr/>
        </p:nvSpPr>
        <p:spPr>
          <a:xfrm>
            <a:off x="1076147" y="2966022"/>
            <a:ext cx="7138282" cy="461665"/>
          </a:xfrm>
          <a:prstGeom prst="rect">
            <a:avLst/>
          </a:prstGeom>
          <a:noFill/>
        </p:spPr>
        <p:txBody>
          <a:bodyPr wrap="square" rtlCol="0">
            <a:spAutoFit/>
          </a:bodyPr>
          <a:lstStyle/>
          <a:p>
            <a:pPr algn="ctr"/>
            <a:r>
              <a:rPr lang="en-US" sz="2400" dirty="0" smtClean="0">
                <a:solidFill>
                  <a:srgbClr val="00527A"/>
                </a:solidFill>
              </a:rPr>
              <a:t>FY 19 tuition and fees + CPI = max FY 20 tuition and fees </a:t>
            </a:r>
            <a:endParaRPr lang="en-US" sz="2400" dirty="0">
              <a:solidFill>
                <a:srgbClr val="00527A"/>
              </a:solidFill>
            </a:endParaRPr>
          </a:p>
        </p:txBody>
      </p:sp>
      <p:sp>
        <p:nvSpPr>
          <p:cNvPr id="3" name="Rectangle 2"/>
          <p:cNvSpPr/>
          <p:nvPr/>
        </p:nvSpPr>
        <p:spPr>
          <a:xfrm>
            <a:off x="1125006" y="2872043"/>
            <a:ext cx="7089423" cy="649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7A"/>
              </a:solidFill>
            </a:endParaRPr>
          </a:p>
        </p:txBody>
      </p:sp>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4" name="TextBox 3"/>
          <p:cNvSpPr txBox="1"/>
          <p:nvPr/>
        </p:nvSpPr>
        <p:spPr>
          <a:xfrm>
            <a:off x="2910591" y="2115038"/>
            <a:ext cx="4065941" cy="523220"/>
          </a:xfrm>
          <a:prstGeom prst="rect">
            <a:avLst/>
          </a:prstGeom>
          <a:noFill/>
        </p:spPr>
        <p:txBody>
          <a:bodyPr wrap="square" rtlCol="0">
            <a:spAutoFit/>
          </a:bodyPr>
          <a:lstStyle/>
          <a:p>
            <a:r>
              <a:rPr lang="en-US" sz="2800" b="1" dirty="0" smtClean="0">
                <a:solidFill>
                  <a:schemeClr val="accent6">
                    <a:lumMod val="75000"/>
                  </a:schemeClr>
                </a:solidFill>
              </a:rPr>
              <a:t>NO CHANGE IN PROCESS</a:t>
            </a:r>
            <a:endParaRPr lang="en-US" sz="2800" b="1" dirty="0">
              <a:solidFill>
                <a:schemeClr val="accent6">
                  <a:lumMod val="75000"/>
                </a:schemeClr>
              </a:solidFill>
            </a:endParaRP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15978927"/>
      </p:ext>
    </p:extLst>
  </p:cSld>
  <p:clrMapOvr>
    <a:masterClrMapping/>
  </p:clrMapOvr>
  <mc:AlternateContent xmlns:mc="http://schemas.openxmlformats.org/markup-compatibility/2006">
    <mc:Choice xmlns:p14="http://schemas.microsoft.com/office/powerpoint/2010/main" Requires="p14">
      <p:transition spd="slow" p14:dur="2000" advTm="11439"/>
    </mc:Choice>
    <mc:Fallback>
      <p:transition spd="slow" advTm="11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42424" y="544266"/>
            <a:ext cx="8515350" cy="967563"/>
          </a:xfrm>
        </p:spPr>
        <p:txBody>
          <a:bodyPr>
            <a:noAutofit/>
          </a:bodyPr>
          <a:lstStyle/>
          <a:p>
            <a:pPr algn="ctr"/>
            <a:r>
              <a:rPr lang="en-US" sz="3200" b="1" dirty="0" smtClean="0">
                <a:solidFill>
                  <a:srgbClr val="00527A"/>
                </a:solidFill>
                <a:latin typeface="Arial" charset="0"/>
                <a:ea typeface="Arial" charset="0"/>
                <a:cs typeface="Arial" charset="0"/>
              </a:rPr>
              <a:t>Step 2</a:t>
            </a:r>
            <a:r>
              <a:rPr lang="en-US" sz="2800" b="1" dirty="0" smtClean="0">
                <a:solidFill>
                  <a:srgbClr val="FF0000"/>
                </a:solidFill>
                <a:latin typeface="Arial" charset="0"/>
                <a:ea typeface="Arial" charset="0"/>
                <a:cs typeface="Arial" charset="0"/>
              </a:rPr>
              <a:t/>
            </a:r>
            <a:br>
              <a:rPr lang="en-US" sz="2800" b="1" dirty="0" smtClean="0">
                <a:solidFill>
                  <a:srgbClr val="FF0000"/>
                </a:solidFill>
                <a:latin typeface="Arial" charset="0"/>
                <a:ea typeface="Arial" charset="0"/>
                <a:cs typeface="Arial" charset="0"/>
              </a:rPr>
            </a:br>
            <a:r>
              <a:rPr lang="en-US" sz="2800" b="1" dirty="0" smtClean="0">
                <a:solidFill>
                  <a:srgbClr val="FF0000"/>
                </a:solidFill>
                <a:latin typeface="Arial" charset="0"/>
                <a:ea typeface="Arial" charset="0"/>
                <a:cs typeface="Arial" charset="0"/>
              </a:rPr>
              <a:t/>
            </a:r>
            <a:br>
              <a:rPr lang="en-US" sz="2800" b="1" dirty="0" smtClean="0">
                <a:solidFill>
                  <a:srgbClr val="FF0000"/>
                </a:solidFill>
                <a:latin typeface="Arial" charset="0"/>
                <a:ea typeface="Arial" charset="0"/>
                <a:cs typeface="Arial" charset="0"/>
              </a:rPr>
            </a:br>
            <a:r>
              <a:rPr lang="en-US" sz="2800" b="1" dirty="0" smtClean="0">
                <a:solidFill>
                  <a:srgbClr val="FF0000"/>
                </a:solidFill>
                <a:latin typeface="Arial" charset="0"/>
                <a:ea typeface="Arial" charset="0"/>
                <a:cs typeface="Arial" charset="0"/>
              </a:rPr>
              <a:t>If state operating support is reduced…</a:t>
            </a:r>
            <a:endParaRPr lang="en-US" sz="2800" b="1" dirty="0">
              <a:solidFill>
                <a:srgbClr val="FF0000"/>
              </a:solidFill>
              <a:latin typeface="Arial" charset="0"/>
              <a:ea typeface="Arial" charset="0"/>
              <a:cs typeface="Arial" charset="0"/>
            </a:endParaRPr>
          </a:p>
        </p:txBody>
      </p:sp>
      <p:sp>
        <p:nvSpPr>
          <p:cNvPr id="15" name="Title 1"/>
          <p:cNvSpPr txBox="1">
            <a:spLocks/>
          </p:cNvSpPr>
          <p:nvPr/>
        </p:nvSpPr>
        <p:spPr>
          <a:xfrm>
            <a:off x="342424" y="1131230"/>
            <a:ext cx="7987812" cy="47275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Wingdings" panose="05000000000000000000" pitchFamily="2" charset="2"/>
              <a:buChar char="ü"/>
            </a:pPr>
            <a:endParaRPr lang="en-US" sz="1800" dirty="0" smtClean="0">
              <a:solidFill>
                <a:schemeClr val="accent5">
                  <a:lumMod val="50000"/>
                </a:schemeClr>
              </a:solidFill>
              <a:latin typeface="Arial" panose="020B0604020202020204" pitchFamily="34" charset="0"/>
              <a:cs typeface="Arial" panose="020B0604020202020204" pitchFamily="34"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7" name="Rectangle 1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12" name="TextBox 11"/>
          <p:cNvSpPr txBox="1"/>
          <p:nvPr/>
        </p:nvSpPr>
        <p:spPr>
          <a:xfrm>
            <a:off x="3400107" y="2089824"/>
            <a:ext cx="2399984" cy="523220"/>
          </a:xfrm>
          <a:prstGeom prst="rect">
            <a:avLst/>
          </a:prstGeom>
          <a:noFill/>
        </p:spPr>
        <p:txBody>
          <a:bodyPr wrap="square" rtlCol="0">
            <a:spAutoFit/>
          </a:bodyPr>
          <a:lstStyle/>
          <a:p>
            <a:r>
              <a:rPr lang="en-US" sz="2800" b="1" dirty="0" smtClean="0">
                <a:solidFill>
                  <a:schemeClr val="accent6">
                    <a:lumMod val="75000"/>
                  </a:schemeClr>
                </a:solidFill>
              </a:rPr>
              <a:t>NEW PROCESS</a:t>
            </a:r>
            <a:endParaRPr lang="en-US" sz="2800" b="1" dirty="0">
              <a:solidFill>
                <a:schemeClr val="accent6">
                  <a:lumMod val="75000"/>
                </a:schemeClr>
              </a:solidFill>
            </a:endParaRPr>
          </a:p>
        </p:txBody>
      </p:sp>
      <p:sp>
        <p:nvSpPr>
          <p:cNvPr id="18" name="TextBox 17"/>
          <p:cNvSpPr txBox="1"/>
          <p:nvPr/>
        </p:nvSpPr>
        <p:spPr>
          <a:xfrm>
            <a:off x="797170" y="3018711"/>
            <a:ext cx="7704074" cy="461665"/>
          </a:xfrm>
          <a:prstGeom prst="rect">
            <a:avLst/>
          </a:prstGeom>
          <a:noFill/>
        </p:spPr>
        <p:txBody>
          <a:bodyPr wrap="square" rtlCol="0">
            <a:spAutoFit/>
          </a:bodyPr>
          <a:lstStyle/>
          <a:p>
            <a:pPr algn="ctr"/>
            <a:r>
              <a:rPr lang="en-US" sz="2400" dirty="0" smtClean="0">
                <a:solidFill>
                  <a:srgbClr val="00527A"/>
                </a:solidFill>
              </a:rPr>
              <a:t>FY 19 tuition and fees + CPI + X* = max FY 20 tuition and fees </a:t>
            </a:r>
            <a:endParaRPr lang="en-US" sz="2400" dirty="0">
              <a:solidFill>
                <a:srgbClr val="00527A"/>
              </a:solidFill>
            </a:endParaRPr>
          </a:p>
        </p:txBody>
      </p:sp>
      <p:sp>
        <p:nvSpPr>
          <p:cNvPr id="21" name="Rectangle 20"/>
          <p:cNvSpPr/>
          <p:nvPr/>
        </p:nvSpPr>
        <p:spPr>
          <a:xfrm>
            <a:off x="797170" y="2930548"/>
            <a:ext cx="7704074" cy="649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7A"/>
              </a:solidFill>
            </a:endParaRPr>
          </a:p>
        </p:txBody>
      </p:sp>
      <p:sp>
        <p:nvSpPr>
          <p:cNvPr id="11" name="Title 1"/>
          <p:cNvSpPr txBox="1">
            <a:spLocks/>
          </p:cNvSpPr>
          <p:nvPr/>
        </p:nvSpPr>
        <p:spPr>
          <a:xfrm>
            <a:off x="836671" y="4290563"/>
            <a:ext cx="7823106" cy="7943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panose="020B0604020202020204" pitchFamily="34" charset="0"/>
                <a:cs typeface="Arial" panose="020B0604020202020204" pitchFamily="34" charset="0"/>
              </a:rPr>
              <a:t>*X = “a </a:t>
            </a:r>
            <a:r>
              <a:rPr lang="en-US" sz="1600" dirty="0">
                <a:solidFill>
                  <a:srgbClr val="00527A"/>
                </a:solidFill>
                <a:latin typeface="Arial" panose="020B0604020202020204" pitchFamily="34" charset="0"/>
                <a:cs typeface="Arial" panose="020B0604020202020204" pitchFamily="34" charset="0"/>
              </a:rPr>
              <a:t>percentage of not more than five percent that would produce an increase in net tuition revenue no greater than the dollar amount by which state operating support was reduced for the prior fiscal year”</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1799069"/>
      </p:ext>
    </p:extLst>
  </p:cSld>
  <p:clrMapOvr>
    <a:masterClrMapping/>
  </p:clrMapOvr>
  <mc:AlternateContent xmlns:mc="http://schemas.openxmlformats.org/markup-compatibility/2006">
    <mc:Choice xmlns:p14="http://schemas.microsoft.com/office/powerpoint/2010/main" Requires="p14">
      <p:transition spd="slow" p14:dur="2000" advTm="23000"/>
    </mc:Choice>
    <mc:Fallback>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17594"/>
            <a:ext cx="8413750" cy="701207"/>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X?</a:t>
            </a:r>
            <a:endParaRPr lang="en-US" sz="3200" b="1" dirty="0">
              <a:solidFill>
                <a:schemeClr val="accent6">
                  <a:lumMod val="75000"/>
                </a:schemeClr>
              </a:solidFill>
              <a:latin typeface="Arial" charset="0"/>
              <a:ea typeface="Arial" charset="0"/>
              <a:cs typeface="Arial" charset="0"/>
            </a:endParaRPr>
          </a:p>
        </p:txBody>
      </p:sp>
      <p:sp>
        <p:nvSpPr>
          <p:cNvPr id="15" name="Title 1"/>
          <p:cNvSpPr txBox="1">
            <a:spLocks/>
          </p:cNvSpPr>
          <p:nvPr/>
        </p:nvSpPr>
        <p:spPr>
          <a:xfrm>
            <a:off x="908351" y="756248"/>
            <a:ext cx="7823106" cy="7943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panose="020B0604020202020204" pitchFamily="34" charset="0"/>
                <a:cs typeface="Arial" panose="020B0604020202020204" pitchFamily="34" charset="0"/>
              </a:rPr>
              <a:t>“a </a:t>
            </a:r>
            <a:r>
              <a:rPr lang="en-US" sz="1600" dirty="0">
                <a:solidFill>
                  <a:srgbClr val="00527A"/>
                </a:solidFill>
                <a:latin typeface="Arial" panose="020B0604020202020204" pitchFamily="34" charset="0"/>
                <a:cs typeface="Arial" panose="020B0604020202020204" pitchFamily="34" charset="0"/>
              </a:rPr>
              <a:t>percentage of not more than five percent that would produce an increase in net tuition revenue no greater than the dollar amount by which state operating support was reduced for the prior fiscal year”</a:t>
            </a: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08351" y="710593"/>
            <a:ext cx="7823105" cy="8447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6763" y="936206"/>
            <a:ext cx="961335" cy="307777"/>
          </a:xfrm>
          <a:prstGeom prst="rect">
            <a:avLst/>
          </a:prstGeom>
          <a:noFill/>
        </p:spPr>
        <p:txBody>
          <a:bodyPr wrap="square" rtlCol="0">
            <a:spAutoFit/>
          </a:bodyPr>
          <a:lstStyle/>
          <a:p>
            <a:r>
              <a:rPr lang="en-US" sz="1400" b="1" dirty="0" smtClean="0">
                <a:solidFill>
                  <a:srgbClr val="00527A"/>
                </a:solidFill>
                <a:latin typeface="Arial" charset="0"/>
                <a:ea typeface="Arial" charset="0"/>
                <a:cs typeface="Arial" charset="0"/>
              </a:rPr>
              <a:t>Statute</a:t>
            </a:r>
            <a:endParaRPr lang="en-US"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40941539"/>
      </p:ext>
    </p:extLst>
  </p:cSld>
  <p:clrMapOvr>
    <a:masterClrMapping/>
  </p:clrMapOvr>
  <mc:AlternateContent xmlns:mc="http://schemas.openxmlformats.org/markup-compatibility/2006">
    <mc:Choice xmlns:p14="http://schemas.microsoft.com/office/powerpoint/2010/main" Requires="p14">
      <p:transition spd="slow" p14:dur="2000" advTm="2623"/>
    </mc:Choice>
    <mc:Fallback>
      <p:transition spd="slow" advTm="2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17594"/>
            <a:ext cx="8413750" cy="701207"/>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X?</a:t>
            </a:r>
            <a:endParaRPr lang="en-US" sz="3200" b="1" dirty="0">
              <a:solidFill>
                <a:schemeClr val="accent6">
                  <a:lumMod val="75000"/>
                </a:schemeClr>
              </a:solidFill>
              <a:latin typeface="Arial" charset="0"/>
              <a:ea typeface="Arial" charset="0"/>
              <a:cs typeface="Arial" charset="0"/>
            </a:endParaRPr>
          </a:p>
        </p:txBody>
      </p:sp>
      <p:sp>
        <p:nvSpPr>
          <p:cNvPr id="15" name="Title 1"/>
          <p:cNvSpPr txBox="1">
            <a:spLocks/>
          </p:cNvSpPr>
          <p:nvPr/>
        </p:nvSpPr>
        <p:spPr>
          <a:xfrm>
            <a:off x="908351" y="756248"/>
            <a:ext cx="7823106" cy="7943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panose="020B0604020202020204" pitchFamily="34" charset="0"/>
                <a:cs typeface="Arial" panose="020B0604020202020204" pitchFamily="34" charset="0"/>
              </a:rPr>
              <a:t>“a </a:t>
            </a:r>
            <a:r>
              <a:rPr lang="en-US" sz="1600" dirty="0">
                <a:solidFill>
                  <a:srgbClr val="00527A"/>
                </a:solidFill>
                <a:latin typeface="Arial" panose="020B0604020202020204" pitchFamily="34" charset="0"/>
                <a:cs typeface="Arial" panose="020B0604020202020204" pitchFamily="34" charset="0"/>
              </a:rPr>
              <a:t>percentage of not more than five percent that would produce an increase in net tuition revenue no greater than the </a:t>
            </a:r>
            <a:r>
              <a:rPr lang="en-US" sz="1600" dirty="0">
                <a:solidFill>
                  <a:srgbClr val="FF0000"/>
                </a:solidFill>
                <a:latin typeface="Arial" panose="020B0604020202020204" pitchFamily="34" charset="0"/>
                <a:cs typeface="Arial" panose="020B0604020202020204" pitchFamily="34" charset="0"/>
              </a:rPr>
              <a:t>dollar amount </a:t>
            </a:r>
            <a:r>
              <a:rPr lang="en-US" sz="1600" dirty="0">
                <a:solidFill>
                  <a:srgbClr val="00527A"/>
                </a:solidFill>
                <a:latin typeface="Arial" panose="020B0604020202020204" pitchFamily="34" charset="0"/>
                <a:cs typeface="Arial" panose="020B0604020202020204" pitchFamily="34" charset="0"/>
              </a:rPr>
              <a:t>by which state operating support was reduced for the prior fiscal year”</a:t>
            </a: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08351" y="710593"/>
            <a:ext cx="7823105" cy="8447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6763" y="936206"/>
            <a:ext cx="961335" cy="307777"/>
          </a:xfrm>
          <a:prstGeom prst="rect">
            <a:avLst/>
          </a:prstGeom>
          <a:noFill/>
        </p:spPr>
        <p:txBody>
          <a:bodyPr wrap="square" rtlCol="0">
            <a:spAutoFit/>
          </a:bodyPr>
          <a:lstStyle/>
          <a:p>
            <a:r>
              <a:rPr lang="en-US" sz="1400" b="1" dirty="0" smtClean="0">
                <a:solidFill>
                  <a:srgbClr val="00527A"/>
                </a:solidFill>
                <a:latin typeface="Arial" charset="0"/>
                <a:ea typeface="Arial" charset="0"/>
                <a:cs typeface="Arial" charset="0"/>
              </a:rPr>
              <a:t>Statute</a:t>
            </a:r>
            <a:endParaRPr lang="en-US" sz="1400" dirty="0"/>
          </a:p>
        </p:txBody>
      </p:sp>
      <p:cxnSp>
        <p:nvCxnSpPr>
          <p:cNvPr id="28" name="Straight Connector 27"/>
          <p:cNvCxnSpPr/>
          <p:nvPr/>
        </p:nvCxnSpPr>
        <p:spPr>
          <a:xfrm>
            <a:off x="1178956" y="1558796"/>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178956" y="2024515"/>
            <a:ext cx="4556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687062" y="1826952"/>
            <a:ext cx="7044395" cy="3989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1963766" y="1561741"/>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sp>
        <p:nvSpPr>
          <p:cNvPr id="33" name="Rectangle 32"/>
          <p:cNvSpPr/>
          <p:nvPr/>
        </p:nvSpPr>
        <p:spPr>
          <a:xfrm>
            <a:off x="1710958" y="1842572"/>
            <a:ext cx="6419747" cy="338554"/>
          </a:xfrm>
          <a:prstGeom prst="rect">
            <a:avLst/>
          </a:prstGeom>
        </p:spPr>
        <p:txBody>
          <a:bodyPr wrap="square">
            <a:spAutoFit/>
          </a:bodyPr>
          <a:lstStyle/>
          <a:p>
            <a:r>
              <a:rPr lang="en-US" sz="1600" dirty="0">
                <a:solidFill>
                  <a:srgbClr val="00527A"/>
                </a:solidFill>
                <a:latin typeface="Arial" charset="0"/>
                <a:ea typeface="Arial" charset="0"/>
                <a:cs typeface="Arial" charset="0"/>
              </a:rPr>
              <a:t>Dollar amount = FY 18 core disbursed – FY 17 core disbursed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5281269"/>
      </p:ext>
    </p:extLst>
  </p:cSld>
  <p:clrMapOvr>
    <a:masterClrMapping/>
  </p:clrMapOvr>
  <mc:AlternateContent xmlns:mc="http://schemas.openxmlformats.org/markup-compatibility/2006">
    <mc:Choice xmlns:p14="http://schemas.microsoft.com/office/powerpoint/2010/main" Requires="p14">
      <p:transition spd="slow" p14:dur="2000" advTm="13441"/>
    </mc:Choice>
    <mc:Fallback>
      <p:transition spd="slow" advTm="13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17594"/>
            <a:ext cx="8413750" cy="701207"/>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X?</a:t>
            </a:r>
            <a:endParaRPr lang="en-US" sz="3200" b="1" dirty="0">
              <a:solidFill>
                <a:schemeClr val="accent6">
                  <a:lumMod val="75000"/>
                </a:schemeClr>
              </a:solidFill>
              <a:latin typeface="Arial" charset="0"/>
              <a:ea typeface="Arial" charset="0"/>
              <a:cs typeface="Arial" charset="0"/>
            </a:endParaRPr>
          </a:p>
        </p:txBody>
      </p:sp>
      <p:sp>
        <p:nvSpPr>
          <p:cNvPr id="15" name="Title 1"/>
          <p:cNvSpPr txBox="1">
            <a:spLocks/>
          </p:cNvSpPr>
          <p:nvPr/>
        </p:nvSpPr>
        <p:spPr>
          <a:xfrm>
            <a:off x="908351" y="756248"/>
            <a:ext cx="7823106" cy="7943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panose="020B0604020202020204" pitchFamily="34" charset="0"/>
                <a:cs typeface="Arial" panose="020B0604020202020204" pitchFamily="34" charset="0"/>
              </a:rPr>
              <a:t>“a </a:t>
            </a:r>
            <a:r>
              <a:rPr lang="en-US" sz="1600" dirty="0">
                <a:solidFill>
                  <a:srgbClr val="00527A"/>
                </a:solidFill>
                <a:latin typeface="Arial" panose="020B0604020202020204" pitchFamily="34" charset="0"/>
                <a:cs typeface="Arial" panose="020B0604020202020204" pitchFamily="34" charset="0"/>
              </a:rPr>
              <a:t>percentage of not more than five percent that would </a:t>
            </a:r>
            <a:r>
              <a:rPr lang="en-US" sz="1600" dirty="0">
                <a:solidFill>
                  <a:srgbClr val="FF0000"/>
                </a:solidFill>
                <a:latin typeface="Arial" panose="020B0604020202020204" pitchFamily="34" charset="0"/>
                <a:cs typeface="Arial" panose="020B0604020202020204" pitchFamily="34" charset="0"/>
              </a:rPr>
              <a:t>produce an increase in net tuition revenue no greater than the dollar amount </a:t>
            </a:r>
            <a:r>
              <a:rPr lang="en-US" sz="1600" dirty="0">
                <a:solidFill>
                  <a:srgbClr val="00527A"/>
                </a:solidFill>
                <a:latin typeface="Arial" panose="020B0604020202020204" pitchFamily="34" charset="0"/>
                <a:cs typeface="Arial" panose="020B0604020202020204" pitchFamily="34" charset="0"/>
              </a:rPr>
              <a:t>by which state operating support was reduced for the prior fiscal year”</a:t>
            </a: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08351" y="710593"/>
            <a:ext cx="7823105" cy="8447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6763" y="936206"/>
            <a:ext cx="961335" cy="307777"/>
          </a:xfrm>
          <a:prstGeom prst="rect">
            <a:avLst/>
          </a:prstGeom>
          <a:noFill/>
        </p:spPr>
        <p:txBody>
          <a:bodyPr wrap="square" rtlCol="0">
            <a:spAutoFit/>
          </a:bodyPr>
          <a:lstStyle/>
          <a:p>
            <a:r>
              <a:rPr lang="en-US" sz="1400" b="1" dirty="0" smtClean="0">
                <a:solidFill>
                  <a:srgbClr val="00527A"/>
                </a:solidFill>
                <a:latin typeface="Arial" charset="0"/>
                <a:ea typeface="Arial" charset="0"/>
                <a:cs typeface="Arial" charset="0"/>
              </a:rPr>
              <a:t>Statute</a:t>
            </a:r>
            <a:endParaRPr lang="en-US" sz="1400" dirty="0"/>
          </a:p>
        </p:txBody>
      </p:sp>
      <p:cxnSp>
        <p:nvCxnSpPr>
          <p:cNvPr id="11" name="Straight Connector 10"/>
          <p:cNvCxnSpPr/>
          <p:nvPr/>
        </p:nvCxnSpPr>
        <p:spPr>
          <a:xfrm>
            <a:off x="1927027" y="2231731"/>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27027" y="2697450"/>
            <a:ext cx="4556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435133" y="2499886"/>
            <a:ext cx="6296323" cy="8104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1"/>
          <p:cNvSpPr txBox="1">
            <a:spLocks/>
          </p:cNvSpPr>
          <p:nvPr/>
        </p:nvSpPr>
        <p:spPr>
          <a:xfrm>
            <a:off x="2435133" y="2562204"/>
            <a:ext cx="6296323" cy="7005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To determine the increase in net tuition revenue that will recoup the reduction in state operating support, we will need to divide the dollar amount by the number of Missouri resident undergraduate students </a:t>
            </a:r>
            <a:endParaRPr lang="en-US" sz="1600" dirty="0">
              <a:solidFill>
                <a:srgbClr val="00527A"/>
              </a:solidFill>
              <a:latin typeface="Arial" charset="0"/>
              <a:ea typeface="Arial" charset="0"/>
              <a:cs typeface="Arial" charset="0"/>
            </a:endParaRPr>
          </a:p>
        </p:txBody>
      </p:sp>
      <p:sp>
        <p:nvSpPr>
          <p:cNvPr id="45" name="TextBox 44"/>
          <p:cNvSpPr txBox="1"/>
          <p:nvPr/>
        </p:nvSpPr>
        <p:spPr>
          <a:xfrm>
            <a:off x="2711837" y="2234676"/>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cxnSp>
        <p:nvCxnSpPr>
          <p:cNvPr id="28" name="Straight Connector 27"/>
          <p:cNvCxnSpPr/>
          <p:nvPr/>
        </p:nvCxnSpPr>
        <p:spPr>
          <a:xfrm>
            <a:off x="1178956" y="1558796"/>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178956" y="2024515"/>
            <a:ext cx="4556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687062" y="1826952"/>
            <a:ext cx="7044395" cy="3989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1963766" y="1561741"/>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sp>
        <p:nvSpPr>
          <p:cNvPr id="33" name="Rectangle 32"/>
          <p:cNvSpPr/>
          <p:nvPr/>
        </p:nvSpPr>
        <p:spPr>
          <a:xfrm>
            <a:off x="1710958" y="1842572"/>
            <a:ext cx="6419747" cy="338554"/>
          </a:xfrm>
          <a:prstGeom prst="rect">
            <a:avLst/>
          </a:prstGeom>
        </p:spPr>
        <p:txBody>
          <a:bodyPr wrap="square">
            <a:spAutoFit/>
          </a:bodyPr>
          <a:lstStyle/>
          <a:p>
            <a:r>
              <a:rPr lang="en-US" sz="1600" dirty="0">
                <a:solidFill>
                  <a:srgbClr val="00527A"/>
                </a:solidFill>
                <a:latin typeface="Arial" charset="0"/>
                <a:ea typeface="Arial" charset="0"/>
                <a:cs typeface="Arial" charset="0"/>
              </a:rPr>
              <a:t>Dollar amount = FY 18 core disbursed – FY 17 core disbursed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5883111"/>
      </p:ext>
    </p:extLst>
  </p:cSld>
  <p:clrMapOvr>
    <a:masterClrMapping/>
  </p:clrMapOvr>
  <mc:AlternateContent xmlns:mc="http://schemas.openxmlformats.org/markup-compatibility/2006">
    <mc:Choice xmlns:p14="http://schemas.microsoft.com/office/powerpoint/2010/main" Requires="p14">
      <p:transition spd="slow" p14:dur="2000" advTm="14416"/>
    </mc:Choice>
    <mc:Fallback>
      <p:transition spd="slow" advTm="14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17594"/>
            <a:ext cx="8413750" cy="701207"/>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X?</a:t>
            </a:r>
            <a:endParaRPr lang="en-US" sz="3200" b="1" dirty="0">
              <a:solidFill>
                <a:schemeClr val="accent6">
                  <a:lumMod val="75000"/>
                </a:schemeClr>
              </a:solidFill>
              <a:latin typeface="Arial" charset="0"/>
              <a:ea typeface="Arial" charset="0"/>
              <a:cs typeface="Arial" charset="0"/>
            </a:endParaRPr>
          </a:p>
        </p:txBody>
      </p:sp>
      <p:sp>
        <p:nvSpPr>
          <p:cNvPr id="15" name="Title 1"/>
          <p:cNvSpPr txBox="1">
            <a:spLocks/>
          </p:cNvSpPr>
          <p:nvPr/>
        </p:nvSpPr>
        <p:spPr>
          <a:xfrm>
            <a:off x="908351" y="756248"/>
            <a:ext cx="7823106" cy="7943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panose="020B0604020202020204" pitchFamily="34" charset="0"/>
                <a:cs typeface="Arial" panose="020B0604020202020204" pitchFamily="34" charset="0"/>
              </a:rPr>
              <a:t>“a </a:t>
            </a:r>
            <a:r>
              <a:rPr lang="en-US" sz="1600" dirty="0">
                <a:solidFill>
                  <a:srgbClr val="00527A"/>
                </a:solidFill>
                <a:latin typeface="Arial" panose="020B0604020202020204" pitchFamily="34" charset="0"/>
                <a:cs typeface="Arial" panose="020B0604020202020204" pitchFamily="34" charset="0"/>
              </a:rPr>
              <a:t>percentage of not more than five percent that would </a:t>
            </a:r>
            <a:r>
              <a:rPr lang="en-US" sz="1600" dirty="0">
                <a:solidFill>
                  <a:srgbClr val="FF0000"/>
                </a:solidFill>
                <a:latin typeface="Arial" panose="020B0604020202020204" pitchFamily="34" charset="0"/>
                <a:cs typeface="Arial" panose="020B0604020202020204" pitchFamily="34" charset="0"/>
              </a:rPr>
              <a:t>produce an increase in net tuition revenue no greater than the dollar amount </a:t>
            </a:r>
            <a:r>
              <a:rPr lang="en-US" sz="1600" dirty="0">
                <a:solidFill>
                  <a:srgbClr val="00527A"/>
                </a:solidFill>
                <a:latin typeface="Arial" panose="020B0604020202020204" pitchFamily="34" charset="0"/>
                <a:cs typeface="Arial" panose="020B0604020202020204" pitchFamily="34" charset="0"/>
              </a:rPr>
              <a:t>by which state operating support was reduced for the prior fiscal year”</a:t>
            </a: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08351" y="710593"/>
            <a:ext cx="7823105" cy="8447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6763" y="936206"/>
            <a:ext cx="961335" cy="307777"/>
          </a:xfrm>
          <a:prstGeom prst="rect">
            <a:avLst/>
          </a:prstGeom>
          <a:noFill/>
        </p:spPr>
        <p:txBody>
          <a:bodyPr wrap="square" rtlCol="0">
            <a:spAutoFit/>
          </a:bodyPr>
          <a:lstStyle/>
          <a:p>
            <a:r>
              <a:rPr lang="en-US" sz="1400" b="1" dirty="0" smtClean="0">
                <a:solidFill>
                  <a:srgbClr val="00527A"/>
                </a:solidFill>
                <a:latin typeface="Arial" charset="0"/>
                <a:ea typeface="Arial" charset="0"/>
                <a:cs typeface="Arial" charset="0"/>
              </a:rPr>
              <a:t>Statute</a:t>
            </a:r>
            <a:endParaRPr lang="en-US" sz="1400" dirty="0"/>
          </a:p>
        </p:txBody>
      </p:sp>
      <p:cxnSp>
        <p:nvCxnSpPr>
          <p:cNvPr id="11" name="Straight Connector 10"/>
          <p:cNvCxnSpPr/>
          <p:nvPr/>
        </p:nvCxnSpPr>
        <p:spPr>
          <a:xfrm>
            <a:off x="1927027" y="2231731"/>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27027" y="2697450"/>
            <a:ext cx="4556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435133" y="2499886"/>
            <a:ext cx="6296323" cy="8104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1"/>
          <p:cNvSpPr txBox="1">
            <a:spLocks/>
          </p:cNvSpPr>
          <p:nvPr/>
        </p:nvSpPr>
        <p:spPr>
          <a:xfrm>
            <a:off x="2435133" y="2562204"/>
            <a:ext cx="6296323" cy="7005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To determine the increase in net tuition revenue that will recoup the reduction in state operating support, we will need to divide the dollar amount by the </a:t>
            </a:r>
            <a:r>
              <a:rPr lang="en-US" sz="1600" dirty="0" smtClean="0">
                <a:solidFill>
                  <a:srgbClr val="FF0000"/>
                </a:solidFill>
                <a:latin typeface="Arial" charset="0"/>
                <a:ea typeface="Arial" charset="0"/>
                <a:cs typeface="Arial" charset="0"/>
              </a:rPr>
              <a:t>number of Missouri resident undergraduate students</a:t>
            </a:r>
            <a:r>
              <a:rPr lang="en-US" sz="1600" dirty="0" smtClean="0">
                <a:solidFill>
                  <a:srgbClr val="00527A"/>
                </a:solidFill>
                <a:latin typeface="Arial" charset="0"/>
                <a:ea typeface="Arial" charset="0"/>
                <a:cs typeface="Arial" charset="0"/>
              </a:rPr>
              <a:t> </a:t>
            </a:r>
            <a:endParaRPr lang="en-US" sz="1600" dirty="0">
              <a:solidFill>
                <a:srgbClr val="00527A"/>
              </a:solidFill>
              <a:latin typeface="Arial" charset="0"/>
              <a:ea typeface="Arial" charset="0"/>
              <a:cs typeface="Arial" charset="0"/>
            </a:endParaRPr>
          </a:p>
        </p:txBody>
      </p:sp>
      <p:sp>
        <p:nvSpPr>
          <p:cNvPr id="45" name="TextBox 44"/>
          <p:cNvSpPr txBox="1"/>
          <p:nvPr/>
        </p:nvSpPr>
        <p:spPr>
          <a:xfrm>
            <a:off x="2711837" y="2234676"/>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sp>
        <p:nvSpPr>
          <p:cNvPr id="31" name="Title 1"/>
          <p:cNvSpPr txBox="1">
            <a:spLocks/>
          </p:cNvSpPr>
          <p:nvPr/>
        </p:nvSpPr>
        <p:spPr>
          <a:xfrm>
            <a:off x="3157622" y="3642522"/>
            <a:ext cx="5573835" cy="7005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Two options: FY 20 estimated enrollment or FY 19 Fall 2018 actual enrollment  </a:t>
            </a:r>
            <a:endParaRPr lang="en-US" sz="1600" dirty="0">
              <a:solidFill>
                <a:srgbClr val="00527A"/>
              </a:solidFill>
              <a:latin typeface="Arial" charset="0"/>
              <a:ea typeface="Arial" charset="0"/>
              <a:cs typeface="Arial" charset="0"/>
            </a:endParaRPr>
          </a:p>
        </p:txBody>
      </p:sp>
      <p:cxnSp>
        <p:nvCxnSpPr>
          <p:cNvPr id="39" name="Straight Connector 38"/>
          <p:cNvCxnSpPr/>
          <p:nvPr/>
        </p:nvCxnSpPr>
        <p:spPr>
          <a:xfrm>
            <a:off x="2649516" y="3326816"/>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649516" y="3792535"/>
            <a:ext cx="4556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3157623" y="3594972"/>
            <a:ext cx="5573834" cy="6113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3675274" y="3323342"/>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a:t>
            </a:r>
            <a:endParaRPr lang="en-US" sz="1400" dirty="0"/>
          </a:p>
        </p:txBody>
      </p:sp>
      <p:cxnSp>
        <p:nvCxnSpPr>
          <p:cNvPr id="28" name="Straight Connector 27"/>
          <p:cNvCxnSpPr/>
          <p:nvPr/>
        </p:nvCxnSpPr>
        <p:spPr>
          <a:xfrm>
            <a:off x="1178956" y="1558796"/>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178956" y="2024515"/>
            <a:ext cx="4556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687062" y="1826952"/>
            <a:ext cx="7044395" cy="3989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1963766" y="1561741"/>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sp>
        <p:nvSpPr>
          <p:cNvPr id="33" name="Rectangle 32"/>
          <p:cNvSpPr/>
          <p:nvPr/>
        </p:nvSpPr>
        <p:spPr>
          <a:xfrm>
            <a:off x="1710958" y="1842572"/>
            <a:ext cx="6419747" cy="338554"/>
          </a:xfrm>
          <a:prstGeom prst="rect">
            <a:avLst/>
          </a:prstGeom>
        </p:spPr>
        <p:txBody>
          <a:bodyPr wrap="square">
            <a:spAutoFit/>
          </a:bodyPr>
          <a:lstStyle/>
          <a:p>
            <a:r>
              <a:rPr lang="en-US" sz="1600" dirty="0">
                <a:solidFill>
                  <a:srgbClr val="00527A"/>
                </a:solidFill>
                <a:latin typeface="Arial" charset="0"/>
                <a:ea typeface="Arial" charset="0"/>
                <a:cs typeface="Arial" charset="0"/>
              </a:rPr>
              <a:t>Dollar amount = FY 18 core disbursed – FY 17 core disbursed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4376594"/>
      </p:ext>
    </p:extLst>
  </p:cSld>
  <p:clrMapOvr>
    <a:masterClrMapping/>
  </p:clrMapOvr>
  <mc:AlternateContent xmlns:mc="http://schemas.openxmlformats.org/markup-compatibility/2006">
    <mc:Choice xmlns:p14="http://schemas.microsoft.com/office/powerpoint/2010/main" Requires="p14">
      <p:transition spd="slow" p14:dur="2000" advTm="14617"/>
    </mc:Choice>
    <mc:Fallback>
      <p:transition spd="slow" advTm="14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285880" y="2052846"/>
            <a:ext cx="8508165" cy="1302201"/>
          </a:xfrm>
        </p:spPr>
        <p:txBody>
          <a:bodyPr>
            <a:normAutofit fontScale="90000"/>
          </a:bodyPr>
          <a:lstStyle/>
          <a:p>
            <a:r>
              <a:rPr lang="en-US" sz="2000" dirty="0" smtClean="0">
                <a:solidFill>
                  <a:srgbClr val="00527A"/>
                </a:solidFill>
                <a:latin typeface="Arial" charset="0"/>
                <a:ea typeface="Arial" charset="0"/>
                <a:cs typeface="Arial" charset="0"/>
              </a:rPr>
              <a:t>For institutions whose tuition is greater than the average tuition, the percentage change in tuition shall not exceed the percentage change of the consumer price index </a:t>
            </a:r>
            <a:r>
              <a:rPr lang="en-US" sz="2000" dirty="0" smtClean="0">
                <a:solidFill>
                  <a:srgbClr val="FF0000"/>
                </a:solidFill>
                <a:latin typeface="Arial" charset="0"/>
                <a:ea typeface="Arial" charset="0"/>
                <a:cs typeface="Arial" charset="0"/>
              </a:rPr>
              <a:t>plus a percentage of not more than five percent that would produce an increase in net tuition revenue no greater than the dollar amount by which the state operating support was reduced for the prior fiscal year, if applicable</a:t>
            </a:r>
            <a:endParaRPr lang="en-US" sz="2000" dirty="0">
              <a:solidFill>
                <a:srgbClr val="FF0000"/>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a:stretch>
            <a:fillRect/>
          </a:stretch>
        </p:blipFill>
        <p:spPr>
          <a:xfrm>
            <a:off x="171416" y="5750319"/>
            <a:ext cx="1330510" cy="780914"/>
          </a:xfrm>
          <a:prstGeom prst="rect">
            <a:avLst/>
          </a:prstGeom>
        </p:spPr>
      </p:pic>
      <p:sp>
        <p:nvSpPr>
          <p:cNvPr id="7" name="Rectangle 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2" name="TextBox 1"/>
          <p:cNvSpPr txBox="1"/>
          <p:nvPr/>
        </p:nvSpPr>
        <p:spPr>
          <a:xfrm>
            <a:off x="1599202" y="699912"/>
            <a:ext cx="5636976" cy="646331"/>
          </a:xfrm>
          <a:prstGeom prst="rect">
            <a:avLst/>
          </a:prstGeom>
          <a:noFill/>
        </p:spPr>
        <p:txBody>
          <a:bodyPr wrap="square" rtlCol="0">
            <a:spAutoFit/>
          </a:bodyPr>
          <a:lstStyle/>
          <a:p>
            <a:pPr algn="ctr"/>
            <a:r>
              <a:rPr lang="en-US" sz="3600" dirty="0" smtClean="0">
                <a:solidFill>
                  <a:srgbClr val="00527A"/>
                </a:solidFill>
                <a:latin typeface="Arial" panose="020B0604020202020204" pitchFamily="34" charset="0"/>
                <a:cs typeface="Arial" panose="020B0604020202020204" pitchFamily="34" charset="0"/>
              </a:rPr>
              <a:t>§173.1003, </a:t>
            </a:r>
            <a:r>
              <a:rPr lang="en-US" sz="3600" dirty="0" err="1" smtClean="0">
                <a:solidFill>
                  <a:srgbClr val="00527A"/>
                </a:solidFill>
                <a:latin typeface="Arial" panose="020B0604020202020204" pitchFamily="34" charset="0"/>
                <a:cs typeface="Arial" panose="020B0604020202020204" pitchFamily="34" charset="0"/>
              </a:rPr>
              <a:t>RSMo</a:t>
            </a:r>
            <a:endParaRPr lang="en-US" sz="3600" dirty="0">
              <a:solidFill>
                <a:srgbClr val="00527A"/>
              </a:solidFill>
              <a:latin typeface="Arial" panose="020B0604020202020204" pitchFamily="34" charset="0"/>
              <a:cs typeface="Arial" panose="020B0604020202020204" pitchFamily="34" charset="0"/>
            </a:endParaRPr>
          </a:p>
        </p:txBody>
      </p:sp>
      <p:sp>
        <p:nvSpPr>
          <p:cNvPr id="15" name="Title 1"/>
          <p:cNvSpPr txBox="1">
            <a:spLocks/>
          </p:cNvSpPr>
          <p:nvPr/>
        </p:nvSpPr>
        <p:spPr>
          <a:xfrm>
            <a:off x="285880" y="3547711"/>
            <a:ext cx="8271098" cy="17713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00527A"/>
                </a:solidFill>
                <a:latin typeface="Arial" charset="0"/>
                <a:ea typeface="Arial" charset="0"/>
                <a:cs typeface="Arial" charset="0"/>
              </a:rPr>
              <a:t>For institutions whose tuition is less than the average tuition, the dollar increase in tuition shall not exceed the product of the percentage change of the consumer price index times the average tuition, </a:t>
            </a:r>
            <a:r>
              <a:rPr lang="en-US" sz="1800" dirty="0" smtClean="0">
                <a:solidFill>
                  <a:srgbClr val="FF0000"/>
                </a:solidFill>
                <a:latin typeface="Arial" charset="0"/>
                <a:ea typeface="Arial" charset="0"/>
                <a:cs typeface="Arial" charset="0"/>
              </a:rPr>
              <a:t>plus a percentage of not more than five percent that would produce an increase in net tuition revenue no greater than the dollar amount by which the state operating support was reduced for the prior fiscal year, if applicable</a:t>
            </a:r>
            <a:endParaRPr lang="en-US" sz="1800" dirty="0">
              <a:solidFill>
                <a:srgbClr val="FF0000"/>
              </a:solidFill>
              <a:latin typeface="Arial" charset="0"/>
              <a:ea typeface="Arial" charset="0"/>
              <a:cs typeface="Arial"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2639477"/>
      </p:ext>
    </p:extLst>
  </p:cSld>
  <p:clrMapOvr>
    <a:masterClrMapping/>
  </p:clrMapOvr>
  <mc:AlternateContent xmlns:mc="http://schemas.openxmlformats.org/markup-compatibility/2006">
    <mc:Choice xmlns:p14="http://schemas.microsoft.com/office/powerpoint/2010/main" Requires="p14">
      <p:transition spd="slow" p14:dur="2000" advTm="55307"/>
    </mc:Choice>
    <mc:Fallback>
      <p:transition spd="slow" advTm="55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17594"/>
            <a:ext cx="8413750" cy="701207"/>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X?</a:t>
            </a:r>
            <a:endParaRPr lang="en-US" sz="3200" b="1" dirty="0">
              <a:solidFill>
                <a:schemeClr val="accent6">
                  <a:lumMod val="75000"/>
                </a:schemeClr>
              </a:solidFill>
              <a:latin typeface="Arial" charset="0"/>
              <a:ea typeface="Arial" charset="0"/>
              <a:cs typeface="Arial" charset="0"/>
            </a:endParaRPr>
          </a:p>
        </p:txBody>
      </p:sp>
      <p:sp>
        <p:nvSpPr>
          <p:cNvPr id="15" name="Title 1"/>
          <p:cNvSpPr txBox="1">
            <a:spLocks/>
          </p:cNvSpPr>
          <p:nvPr/>
        </p:nvSpPr>
        <p:spPr>
          <a:xfrm>
            <a:off x="908351" y="756248"/>
            <a:ext cx="7823106" cy="7943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panose="020B0604020202020204" pitchFamily="34" charset="0"/>
                <a:cs typeface="Arial" panose="020B0604020202020204" pitchFamily="34" charset="0"/>
              </a:rPr>
              <a:t>“a </a:t>
            </a:r>
            <a:r>
              <a:rPr lang="en-US" sz="1600" dirty="0">
                <a:solidFill>
                  <a:srgbClr val="00527A"/>
                </a:solidFill>
                <a:latin typeface="Arial" panose="020B0604020202020204" pitchFamily="34" charset="0"/>
                <a:cs typeface="Arial" panose="020B0604020202020204" pitchFamily="34" charset="0"/>
              </a:rPr>
              <a:t>percentage of not more than five percent that would </a:t>
            </a:r>
            <a:r>
              <a:rPr lang="en-US" sz="1600" dirty="0">
                <a:solidFill>
                  <a:srgbClr val="FF0000"/>
                </a:solidFill>
                <a:latin typeface="Arial" panose="020B0604020202020204" pitchFamily="34" charset="0"/>
                <a:cs typeface="Arial" panose="020B0604020202020204" pitchFamily="34" charset="0"/>
              </a:rPr>
              <a:t>produce an increase in net tuition revenue no greater than the dollar amount </a:t>
            </a:r>
            <a:r>
              <a:rPr lang="en-US" sz="1600" dirty="0">
                <a:solidFill>
                  <a:srgbClr val="00527A"/>
                </a:solidFill>
                <a:latin typeface="Arial" panose="020B0604020202020204" pitchFamily="34" charset="0"/>
                <a:cs typeface="Arial" panose="020B0604020202020204" pitchFamily="34" charset="0"/>
              </a:rPr>
              <a:t>by which state operating support was reduced for the prior fiscal year”</a:t>
            </a: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08351" y="710593"/>
            <a:ext cx="7823105" cy="8447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6763" y="936206"/>
            <a:ext cx="961335" cy="307777"/>
          </a:xfrm>
          <a:prstGeom prst="rect">
            <a:avLst/>
          </a:prstGeom>
          <a:noFill/>
        </p:spPr>
        <p:txBody>
          <a:bodyPr wrap="square" rtlCol="0">
            <a:spAutoFit/>
          </a:bodyPr>
          <a:lstStyle/>
          <a:p>
            <a:r>
              <a:rPr lang="en-US" sz="1400" b="1" dirty="0" smtClean="0">
                <a:solidFill>
                  <a:srgbClr val="00527A"/>
                </a:solidFill>
                <a:latin typeface="Arial" charset="0"/>
                <a:ea typeface="Arial" charset="0"/>
                <a:cs typeface="Arial" charset="0"/>
              </a:rPr>
              <a:t>Statute</a:t>
            </a:r>
            <a:endParaRPr lang="en-US" sz="1400" dirty="0"/>
          </a:p>
        </p:txBody>
      </p:sp>
      <p:cxnSp>
        <p:nvCxnSpPr>
          <p:cNvPr id="11" name="Straight Connector 10"/>
          <p:cNvCxnSpPr/>
          <p:nvPr/>
        </p:nvCxnSpPr>
        <p:spPr>
          <a:xfrm>
            <a:off x="1927027" y="2231731"/>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27027" y="2697450"/>
            <a:ext cx="4556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435133" y="2499886"/>
            <a:ext cx="6296323" cy="8104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1"/>
          <p:cNvSpPr txBox="1">
            <a:spLocks/>
          </p:cNvSpPr>
          <p:nvPr/>
        </p:nvSpPr>
        <p:spPr>
          <a:xfrm>
            <a:off x="2435133" y="2562204"/>
            <a:ext cx="6296323" cy="7005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To determine the increase in net tuition revenue that will recoup the reduction in state operating support, we will need to divide the dollar amount by the </a:t>
            </a:r>
            <a:r>
              <a:rPr lang="en-US" sz="1600" dirty="0" smtClean="0">
                <a:solidFill>
                  <a:srgbClr val="FF0000"/>
                </a:solidFill>
                <a:latin typeface="Arial" charset="0"/>
                <a:ea typeface="Arial" charset="0"/>
                <a:cs typeface="Arial" charset="0"/>
              </a:rPr>
              <a:t>number of Missouri resident undergraduate students</a:t>
            </a:r>
            <a:r>
              <a:rPr lang="en-US" sz="1600" dirty="0" smtClean="0">
                <a:solidFill>
                  <a:srgbClr val="00527A"/>
                </a:solidFill>
                <a:latin typeface="Arial" charset="0"/>
                <a:ea typeface="Arial" charset="0"/>
                <a:cs typeface="Arial" charset="0"/>
              </a:rPr>
              <a:t> </a:t>
            </a:r>
            <a:endParaRPr lang="en-US" sz="1600" dirty="0">
              <a:solidFill>
                <a:srgbClr val="00527A"/>
              </a:solidFill>
              <a:latin typeface="Arial" charset="0"/>
              <a:ea typeface="Arial" charset="0"/>
              <a:cs typeface="Arial" charset="0"/>
            </a:endParaRPr>
          </a:p>
        </p:txBody>
      </p:sp>
      <p:sp>
        <p:nvSpPr>
          <p:cNvPr id="45" name="TextBox 44"/>
          <p:cNvSpPr txBox="1"/>
          <p:nvPr/>
        </p:nvSpPr>
        <p:spPr>
          <a:xfrm>
            <a:off x="2711837" y="2234676"/>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sp>
        <p:nvSpPr>
          <p:cNvPr id="31" name="Title 1"/>
          <p:cNvSpPr txBox="1">
            <a:spLocks/>
          </p:cNvSpPr>
          <p:nvPr/>
        </p:nvSpPr>
        <p:spPr>
          <a:xfrm>
            <a:off x="3157622" y="3642522"/>
            <a:ext cx="5573835" cy="7005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Two options: FY 20 estimated enrollment or FY 19 Fall 2018 actual enrollment  </a:t>
            </a:r>
            <a:endParaRPr lang="en-US" sz="1600" dirty="0">
              <a:solidFill>
                <a:srgbClr val="00527A"/>
              </a:solidFill>
              <a:latin typeface="Arial" charset="0"/>
              <a:ea typeface="Arial" charset="0"/>
              <a:cs typeface="Arial" charset="0"/>
            </a:endParaRPr>
          </a:p>
        </p:txBody>
      </p:sp>
      <p:cxnSp>
        <p:nvCxnSpPr>
          <p:cNvPr id="39" name="Straight Connector 38"/>
          <p:cNvCxnSpPr/>
          <p:nvPr/>
        </p:nvCxnSpPr>
        <p:spPr>
          <a:xfrm>
            <a:off x="2649516" y="3326816"/>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649516" y="3792535"/>
            <a:ext cx="4556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3157623" y="3594972"/>
            <a:ext cx="5573834" cy="6113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3675274" y="3323342"/>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a:t>
            </a:r>
            <a:endParaRPr lang="en-US" sz="1400" dirty="0"/>
          </a:p>
        </p:txBody>
      </p:sp>
      <p:sp>
        <p:nvSpPr>
          <p:cNvPr id="50" name="Title 1"/>
          <p:cNvSpPr txBox="1">
            <a:spLocks/>
          </p:cNvSpPr>
          <p:nvPr/>
        </p:nvSpPr>
        <p:spPr>
          <a:xfrm>
            <a:off x="3964779" y="4575037"/>
            <a:ext cx="4766678" cy="7005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FY 19 Fall 2018 actual enrollment would be the most accurate number given that institutions would need their estimated enrollment by January 2019 for FY 20 </a:t>
            </a:r>
            <a:endParaRPr lang="en-US" sz="1600" dirty="0">
              <a:solidFill>
                <a:srgbClr val="00527A"/>
              </a:solidFill>
              <a:latin typeface="Arial" charset="0"/>
              <a:ea typeface="Arial" charset="0"/>
              <a:cs typeface="Arial" charset="0"/>
            </a:endParaRPr>
          </a:p>
        </p:txBody>
      </p:sp>
      <p:cxnSp>
        <p:nvCxnSpPr>
          <p:cNvPr id="51" name="Straight Connector 50"/>
          <p:cNvCxnSpPr/>
          <p:nvPr/>
        </p:nvCxnSpPr>
        <p:spPr>
          <a:xfrm>
            <a:off x="3456672" y="4206273"/>
            <a:ext cx="0" cy="5187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456672" y="4725050"/>
            <a:ext cx="4556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964779" y="4527486"/>
            <a:ext cx="4766678" cy="10301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p:cNvSpPr txBox="1"/>
          <p:nvPr/>
        </p:nvSpPr>
        <p:spPr>
          <a:xfrm>
            <a:off x="4482430" y="4255857"/>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a:t>
            </a:r>
            <a:endParaRPr lang="en-US" sz="1400" dirty="0"/>
          </a:p>
        </p:txBody>
      </p:sp>
      <p:cxnSp>
        <p:nvCxnSpPr>
          <p:cNvPr id="28" name="Straight Connector 27"/>
          <p:cNvCxnSpPr/>
          <p:nvPr/>
        </p:nvCxnSpPr>
        <p:spPr>
          <a:xfrm>
            <a:off x="1178956" y="1558796"/>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178956" y="2024515"/>
            <a:ext cx="4556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687062" y="1826952"/>
            <a:ext cx="7044395" cy="3989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1963766" y="1561741"/>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sp>
        <p:nvSpPr>
          <p:cNvPr id="33" name="Rectangle 32"/>
          <p:cNvSpPr/>
          <p:nvPr/>
        </p:nvSpPr>
        <p:spPr>
          <a:xfrm>
            <a:off x="1710958" y="1842572"/>
            <a:ext cx="6419747" cy="338554"/>
          </a:xfrm>
          <a:prstGeom prst="rect">
            <a:avLst/>
          </a:prstGeom>
        </p:spPr>
        <p:txBody>
          <a:bodyPr wrap="square">
            <a:spAutoFit/>
          </a:bodyPr>
          <a:lstStyle/>
          <a:p>
            <a:r>
              <a:rPr lang="en-US" sz="1600" dirty="0">
                <a:solidFill>
                  <a:srgbClr val="00527A"/>
                </a:solidFill>
                <a:latin typeface="Arial" charset="0"/>
                <a:ea typeface="Arial" charset="0"/>
                <a:cs typeface="Arial" charset="0"/>
              </a:rPr>
              <a:t>Dollar amount = FY 18 core disbursed – FY 17 core disbursed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60027366"/>
      </p:ext>
    </p:extLst>
  </p:cSld>
  <p:clrMapOvr>
    <a:masterClrMapping/>
  </p:clrMapOvr>
  <mc:AlternateContent xmlns:mc="http://schemas.openxmlformats.org/markup-compatibility/2006">
    <mc:Choice xmlns:p14="http://schemas.microsoft.com/office/powerpoint/2010/main" Requires="p14">
      <p:transition spd="slow" p14:dur="2000" advTm="15465"/>
    </mc:Choice>
    <mc:Fallback>
      <p:transition spd="slow" advTm="15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17594"/>
            <a:ext cx="8413750" cy="701207"/>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X?</a:t>
            </a:r>
            <a:endParaRPr lang="en-US" sz="3200" b="1" dirty="0">
              <a:solidFill>
                <a:schemeClr val="accent6">
                  <a:lumMod val="75000"/>
                </a:schemeClr>
              </a:solidFill>
              <a:latin typeface="Arial" charset="0"/>
              <a:ea typeface="Arial" charset="0"/>
              <a:cs typeface="Arial" charset="0"/>
            </a:endParaRPr>
          </a:p>
        </p:txBody>
      </p:sp>
      <p:sp>
        <p:nvSpPr>
          <p:cNvPr id="15" name="Title 1"/>
          <p:cNvSpPr txBox="1">
            <a:spLocks/>
          </p:cNvSpPr>
          <p:nvPr/>
        </p:nvSpPr>
        <p:spPr>
          <a:xfrm>
            <a:off x="908351" y="756248"/>
            <a:ext cx="7823106" cy="7943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panose="020B0604020202020204" pitchFamily="34" charset="0"/>
                <a:cs typeface="Arial" panose="020B0604020202020204" pitchFamily="34" charset="0"/>
              </a:rPr>
              <a:t>“a </a:t>
            </a:r>
            <a:r>
              <a:rPr lang="en-US" sz="1600" dirty="0">
                <a:solidFill>
                  <a:srgbClr val="00527A"/>
                </a:solidFill>
                <a:latin typeface="Arial" panose="020B0604020202020204" pitchFamily="34" charset="0"/>
                <a:cs typeface="Arial" panose="020B0604020202020204" pitchFamily="34" charset="0"/>
              </a:rPr>
              <a:t>percentage of not more than five percent that would </a:t>
            </a:r>
            <a:r>
              <a:rPr lang="en-US" sz="1600" dirty="0">
                <a:solidFill>
                  <a:srgbClr val="FF0000"/>
                </a:solidFill>
                <a:latin typeface="Arial" panose="020B0604020202020204" pitchFamily="34" charset="0"/>
                <a:cs typeface="Arial" panose="020B0604020202020204" pitchFamily="34" charset="0"/>
              </a:rPr>
              <a:t>produce an increase in net tuition revenue no greater than the dollar amount </a:t>
            </a:r>
            <a:r>
              <a:rPr lang="en-US" sz="1600" dirty="0">
                <a:solidFill>
                  <a:srgbClr val="00527A"/>
                </a:solidFill>
                <a:latin typeface="Arial" panose="020B0604020202020204" pitchFamily="34" charset="0"/>
                <a:cs typeface="Arial" panose="020B0604020202020204" pitchFamily="34" charset="0"/>
              </a:rPr>
              <a:t>by which state operating support was reduced for the prior fiscal year”</a:t>
            </a: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08351" y="710593"/>
            <a:ext cx="7823105" cy="8447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6763" y="936206"/>
            <a:ext cx="961335" cy="307777"/>
          </a:xfrm>
          <a:prstGeom prst="rect">
            <a:avLst/>
          </a:prstGeom>
          <a:noFill/>
        </p:spPr>
        <p:txBody>
          <a:bodyPr wrap="square" rtlCol="0">
            <a:spAutoFit/>
          </a:bodyPr>
          <a:lstStyle/>
          <a:p>
            <a:r>
              <a:rPr lang="en-US" sz="1400" b="1" dirty="0" smtClean="0">
                <a:solidFill>
                  <a:srgbClr val="00527A"/>
                </a:solidFill>
                <a:latin typeface="Arial" charset="0"/>
                <a:ea typeface="Arial" charset="0"/>
                <a:cs typeface="Arial" charset="0"/>
              </a:rPr>
              <a:t>Statute</a:t>
            </a:r>
            <a:endParaRPr lang="en-US" sz="1400" dirty="0"/>
          </a:p>
        </p:txBody>
      </p:sp>
      <p:cxnSp>
        <p:nvCxnSpPr>
          <p:cNvPr id="11" name="Straight Connector 10"/>
          <p:cNvCxnSpPr/>
          <p:nvPr/>
        </p:nvCxnSpPr>
        <p:spPr>
          <a:xfrm>
            <a:off x="1927027" y="2231731"/>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27027" y="2697450"/>
            <a:ext cx="4556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435133" y="2499886"/>
            <a:ext cx="6296323" cy="8104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1"/>
          <p:cNvSpPr txBox="1">
            <a:spLocks/>
          </p:cNvSpPr>
          <p:nvPr/>
        </p:nvSpPr>
        <p:spPr>
          <a:xfrm>
            <a:off x="2435133" y="2562204"/>
            <a:ext cx="6296323" cy="7005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To determine the increase in net tuition revenue that will recoup the reduction in state operating support, we will need to divide the dollar amount by the </a:t>
            </a:r>
            <a:r>
              <a:rPr lang="en-US" sz="1600" dirty="0" smtClean="0">
                <a:solidFill>
                  <a:srgbClr val="FF0000"/>
                </a:solidFill>
                <a:latin typeface="Arial" charset="0"/>
                <a:ea typeface="Arial" charset="0"/>
                <a:cs typeface="Arial" charset="0"/>
              </a:rPr>
              <a:t>number of Missouri resident undergraduate students</a:t>
            </a:r>
            <a:r>
              <a:rPr lang="en-US" sz="1600" dirty="0" smtClean="0">
                <a:solidFill>
                  <a:srgbClr val="00527A"/>
                </a:solidFill>
                <a:latin typeface="Arial" charset="0"/>
                <a:ea typeface="Arial" charset="0"/>
                <a:cs typeface="Arial" charset="0"/>
              </a:rPr>
              <a:t> </a:t>
            </a:r>
            <a:endParaRPr lang="en-US" sz="1600" dirty="0">
              <a:solidFill>
                <a:srgbClr val="00527A"/>
              </a:solidFill>
              <a:latin typeface="Arial" charset="0"/>
              <a:ea typeface="Arial" charset="0"/>
              <a:cs typeface="Arial" charset="0"/>
            </a:endParaRPr>
          </a:p>
        </p:txBody>
      </p:sp>
      <p:sp>
        <p:nvSpPr>
          <p:cNvPr id="45" name="TextBox 44"/>
          <p:cNvSpPr txBox="1"/>
          <p:nvPr/>
        </p:nvSpPr>
        <p:spPr>
          <a:xfrm>
            <a:off x="2711837" y="2234676"/>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sp>
        <p:nvSpPr>
          <p:cNvPr id="31" name="Title 1"/>
          <p:cNvSpPr txBox="1">
            <a:spLocks/>
          </p:cNvSpPr>
          <p:nvPr/>
        </p:nvSpPr>
        <p:spPr>
          <a:xfrm>
            <a:off x="3157622" y="3642522"/>
            <a:ext cx="5573835" cy="7005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Two options: FY 20 estimated enrollment or FY 19 Fall 2018 actual enrollment  </a:t>
            </a:r>
            <a:endParaRPr lang="en-US" sz="1600" dirty="0">
              <a:solidFill>
                <a:srgbClr val="00527A"/>
              </a:solidFill>
              <a:latin typeface="Arial" charset="0"/>
              <a:ea typeface="Arial" charset="0"/>
              <a:cs typeface="Arial" charset="0"/>
            </a:endParaRPr>
          </a:p>
        </p:txBody>
      </p:sp>
      <p:cxnSp>
        <p:nvCxnSpPr>
          <p:cNvPr id="39" name="Straight Connector 38"/>
          <p:cNvCxnSpPr/>
          <p:nvPr/>
        </p:nvCxnSpPr>
        <p:spPr>
          <a:xfrm>
            <a:off x="2649516" y="3326816"/>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649516" y="3792535"/>
            <a:ext cx="4556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3157623" y="3594972"/>
            <a:ext cx="5573834" cy="6113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3675274" y="3323342"/>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a:t>
            </a:r>
            <a:endParaRPr lang="en-US" sz="1400" dirty="0"/>
          </a:p>
        </p:txBody>
      </p:sp>
      <p:sp>
        <p:nvSpPr>
          <p:cNvPr id="50" name="Title 1"/>
          <p:cNvSpPr txBox="1">
            <a:spLocks/>
          </p:cNvSpPr>
          <p:nvPr/>
        </p:nvSpPr>
        <p:spPr>
          <a:xfrm>
            <a:off x="3964779" y="4575037"/>
            <a:ext cx="4766678" cy="7005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FY 19 Fall 2018 actual enrollment would be the most accurate number given that institutions would need their estimated enrollment by January 2019 for FY 20 </a:t>
            </a:r>
            <a:endParaRPr lang="en-US" sz="1600" dirty="0">
              <a:solidFill>
                <a:srgbClr val="00527A"/>
              </a:solidFill>
              <a:latin typeface="Arial" charset="0"/>
              <a:ea typeface="Arial" charset="0"/>
              <a:cs typeface="Arial" charset="0"/>
            </a:endParaRPr>
          </a:p>
        </p:txBody>
      </p:sp>
      <p:cxnSp>
        <p:nvCxnSpPr>
          <p:cNvPr id="51" name="Straight Connector 50"/>
          <p:cNvCxnSpPr/>
          <p:nvPr/>
        </p:nvCxnSpPr>
        <p:spPr>
          <a:xfrm>
            <a:off x="3456672" y="4206273"/>
            <a:ext cx="0" cy="5187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456672" y="4725050"/>
            <a:ext cx="4556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964779" y="4527486"/>
            <a:ext cx="4766678" cy="10301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p:cNvSpPr txBox="1"/>
          <p:nvPr/>
        </p:nvSpPr>
        <p:spPr>
          <a:xfrm>
            <a:off x="4482430" y="4255857"/>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a:t>
            </a:r>
            <a:endParaRPr lang="en-US" sz="1400" dirty="0"/>
          </a:p>
        </p:txBody>
      </p:sp>
      <p:cxnSp>
        <p:nvCxnSpPr>
          <p:cNvPr id="28" name="Straight Connector 27"/>
          <p:cNvCxnSpPr/>
          <p:nvPr/>
        </p:nvCxnSpPr>
        <p:spPr>
          <a:xfrm>
            <a:off x="1178956" y="1558796"/>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178956" y="2024515"/>
            <a:ext cx="4556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687062" y="1826952"/>
            <a:ext cx="7044395" cy="3989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1963766" y="1561741"/>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sp>
        <p:nvSpPr>
          <p:cNvPr id="33" name="Rectangle 32"/>
          <p:cNvSpPr/>
          <p:nvPr/>
        </p:nvSpPr>
        <p:spPr>
          <a:xfrm>
            <a:off x="1710958" y="1842572"/>
            <a:ext cx="6419747" cy="338554"/>
          </a:xfrm>
          <a:prstGeom prst="rect">
            <a:avLst/>
          </a:prstGeom>
        </p:spPr>
        <p:txBody>
          <a:bodyPr wrap="square">
            <a:spAutoFit/>
          </a:bodyPr>
          <a:lstStyle/>
          <a:p>
            <a:r>
              <a:rPr lang="en-US" sz="1600" dirty="0">
                <a:solidFill>
                  <a:srgbClr val="00527A"/>
                </a:solidFill>
                <a:latin typeface="Arial" charset="0"/>
                <a:ea typeface="Arial" charset="0"/>
                <a:cs typeface="Arial" charset="0"/>
              </a:rPr>
              <a:t>Dollar amount = FY 18 core disbursed – FY 17 core disbursed</a:t>
            </a:r>
          </a:p>
        </p:txBody>
      </p:sp>
      <p:sp>
        <p:nvSpPr>
          <p:cNvPr id="3" name="Explosion 2 2"/>
          <p:cNvSpPr/>
          <p:nvPr/>
        </p:nvSpPr>
        <p:spPr>
          <a:xfrm rot="1815174">
            <a:off x="145689" y="2728752"/>
            <a:ext cx="3185521" cy="324551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20658818">
            <a:off x="531827" y="3665066"/>
            <a:ext cx="2156723" cy="1384995"/>
          </a:xfrm>
          <a:prstGeom prst="rect">
            <a:avLst/>
          </a:prstGeom>
          <a:noFill/>
        </p:spPr>
        <p:txBody>
          <a:bodyPr wrap="square" rtlCol="0">
            <a:spAutoFit/>
          </a:bodyPr>
          <a:lstStyle/>
          <a:p>
            <a:pPr algn="ctr"/>
            <a:r>
              <a:rPr lang="en-US" sz="1400" b="1" dirty="0" smtClean="0"/>
              <a:t>Since it relates to </a:t>
            </a:r>
          </a:p>
          <a:p>
            <a:pPr algn="ctr"/>
            <a:r>
              <a:rPr lang="en-US" sz="1400" b="1" dirty="0" smtClean="0"/>
              <a:t>net tuition revenue, we </a:t>
            </a:r>
            <a:r>
              <a:rPr lang="en-US" sz="1400" b="1" u="sng" dirty="0" smtClean="0"/>
              <a:t>cannot </a:t>
            </a:r>
            <a:r>
              <a:rPr lang="en-US" sz="1400" b="1" dirty="0" smtClean="0"/>
              <a:t>simply divide the reduced dollar amount by the number of students to find X  </a:t>
            </a:r>
            <a:endParaRPr lang="en-US" sz="1400"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3735847"/>
      </p:ext>
    </p:extLst>
  </p:cSld>
  <p:clrMapOvr>
    <a:masterClrMapping/>
  </p:clrMapOvr>
  <mc:AlternateContent xmlns:mc="http://schemas.openxmlformats.org/markup-compatibility/2006">
    <mc:Choice xmlns:p14="http://schemas.microsoft.com/office/powerpoint/2010/main" Requires="p14">
      <p:transition spd="slow" p14:dur="2000" advTm="13081"/>
    </mc:Choice>
    <mc:Fallback>
      <p:transition spd="slow" advTm="13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17594"/>
            <a:ext cx="8413750" cy="701207"/>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net tuition revenue?</a:t>
            </a:r>
            <a:endParaRPr lang="en-US" sz="3200" b="1" dirty="0">
              <a:solidFill>
                <a:schemeClr val="accent6">
                  <a:lumMod val="75000"/>
                </a:schemeClr>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12270" y="791569"/>
            <a:ext cx="7823105" cy="6520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0682" y="963712"/>
            <a:ext cx="961335" cy="307777"/>
          </a:xfrm>
          <a:prstGeom prst="rect">
            <a:avLst/>
          </a:prstGeom>
          <a:noFill/>
        </p:spPr>
        <p:txBody>
          <a:bodyPr wrap="square" rtlCol="0">
            <a:spAutoFit/>
          </a:bodyPr>
          <a:lstStyle/>
          <a:p>
            <a:r>
              <a:rPr lang="en-US" sz="1400" b="1" dirty="0" smtClean="0">
                <a:solidFill>
                  <a:srgbClr val="00527A"/>
                </a:solidFill>
                <a:latin typeface="Arial" charset="0"/>
                <a:ea typeface="Arial" charset="0"/>
                <a:cs typeface="Arial" charset="0"/>
              </a:rPr>
              <a:t>Statute</a:t>
            </a:r>
            <a:endParaRPr lang="en-US" sz="1400" dirty="0"/>
          </a:p>
        </p:txBody>
      </p:sp>
      <p:sp>
        <p:nvSpPr>
          <p:cNvPr id="26" name="Title 1"/>
          <p:cNvSpPr txBox="1">
            <a:spLocks/>
          </p:cNvSpPr>
          <p:nvPr/>
        </p:nvSpPr>
        <p:spPr>
          <a:xfrm>
            <a:off x="916189" y="863307"/>
            <a:ext cx="6708867" cy="8793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“net amount of resident undergraduate tuition and required fees reduced by institutional aid only”</a:t>
            </a:r>
            <a:endParaRPr lang="en-US" sz="1600" dirty="0">
              <a:solidFill>
                <a:srgbClr val="00527A"/>
              </a:solidFill>
              <a:latin typeface="Arial" charset="0"/>
              <a:ea typeface="Arial" charset="0"/>
              <a:cs typeface="Aria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66619075"/>
      </p:ext>
    </p:extLst>
  </p:cSld>
  <p:clrMapOvr>
    <a:masterClrMapping/>
  </p:clrMapOvr>
  <mc:AlternateContent xmlns:mc="http://schemas.openxmlformats.org/markup-compatibility/2006">
    <mc:Choice xmlns:p14="http://schemas.microsoft.com/office/powerpoint/2010/main" Requires="p14">
      <p:transition spd="slow" p14:dur="2000" advTm="12832"/>
    </mc:Choice>
    <mc:Fallback>
      <p:transition spd="slow" advTm="12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17594"/>
            <a:ext cx="8413750" cy="701207"/>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net tuition revenue?</a:t>
            </a:r>
            <a:endParaRPr lang="en-US" sz="3200" b="1" dirty="0">
              <a:solidFill>
                <a:schemeClr val="accent6">
                  <a:lumMod val="75000"/>
                </a:schemeClr>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12270" y="791569"/>
            <a:ext cx="7823105" cy="6520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0682" y="963712"/>
            <a:ext cx="961335" cy="307777"/>
          </a:xfrm>
          <a:prstGeom prst="rect">
            <a:avLst/>
          </a:prstGeom>
          <a:noFill/>
        </p:spPr>
        <p:txBody>
          <a:bodyPr wrap="square" rtlCol="0">
            <a:spAutoFit/>
          </a:bodyPr>
          <a:lstStyle/>
          <a:p>
            <a:r>
              <a:rPr lang="en-US" sz="1400" b="1" dirty="0" smtClean="0">
                <a:solidFill>
                  <a:srgbClr val="00527A"/>
                </a:solidFill>
                <a:latin typeface="Arial" charset="0"/>
                <a:ea typeface="Arial" charset="0"/>
                <a:cs typeface="Arial" charset="0"/>
              </a:rPr>
              <a:t>Statute</a:t>
            </a:r>
            <a:endParaRPr lang="en-US" sz="1400" dirty="0"/>
          </a:p>
        </p:txBody>
      </p:sp>
      <p:sp>
        <p:nvSpPr>
          <p:cNvPr id="26" name="Title 1"/>
          <p:cNvSpPr txBox="1">
            <a:spLocks/>
          </p:cNvSpPr>
          <p:nvPr/>
        </p:nvSpPr>
        <p:spPr>
          <a:xfrm>
            <a:off x="916189" y="863307"/>
            <a:ext cx="6708867" cy="8793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“net amount of resident undergraduate tuition and required fees reduced by </a:t>
            </a:r>
            <a:r>
              <a:rPr lang="en-US" sz="1600" dirty="0" smtClean="0">
                <a:solidFill>
                  <a:srgbClr val="FF0000"/>
                </a:solidFill>
                <a:latin typeface="Arial" charset="0"/>
                <a:ea typeface="Arial" charset="0"/>
                <a:cs typeface="Arial" charset="0"/>
              </a:rPr>
              <a:t>institutional aid only</a:t>
            </a:r>
            <a:r>
              <a:rPr lang="en-US" sz="1600" dirty="0" smtClean="0">
                <a:solidFill>
                  <a:srgbClr val="00527A"/>
                </a:solidFill>
                <a:latin typeface="Arial" charset="0"/>
                <a:ea typeface="Arial" charset="0"/>
                <a:cs typeface="Arial" charset="0"/>
              </a:rPr>
              <a:t>”</a:t>
            </a:r>
            <a:endParaRPr lang="en-US" sz="1600" dirty="0">
              <a:solidFill>
                <a:srgbClr val="00527A"/>
              </a:solidFill>
              <a:latin typeface="Arial" charset="0"/>
              <a:ea typeface="Arial" charset="0"/>
              <a:cs typeface="Arial" charset="0"/>
            </a:endParaRPr>
          </a:p>
        </p:txBody>
      </p:sp>
      <p:cxnSp>
        <p:nvCxnSpPr>
          <p:cNvPr id="35" name="Straight Connector 34"/>
          <p:cNvCxnSpPr/>
          <p:nvPr/>
        </p:nvCxnSpPr>
        <p:spPr>
          <a:xfrm>
            <a:off x="1431707" y="1432366"/>
            <a:ext cx="0" cy="554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431707" y="1986514"/>
            <a:ext cx="4421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950059" y="1698639"/>
            <a:ext cx="6785316" cy="1671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2325729" y="1417323"/>
            <a:ext cx="2061980"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Statute</a:t>
            </a:r>
            <a:endParaRPr lang="en-US" sz="1400" dirty="0"/>
          </a:p>
        </p:txBody>
      </p:sp>
      <p:sp>
        <p:nvSpPr>
          <p:cNvPr id="40" name="Title 1"/>
          <p:cNvSpPr txBox="1">
            <a:spLocks/>
          </p:cNvSpPr>
          <p:nvPr/>
        </p:nvSpPr>
        <p:spPr>
          <a:xfrm>
            <a:off x="1946679" y="1687446"/>
            <a:ext cx="6788696" cy="8793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“Includes all aid awarded to the student by the student’s institution of higher education only from such institution's funds…does not include the following: Pell Grants; state awards such as the Missouri higher education academic scholarship program, the A+ schools program, and the access Missouri financial aid program; foundation scholarships; third-party scholarships; employee and dependent fee waivers; and student loans”</a:t>
            </a:r>
            <a:endParaRPr lang="en-US" sz="1600" dirty="0">
              <a:solidFill>
                <a:srgbClr val="00527A"/>
              </a:solidFill>
              <a:latin typeface="Arial" charset="0"/>
              <a:ea typeface="Arial" charset="0"/>
              <a:cs typeface="Arial"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9257861"/>
      </p:ext>
    </p:extLst>
  </p:cSld>
  <p:clrMapOvr>
    <a:masterClrMapping/>
  </p:clrMapOvr>
  <mc:AlternateContent xmlns:mc="http://schemas.openxmlformats.org/markup-compatibility/2006">
    <mc:Choice xmlns:p14="http://schemas.microsoft.com/office/powerpoint/2010/main" Requires="p14">
      <p:transition spd="slow" p14:dur="2000" advTm="29974"/>
    </mc:Choice>
    <mc:Fallback>
      <p:transition spd="slow" advTm="29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17594"/>
            <a:ext cx="8413750" cy="701207"/>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net tuition revenue?</a:t>
            </a:r>
            <a:endParaRPr lang="en-US" sz="3200" b="1" dirty="0">
              <a:solidFill>
                <a:schemeClr val="accent6">
                  <a:lumMod val="75000"/>
                </a:schemeClr>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12270" y="791569"/>
            <a:ext cx="7823105" cy="6520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0682" y="963712"/>
            <a:ext cx="961335" cy="307777"/>
          </a:xfrm>
          <a:prstGeom prst="rect">
            <a:avLst/>
          </a:prstGeom>
          <a:noFill/>
        </p:spPr>
        <p:txBody>
          <a:bodyPr wrap="square" rtlCol="0">
            <a:spAutoFit/>
          </a:bodyPr>
          <a:lstStyle/>
          <a:p>
            <a:r>
              <a:rPr lang="en-US" sz="1400" b="1" dirty="0" smtClean="0">
                <a:solidFill>
                  <a:srgbClr val="00527A"/>
                </a:solidFill>
                <a:latin typeface="Arial" charset="0"/>
                <a:ea typeface="Arial" charset="0"/>
                <a:cs typeface="Arial" charset="0"/>
              </a:rPr>
              <a:t>Statute</a:t>
            </a:r>
            <a:endParaRPr lang="en-US" sz="1400" dirty="0"/>
          </a:p>
        </p:txBody>
      </p:sp>
      <p:sp>
        <p:nvSpPr>
          <p:cNvPr id="26" name="Title 1"/>
          <p:cNvSpPr txBox="1">
            <a:spLocks/>
          </p:cNvSpPr>
          <p:nvPr/>
        </p:nvSpPr>
        <p:spPr>
          <a:xfrm>
            <a:off x="916189" y="863307"/>
            <a:ext cx="6708867" cy="8793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“net amount of resident undergraduate tuition and required fees reduced by </a:t>
            </a:r>
            <a:r>
              <a:rPr lang="en-US" sz="1600" dirty="0" smtClean="0">
                <a:solidFill>
                  <a:srgbClr val="FF0000"/>
                </a:solidFill>
                <a:latin typeface="Arial" charset="0"/>
                <a:ea typeface="Arial" charset="0"/>
                <a:cs typeface="Arial" charset="0"/>
              </a:rPr>
              <a:t>institutional aid only</a:t>
            </a:r>
            <a:r>
              <a:rPr lang="en-US" sz="1600" dirty="0" smtClean="0">
                <a:solidFill>
                  <a:srgbClr val="00527A"/>
                </a:solidFill>
                <a:latin typeface="Arial" charset="0"/>
                <a:ea typeface="Arial" charset="0"/>
                <a:cs typeface="Arial" charset="0"/>
              </a:rPr>
              <a:t>”</a:t>
            </a:r>
            <a:endParaRPr lang="en-US" sz="1600" dirty="0">
              <a:solidFill>
                <a:srgbClr val="00527A"/>
              </a:solidFill>
              <a:latin typeface="Arial" charset="0"/>
              <a:ea typeface="Arial" charset="0"/>
              <a:cs typeface="Arial" charset="0"/>
            </a:endParaRPr>
          </a:p>
        </p:txBody>
      </p:sp>
      <p:cxnSp>
        <p:nvCxnSpPr>
          <p:cNvPr id="35" name="Straight Connector 34"/>
          <p:cNvCxnSpPr/>
          <p:nvPr/>
        </p:nvCxnSpPr>
        <p:spPr>
          <a:xfrm>
            <a:off x="1431707" y="1432366"/>
            <a:ext cx="0" cy="554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431707" y="1986514"/>
            <a:ext cx="4421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950059" y="1698639"/>
            <a:ext cx="6785316" cy="1671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2325729" y="1417323"/>
            <a:ext cx="2061980"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Statute</a:t>
            </a:r>
            <a:endParaRPr lang="en-US" sz="1400" dirty="0"/>
          </a:p>
        </p:txBody>
      </p:sp>
      <p:sp>
        <p:nvSpPr>
          <p:cNvPr id="40" name="Title 1"/>
          <p:cNvSpPr txBox="1">
            <a:spLocks/>
          </p:cNvSpPr>
          <p:nvPr/>
        </p:nvSpPr>
        <p:spPr>
          <a:xfrm>
            <a:off x="1946679" y="1687446"/>
            <a:ext cx="6788696" cy="8793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“Includes all aid awarded to the student by the student’s institution of higher education only from such institution's funds…does not include the following: Pell Grants; state awards such as the Missouri higher education academic scholarship program, the A+ schools program, and the access Missouri financial aid program; foundation scholarships; third-party scholarships; employee and dependent fee waivers; and student loans”</a:t>
            </a:r>
            <a:endParaRPr lang="en-US" sz="1600" dirty="0">
              <a:solidFill>
                <a:srgbClr val="00527A"/>
              </a:solidFill>
              <a:latin typeface="Arial" charset="0"/>
              <a:ea typeface="Arial" charset="0"/>
              <a:cs typeface="Arial" charset="0"/>
            </a:endParaRPr>
          </a:p>
        </p:txBody>
      </p:sp>
      <p:sp>
        <p:nvSpPr>
          <p:cNvPr id="3" name="TextBox 2"/>
          <p:cNvSpPr txBox="1"/>
          <p:nvPr/>
        </p:nvSpPr>
        <p:spPr>
          <a:xfrm>
            <a:off x="2325729" y="2064993"/>
            <a:ext cx="5875591" cy="646331"/>
          </a:xfrm>
          <a:prstGeom prst="rect">
            <a:avLst/>
          </a:prstGeom>
          <a:solidFill>
            <a:srgbClr val="FFFF00"/>
          </a:solidFill>
        </p:spPr>
        <p:txBody>
          <a:bodyPr wrap="square" rtlCol="0">
            <a:spAutoFit/>
          </a:bodyPr>
          <a:lstStyle/>
          <a:p>
            <a:r>
              <a:rPr lang="en-US" b="1" dirty="0" smtClean="0">
                <a:latin typeface="Arial" panose="020B0604020202020204" pitchFamily="34" charset="0"/>
                <a:cs typeface="Arial" panose="020B0604020202020204" pitchFamily="34" charset="0"/>
              </a:rPr>
              <a:t>*Note: this definition of “net tuition revenue” is the same definition that is used in performance funding </a:t>
            </a:r>
            <a:endParaRPr lang="en-US" b="1" dirty="0">
              <a:latin typeface="Arial" panose="020B0604020202020204" pitchFamily="34" charset="0"/>
              <a:cs typeface="Arial"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58169981"/>
      </p:ext>
    </p:extLst>
  </p:cSld>
  <p:clrMapOvr>
    <a:masterClrMapping/>
  </p:clrMapOvr>
  <mc:AlternateContent xmlns:mc="http://schemas.openxmlformats.org/markup-compatibility/2006">
    <mc:Choice xmlns:p14="http://schemas.microsoft.com/office/powerpoint/2010/main" Requires="p14">
      <p:transition spd="slow" p14:dur="2000" advTm="7303"/>
    </mc:Choice>
    <mc:Fallback>
      <p:transition spd="slow" advTm="7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17594"/>
            <a:ext cx="8413750" cy="701207"/>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net tuition revenue?</a:t>
            </a:r>
            <a:endParaRPr lang="en-US" sz="3200" b="1" dirty="0">
              <a:solidFill>
                <a:schemeClr val="accent6">
                  <a:lumMod val="75000"/>
                </a:schemeClr>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12270" y="791569"/>
            <a:ext cx="7823105" cy="6520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0682" y="963712"/>
            <a:ext cx="961335" cy="307777"/>
          </a:xfrm>
          <a:prstGeom prst="rect">
            <a:avLst/>
          </a:prstGeom>
          <a:noFill/>
        </p:spPr>
        <p:txBody>
          <a:bodyPr wrap="square" rtlCol="0">
            <a:spAutoFit/>
          </a:bodyPr>
          <a:lstStyle/>
          <a:p>
            <a:r>
              <a:rPr lang="en-US" sz="1400" b="1" dirty="0" smtClean="0">
                <a:solidFill>
                  <a:srgbClr val="00527A"/>
                </a:solidFill>
                <a:latin typeface="Arial" charset="0"/>
                <a:ea typeface="Arial" charset="0"/>
                <a:cs typeface="Arial" charset="0"/>
              </a:rPr>
              <a:t>Statute</a:t>
            </a:r>
            <a:endParaRPr lang="en-US" sz="1400" dirty="0"/>
          </a:p>
        </p:txBody>
      </p:sp>
      <p:sp>
        <p:nvSpPr>
          <p:cNvPr id="26" name="Title 1"/>
          <p:cNvSpPr txBox="1">
            <a:spLocks/>
          </p:cNvSpPr>
          <p:nvPr/>
        </p:nvSpPr>
        <p:spPr>
          <a:xfrm>
            <a:off x="916189" y="863307"/>
            <a:ext cx="6708867" cy="8793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“net amount of resident undergraduate tuition and required fees reduced by </a:t>
            </a:r>
            <a:r>
              <a:rPr lang="en-US" sz="1600" dirty="0" smtClean="0">
                <a:solidFill>
                  <a:srgbClr val="FF0000"/>
                </a:solidFill>
                <a:latin typeface="Arial" charset="0"/>
                <a:ea typeface="Arial" charset="0"/>
                <a:cs typeface="Arial" charset="0"/>
              </a:rPr>
              <a:t>institutional aid only</a:t>
            </a:r>
            <a:r>
              <a:rPr lang="en-US" sz="1600" dirty="0" smtClean="0">
                <a:solidFill>
                  <a:srgbClr val="00527A"/>
                </a:solidFill>
                <a:latin typeface="Arial" charset="0"/>
                <a:ea typeface="Arial" charset="0"/>
                <a:cs typeface="Arial" charset="0"/>
              </a:rPr>
              <a:t>”</a:t>
            </a:r>
            <a:endParaRPr lang="en-US" sz="1600" dirty="0">
              <a:solidFill>
                <a:srgbClr val="00527A"/>
              </a:solidFill>
              <a:latin typeface="Arial" charset="0"/>
              <a:ea typeface="Arial" charset="0"/>
              <a:cs typeface="Arial" charset="0"/>
            </a:endParaRPr>
          </a:p>
        </p:txBody>
      </p:sp>
      <p:cxnSp>
        <p:nvCxnSpPr>
          <p:cNvPr id="35" name="Straight Connector 34"/>
          <p:cNvCxnSpPr/>
          <p:nvPr/>
        </p:nvCxnSpPr>
        <p:spPr>
          <a:xfrm>
            <a:off x="1431707" y="1432366"/>
            <a:ext cx="0" cy="554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431707" y="1986514"/>
            <a:ext cx="4421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950059" y="1698639"/>
            <a:ext cx="6785316" cy="1671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2325729" y="1417323"/>
            <a:ext cx="2061980"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Statute</a:t>
            </a:r>
            <a:endParaRPr lang="en-US" sz="1400" dirty="0"/>
          </a:p>
        </p:txBody>
      </p:sp>
      <p:sp>
        <p:nvSpPr>
          <p:cNvPr id="40" name="Title 1"/>
          <p:cNvSpPr txBox="1">
            <a:spLocks/>
          </p:cNvSpPr>
          <p:nvPr/>
        </p:nvSpPr>
        <p:spPr>
          <a:xfrm>
            <a:off x="1946679" y="1687446"/>
            <a:ext cx="6788696" cy="8793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“Includes </a:t>
            </a:r>
            <a:r>
              <a:rPr lang="en-US" sz="1600" dirty="0" smtClean="0">
                <a:solidFill>
                  <a:srgbClr val="FF0000"/>
                </a:solidFill>
                <a:latin typeface="Arial" charset="0"/>
                <a:ea typeface="Arial" charset="0"/>
                <a:cs typeface="Arial" charset="0"/>
              </a:rPr>
              <a:t>all aid awarded to the student by the student’s institution of higher education only from such institution's funds</a:t>
            </a:r>
            <a:r>
              <a:rPr lang="en-US" sz="1600" dirty="0" smtClean="0">
                <a:solidFill>
                  <a:srgbClr val="00527A"/>
                </a:solidFill>
                <a:latin typeface="Arial" charset="0"/>
                <a:ea typeface="Arial" charset="0"/>
                <a:cs typeface="Arial" charset="0"/>
              </a:rPr>
              <a:t>…does</a:t>
            </a:r>
            <a:r>
              <a:rPr lang="en-US" sz="1600" dirty="0" smtClean="0">
                <a:solidFill>
                  <a:srgbClr val="FF0000"/>
                </a:solidFill>
                <a:latin typeface="Arial" charset="0"/>
                <a:ea typeface="Arial" charset="0"/>
                <a:cs typeface="Arial" charset="0"/>
              </a:rPr>
              <a:t> </a:t>
            </a:r>
            <a:r>
              <a:rPr lang="en-US" sz="1600" dirty="0" smtClean="0">
                <a:solidFill>
                  <a:srgbClr val="00527A"/>
                </a:solidFill>
                <a:latin typeface="Arial" charset="0"/>
                <a:ea typeface="Arial" charset="0"/>
                <a:cs typeface="Arial" charset="0"/>
              </a:rPr>
              <a:t>not include the following: Pell Grants; state awards such as the Missouri higher education academic scholarship program, the A+ schools program, and the access Missouri financial aid program; foundation scholarships; third-party scholarships; employee and dependent fee waivers; and student loans”</a:t>
            </a:r>
            <a:endParaRPr lang="en-US" sz="1600" dirty="0">
              <a:solidFill>
                <a:srgbClr val="00527A"/>
              </a:solidFill>
              <a:latin typeface="Arial" charset="0"/>
              <a:ea typeface="Arial" charset="0"/>
              <a:cs typeface="Arial" charset="0"/>
            </a:endParaRPr>
          </a:p>
        </p:txBody>
      </p:sp>
      <p:sp>
        <p:nvSpPr>
          <p:cNvPr id="43" name="Title 1"/>
          <p:cNvSpPr txBox="1">
            <a:spLocks/>
          </p:cNvSpPr>
          <p:nvPr/>
        </p:nvSpPr>
        <p:spPr>
          <a:xfrm>
            <a:off x="3076197" y="3681571"/>
            <a:ext cx="5659178" cy="7301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Collect the discount rate for each institution and add that rate to the overall per student increase </a:t>
            </a:r>
            <a:endParaRPr lang="en-US" sz="1600" dirty="0">
              <a:solidFill>
                <a:srgbClr val="00527A"/>
              </a:solidFill>
              <a:latin typeface="Arial" charset="0"/>
              <a:ea typeface="Arial" charset="0"/>
              <a:cs typeface="Arial" charset="0"/>
            </a:endParaRPr>
          </a:p>
        </p:txBody>
      </p:sp>
      <p:sp>
        <p:nvSpPr>
          <p:cNvPr id="44" name="Rectangle 43"/>
          <p:cNvSpPr/>
          <p:nvPr/>
        </p:nvSpPr>
        <p:spPr>
          <a:xfrm>
            <a:off x="3051422" y="3639600"/>
            <a:ext cx="5683953" cy="5895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356719" y="3373794"/>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cxnSp>
        <p:nvCxnSpPr>
          <p:cNvPr id="46" name="Straight Connector 45"/>
          <p:cNvCxnSpPr/>
          <p:nvPr/>
        </p:nvCxnSpPr>
        <p:spPr>
          <a:xfrm>
            <a:off x="2563750" y="3372034"/>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563750" y="3837753"/>
            <a:ext cx="4019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0850324"/>
      </p:ext>
    </p:extLst>
  </p:cSld>
  <p:clrMapOvr>
    <a:masterClrMapping/>
  </p:clrMapOvr>
  <mc:AlternateContent xmlns:mc="http://schemas.openxmlformats.org/markup-compatibility/2006">
    <mc:Choice xmlns:p14="http://schemas.microsoft.com/office/powerpoint/2010/main" Requires="p14">
      <p:transition spd="slow" p14:dur="2000" advTm="19457"/>
    </mc:Choice>
    <mc:Fallback>
      <p:transition spd="slow" advTm="19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17594"/>
            <a:ext cx="8413750" cy="701207"/>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net tuition revenue?</a:t>
            </a:r>
            <a:endParaRPr lang="en-US" sz="3200" b="1" dirty="0">
              <a:solidFill>
                <a:schemeClr val="accent6">
                  <a:lumMod val="75000"/>
                </a:schemeClr>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12270" y="791569"/>
            <a:ext cx="7823105" cy="6520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0682" y="963712"/>
            <a:ext cx="961335" cy="307777"/>
          </a:xfrm>
          <a:prstGeom prst="rect">
            <a:avLst/>
          </a:prstGeom>
          <a:noFill/>
        </p:spPr>
        <p:txBody>
          <a:bodyPr wrap="square" rtlCol="0">
            <a:spAutoFit/>
          </a:bodyPr>
          <a:lstStyle/>
          <a:p>
            <a:r>
              <a:rPr lang="en-US" sz="1400" b="1" dirty="0" smtClean="0">
                <a:solidFill>
                  <a:srgbClr val="00527A"/>
                </a:solidFill>
                <a:latin typeface="Arial" charset="0"/>
                <a:ea typeface="Arial" charset="0"/>
                <a:cs typeface="Arial" charset="0"/>
              </a:rPr>
              <a:t>Statute</a:t>
            </a:r>
            <a:endParaRPr lang="en-US" sz="1400" dirty="0"/>
          </a:p>
        </p:txBody>
      </p:sp>
      <p:sp>
        <p:nvSpPr>
          <p:cNvPr id="26" name="Title 1"/>
          <p:cNvSpPr txBox="1">
            <a:spLocks/>
          </p:cNvSpPr>
          <p:nvPr/>
        </p:nvSpPr>
        <p:spPr>
          <a:xfrm>
            <a:off x="916189" y="863307"/>
            <a:ext cx="6708867" cy="8793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“net amount of resident undergraduate tuition and required fees reduced by </a:t>
            </a:r>
            <a:r>
              <a:rPr lang="en-US" sz="1600" dirty="0" smtClean="0">
                <a:solidFill>
                  <a:srgbClr val="FF0000"/>
                </a:solidFill>
                <a:latin typeface="Arial" charset="0"/>
                <a:ea typeface="Arial" charset="0"/>
                <a:cs typeface="Arial" charset="0"/>
              </a:rPr>
              <a:t>institutional aid only</a:t>
            </a:r>
            <a:r>
              <a:rPr lang="en-US" sz="1600" dirty="0" smtClean="0">
                <a:solidFill>
                  <a:srgbClr val="00527A"/>
                </a:solidFill>
                <a:latin typeface="Arial" charset="0"/>
                <a:ea typeface="Arial" charset="0"/>
                <a:cs typeface="Arial" charset="0"/>
              </a:rPr>
              <a:t>”</a:t>
            </a:r>
            <a:endParaRPr lang="en-US" sz="1600" dirty="0">
              <a:solidFill>
                <a:srgbClr val="00527A"/>
              </a:solidFill>
              <a:latin typeface="Arial" charset="0"/>
              <a:ea typeface="Arial" charset="0"/>
              <a:cs typeface="Arial" charset="0"/>
            </a:endParaRPr>
          </a:p>
        </p:txBody>
      </p:sp>
      <p:cxnSp>
        <p:nvCxnSpPr>
          <p:cNvPr id="35" name="Straight Connector 34"/>
          <p:cNvCxnSpPr/>
          <p:nvPr/>
        </p:nvCxnSpPr>
        <p:spPr>
          <a:xfrm>
            <a:off x="1431707" y="1432366"/>
            <a:ext cx="0" cy="554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431707" y="1986514"/>
            <a:ext cx="4421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950059" y="1698639"/>
            <a:ext cx="6785316" cy="1671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2325729" y="1417323"/>
            <a:ext cx="2061980"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Statute</a:t>
            </a:r>
            <a:endParaRPr lang="en-US" sz="1400" dirty="0"/>
          </a:p>
        </p:txBody>
      </p:sp>
      <p:sp>
        <p:nvSpPr>
          <p:cNvPr id="40" name="Title 1"/>
          <p:cNvSpPr txBox="1">
            <a:spLocks/>
          </p:cNvSpPr>
          <p:nvPr/>
        </p:nvSpPr>
        <p:spPr>
          <a:xfrm>
            <a:off x="1946679" y="1687446"/>
            <a:ext cx="6788696" cy="8793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“Includes </a:t>
            </a:r>
            <a:r>
              <a:rPr lang="en-US" sz="1600" dirty="0" smtClean="0">
                <a:solidFill>
                  <a:srgbClr val="FF0000"/>
                </a:solidFill>
                <a:latin typeface="Arial" charset="0"/>
                <a:ea typeface="Arial" charset="0"/>
                <a:cs typeface="Arial" charset="0"/>
              </a:rPr>
              <a:t>all aid awarded to the student by the student’s institution of higher education only from such institution's funds</a:t>
            </a:r>
            <a:r>
              <a:rPr lang="en-US" sz="1600" dirty="0" smtClean="0">
                <a:solidFill>
                  <a:srgbClr val="00527A"/>
                </a:solidFill>
                <a:latin typeface="Arial" charset="0"/>
                <a:ea typeface="Arial" charset="0"/>
                <a:cs typeface="Arial" charset="0"/>
              </a:rPr>
              <a:t>…does</a:t>
            </a:r>
            <a:r>
              <a:rPr lang="en-US" sz="1600" dirty="0" smtClean="0">
                <a:solidFill>
                  <a:srgbClr val="FF0000"/>
                </a:solidFill>
                <a:latin typeface="Arial" charset="0"/>
                <a:ea typeface="Arial" charset="0"/>
                <a:cs typeface="Arial" charset="0"/>
              </a:rPr>
              <a:t> </a:t>
            </a:r>
            <a:r>
              <a:rPr lang="en-US" sz="1600" dirty="0" smtClean="0">
                <a:solidFill>
                  <a:srgbClr val="00527A"/>
                </a:solidFill>
                <a:latin typeface="Arial" charset="0"/>
                <a:ea typeface="Arial" charset="0"/>
                <a:cs typeface="Arial" charset="0"/>
              </a:rPr>
              <a:t>not include the following: Pell Grants; state awards such as the Missouri higher education academic scholarship program, the A+ schools program, and the access Missouri financial aid program; foundation scholarships; third-party scholarships; employee and dependent fee waivers; and student loans”</a:t>
            </a:r>
            <a:endParaRPr lang="en-US" sz="1600" dirty="0">
              <a:solidFill>
                <a:srgbClr val="00527A"/>
              </a:solidFill>
              <a:latin typeface="Arial" charset="0"/>
              <a:ea typeface="Arial" charset="0"/>
              <a:cs typeface="Arial" charset="0"/>
            </a:endParaRPr>
          </a:p>
        </p:txBody>
      </p:sp>
      <p:sp>
        <p:nvSpPr>
          <p:cNvPr id="43" name="Title 1"/>
          <p:cNvSpPr txBox="1">
            <a:spLocks/>
          </p:cNvSpPr>
          <p:nvPr/>
        </p:nvSpPr>
        <p:spPr>
          <a:xfrm>
            <a:off x="3076197" y="3681571"/>
            <a:ext cx="5659178" cy="7301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Collect the discount rate for each institution and add that rate to the overall per student increase </a:t>
            </a:r>
            <a:endParaRPr lang="en-US" sz="1600" dirty="0">
              <a:solidFill>
                <a:srgbClr val="00527A"/>
              </a:solidFill>
              <a:latin typeface="Arial" charset="0"/>
              <a:ea typeface="Arial" charset="0"/>
              <a:cs typeface="Arial" charset="0"/>
            </a:endParaRPr>
          </a:p>
        </p:txBody>
      </p:sp>
      <p:sp>
        <p:nvSpPr>
          <p:cNvPr id="44" name="Rectangle 43"/>
          <p:cNvSpPr/>
          <p:nvPr/>
        </p:nvSpPr>
        <p:spPr>
          <a:xfrm>
            <a:off x="3051422" y="3639600"/>
            <a:ext cx="5683953" cy="5895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356719" y="3373794"/>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cxnSp>
        <p:nvCxnSpPr>
          <p:cNvPr id="46" name="Straight Connector 45"/>
          <p:cNvCxnSpPr/>
          <p:nvPr/>
        </p:nvCxnSpPr>
        <p:spPr>
          <a:xfrm>
            <a:off x="2563750" y="3372034"/>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563750" y="3837753"/>
            <a:ext cx="4019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901660" y="4515097"/>
            <a:ext cx="4833716" cy="8301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206956" y="4249291"/>
            <a:ext cx="1987675"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cxnSp>
        <p:nvCxnSpPr>
          <p:cNvPr id="31" name="Straight Connector 30"/>
          <p:cNvCxnSpPr/>
          <p:nvPr/>
        </p:nvCxnSpPr>
        <p:spPr>
          <a:xfrm>
            <a:off x="3413987" y="4247531"/>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413987" y="4713250"/>
            <a:ext cx="4442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itle 1"/>
          <p:cNvSpPr txBox="1">
            <a:spLocks/>
          </p:cNvSpPr>
          <p:nvPr/>
        </p:nvSpPr>
        <p:spPr>
          <a:xfrm>
            <a:off x="3901660" y="4571164"/>
            <a:ext cx="4833716" cy="7301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This number yields the total allowable per student increase to recoup the amount reduced in state operating support</a:t>
            </a:r>
            <a:endParaRPr lang="en-US" sz="1600" dirty="0">
              <a:solidFill>
                <a:srgbClr val="00527A"/>
              </a:solidFill>
              <a:latin typeface="Arial" charset="0"/>
              <a:ea typeface="Arial" charset="0"/>
              <a:cs typeface="Aria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6124147"/>
      </p:ext>
    </p:extLst>
  </p:cSld>
  <p:clrMapOvr>
    <a:masterClrMapping/>
  </p:clrMapOvr>
  <mc:AlternateContent xmlns:mc="http://schemas.openxmlformats.org/markup-compatibility/2006">
    <mc:Choice xmlns:p14="http://schemas.microsoft.com/office/powerpoint/2010/main" Requires="p14">
      <p:transition spd="slow" p14:dur="2000" advTm="8960"/>
    </mc:Choice>
    <mc:Fallback>
      <p:transition spd="slow" advTm="8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17594"/>
            <a:ext cx="8413750" cy="701207"/>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net tuition revenue?</a:t>
            </a:r>
            <a:endParaRPr lang="en-US" sz="3200" b="1" dirty="0">
              <a:solidFill>
                <a:schemeClr val="accent6">
                  <a:lumMod val="75000"/>
                </a:schemeClr>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12270" y="791569"/>
            <a:ext cx="7823105" cy="6520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0682" y="963712"/>
            <a:ext cx="961335" cy="307777"/>
          </a:xfrm>
          <a:prstGeom prst="rect">
            <a:avLst/>
          </a:prstGeom>
          <a:noFill/>
        </p:spPr>
        <p:txBody>
          <a:bodyPr wrap="square" rtlCol="0">
            <a:spAutoFit/>
          </a:bodyPr>
          <a:lstStyle/>
          <a:p>
            <a:r>
              <a:rPr lang="en-US" sz="1400" b="1" dirty="0" smtClean="0">
                <a:solidFill>
                  <a:srgbClr val="00527A"/>
                </a:solidFill>
                <a:latin typeface="Arial" charset="0"/>
                <a:ea typeface="Arial" charset="0"/>
                <a:cs typeface="Arial" charset="0"/>
              </a:rPr>
              <a:t>Statute</a:t>
            </a:r>
            <a:endParaRPr lang="en-US" sz="1400" dirty="0"/>
          </a:p>
        </p:txBody>
      </p:sp>
      <p:sp>
        <p:nvSpPr>
          <p:cNvPr id="26" name="Title 1"/>
          <p:cNvSpPr txBox="1">
            <a:spLocks/>
          </p:cNvSpPr>
          <p:nvPr/>
        </p:nvSpPr>
        <p:spPr>
          <a:xfrm>
            <a:off x="916189" y="863307"/>
            <a:ext cx="6708867" cy="8793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“net amount of resident undergraduate tuition and required fees reduced by </a:t>
            </a:r>
            <a:r>
              <a:rPr lang="en-US" sz="1600" dirty="0" smtClean="0">
                <a:solidFill>
                  <a:srgbClr val="FF0000"/>
                </a:solidFill>
                <a:latin typeface="Arial" charset="0"/>
                <a:ea typeface="Arial" charset="0"/>
                <a:cs typeface="Arial" charset="0"/>
              </a:rPr>
              <a:t>institutional aid only</a:t>
            </a:r>
            <a:r>
              <a:rPr lang="en-US" sz="1600" dirty="0" smtClean="0">
                <a:solidFill>
                  <a:srgbClr val="00527A"/>
                </a:solidFill>
                <a:latin typeface="Arial" charset="0"/>
                <a:ea typeface="Arial" charset="0"/>
                <a:cs typeface="Arial" charset="0"/>
              </a:rPr>
              <a:t>”</a:t>
            </a:r>
            <a:endParaRPr lang="en-US" sz="1600" dirty="0">
              <a:solidFill>
                <a:srgbClr val="00527A"/>
              </a:solidFill>
              <a:latin typeface="Arial" charset="0"/>
              <a:ea typeface="Arial" charset="0"/>
              <a:cs typeface="Arial" charset="0"/>
            </a:endParaRPr>
          </a:p>
        </p:txBody>
      </p:sp>
      <p:cxnSp>
        <p:nvCxnSpPr>
          <p:cNvPr id="35" name="Straight Connector 34"/>
          <p:cNvCxnSpPr/>
          <p:nvPr/>
        </p:nvCxnSpPr>
        <p:spPr>
          <a:xfrm>
            <a:off x="1431707" y="1432366"/>
            <a:ext cx="0" cy="554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431707" y="1986514"/>
            <a:ext cx="4421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950059" y="1698639"/>
            <a:ext cx="6785316" cy="1671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2325729" y="1417323"/>
            <a:ext cx="2061980"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Statute</a:t>
            </a:r>
            <a:endParaRPr lang="en-US" sz="1400" dirty="0"/>
          </a:p>
        </p:txBody>
      </p:sp>
      <p:sp>
        <p:nvSpPr>
          <p:cNvPr id="40" name="Title 1"/>
          <p:cNvSpPr txBox="1">
            <a:spLocks/>
          </p:cNvSpPr>
          <p:nvPr/>
        </p:nvSpPr>
        <p:spPr>
          <a:xfrm>
            <a:off x="1946679" y="1687446"/>
            <a:ext cx="6788696" cy="8793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“Includes </a:t>
            </a:r>
            <a:r>
              <a:rPr lang="en-US" sz="1600" dirty="0" smtClean="0">
                <a:solidFill>
                  <a:srgbClr val="FF0000"/>
                </a:solidFill>
                <a:latin typeface="Arial" charset="0"/>
                <a:ea typeface="Arial" charset="0"/>
                <a:cs typeface="Arial" charset="0"/>
              </a:rPr>
              <a:t>all aid awarded to the student by the student’s institution of higher education only from such institution's funds</a:t>
            </a:r>
            <a:r>
              <a:rPr lang="en-US" sz="1600" dirty="0" smtClean="0">
                <a:solidFill>
                  <a:srgbClr val="00527A"/>
                </a:solidFill>
                <a:latin typeface="Arial" charset="0"/>
                <a:ea typeface="Arial" charset="0"/>
                <a:cs typeface="Arial" charset="0"/>
              </a:rPr>
              <a:t>…does</a:t>
            </a:r>
            <a:r>
              <a:rPr lang="en-US" sz="1600" dirty="0" smtClean="0">
                <a:solidFill>
                  <a:srgbClr val="FF0000"/>
                </a:solidFill>
                <a:latin typeface="Arial" charset="0"/>
                <a:ea typeface="Arial" charset="0"/>
                <a:cs typeface="Arial" charset="0"/>
              </a:rPr>
              <a:t> </a:t>
            </a:r>
            <a:r>
              <a:rPr lang="en-US" sz="1600" dirty="0" smtClean="0">
                <a:solidFill>
                  <a:srgbClr val="00527A"/>
                </a:solidFill>
                <a:latin typeface="Arial" charset="0"/>
                <a:ea typeface="Arial" charset="0"/>
                <a:cs typeface="Arial" charset="0"/>
              </a:rPr>
              <a:t>not include the following: Pell Grants; state awards such as the Missouri higher education academic scholarship program, the A+ schools program, and the access Missouri financial aid program; foundation scholarships; third-party scholarships; employee and dependent fee waivers; and student loans”</a:t>
            </a:r>
            <a:endParaRPr lang="en-US" sz="1600" dirty="0">
              <a:solidFill>
                <a:srgbClr val="00527A"/>
              </a:solidFill>
              <a:latin typeface="Arial" charset="0"/>
              <a:ea typeface="Arial" charset="0"/>
              <a:cs typeface="Arial" charset="0"/>
            </a:endParaRPr>
          </a:p>
        </p:txBody>
      </p:sp>
      <p:sp>
        <p:nvSpPr>
          <p:cNvPr id="43" name="Title 1"/>
          <p:cNvSpPr txBox="1">
            <a:spLocks/>
          </p:cNvSpPr>
          <p:nvPr/>
        </p:nvSpPr>
        <p:spPr>
          <a:xfrm>
            <a:off x="3076197" y="3681571"/>
            <a:ext cx="5659178" cy="7301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Collect the discount rate for each institution and add that rate to the overall per student increase </a:t>
            </a:r>
            <a:endParaRPr lang="en-US" sz="1600" dirty="0">
              <a:solidFill>
                <a:srgbClr val="00527A"/>
              </a:solidFill>
              <a:latin typeface="Arial" charset="0"/>
              <a:ea typeface="Arial" charset="0"/>
              <a:cs typeface="Arial" charset="0"/>
            </a:endParaRPr>
          </a:p>
        </p:txBody>
      </p:sp>
      <p:sp>
        <p:nvSpPr>
          <p:cNvPr id="44" name="Rectangle 43"/>
          <p:cNvSpPr/>
          <p:nvPr/>
        </p:nvSpPr>
        <p:spPr>
          <a:xfrm>
            <a:off x="3051422" y="3639600"/>
            <a:ext cx="5683953" cy="5895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356719" y="3373794"/>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cxnSp>
        <p:nvCxnSpPr>
          <p:cNvPr id="46" name="Straight Connector 45"/>
          <p:cNvCxnSpPr/>
          <p:nvPr/>
        </p:nvCxnSpPr>
        <p:spPr>
          <a:xfrm>
            <a:off x="2563750" y="3372034"/>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563750" y="3837753"/>
            <a:ext cx="4019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901660" y="4515097"/>
            <a:ext cx="4833716" cy="8301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206956" y="4249291"/>
            <a:ext cx="1987675"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cxnSp>
        <p:nvCxnSpPr>
          <p:cNvPr id="31" name="Straight Connector 30"/>
          <p:cNvCxnSpPr/>
          <p:nvPr/>
        </p:nvCxnSpPr>
        <p:spPr>
          <a:xfrm>
            <a:off x="3413987" y="4247531"/>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413987" y="4713250"/>
            <a:ext cx="4442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itle 1"/>
          <p:cNvSpPr txBox="1">
            <a:spLocks/>
          </p:cNvSpPr>
          <p:nvPr/>
        </p:nvSpPr>
        <p:spPr>
          <a:xfrm>
            <a:off x="3901660" y="4571164"/>
            <a:ext cx="4833716" cy="7301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This number yields the total allowable per student increase to recoup the amount reduced in state operating support</a:t>
            </a:r>
            <a:endParaRPr lang="en-US" sz="1600" dirty="0">
              <a:solidFill>
                <a:srgbClr val="00527A"/>
              </a:solidFill>
              <a:latin typeface="Arial" charset="0"/>
              <a:ea typeface="Arial" charset="0"/>
              <a:cs typeface="Arial" charset="0"/>
            </a:endParaRPr>
          </a:p>
        </p:txBody>
      </p:sp>
      <p:sp>
        <p:nvSpPr>
          <p:cNvPr id="27" name="Explosion 2 26"/>
          <p:cNvSpPr/>
          <p:nvPr/>
        </p:nvSpPr>
        <p:spPr>
          <a:xfrm rot="1815174">
            <a:off x="145689" y="2728752"/>
            <a:ext cx="3185521" cy="324551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rot="21084104">
            <a:off x="518745" y="3830000"/>
            <a:ext cx="2182423" cy="1169551"/>
          </a:xfrm>
          <a:prstGeom prst="rect">
            <a:avLst/>
          </a:prstGeom>
          <a:noFill/>
        </p:spPr>
        <p:txBody>
          <a:bodyPr wrap="square" rtlCol="0">
            <a:spAutoFit/>
          </a:bodyPr>
          <a:lstStyle/>
          <a:p>
            <a:pPr algn="ctr"/>
            <a:r>
              <a:rPr lang="en-US" sz="1400" b="1" dirty="0" smtClean="0"/>
              <a:t>Remember: X = a percentage that recoups the amount that state operating support was reduced</a:t>
            </a:r>
            <a:endParaRPr lang="en-US" sz="14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9667473"/>
      </p:ext>
    </p:extLst>
  </p:cSld>
  <p:clrMapOvr>
    <a:masterClrMapping/>
  </p:clrMapOvr>
  <mc:AlternateContent xmlns:mc="http://schemas.openxmlformats.org/markup-compatibility/2006">
    <mc:Choice xmlns:p14="http://schemas.microsoft.com/office/powerpoint/2010/main" Requires="p14">
      <p:transition spd="slow" p14:dur="2000" advTm="7688"/>
    </mc:Choice>
    <mc:Fallback>
      <p:transition spd="slow" advTm="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17594"/>
            <a:ext cx="8413750" cy="701207"/>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X?</a:t>
            </a:r>
            <a:endParaRPr lang="en-US" sz="3200" b="1" dirty="0">
              <a:solidFill>
                <a:schemeClr val="accent6">
                  <a:lumMod val="75000"/>
                </a:schemeClr>
              </a:solidFill>
              <a:latin typeface="Arial" charset="0"/>
              <a:ea typeface="Arial" charset="0"/>
              <a:cs typeface="Arial" charset="0"/>
            </a:endParaRPr>
          </a:p>
        </p:txBody>
      </p:sp>
      <p:sp>
        <p:nvSpPr>
          <p:cNvPr id="15" name="Title 1"/>
          <p:cNvSpPr txBox="1">
            <a:spLocks/>
          </p:cNvSpPr>
          <p:nvPr/>
        </p:nvSpPr>
        <p:spPr>
          <a:xfrm>
            <a:off x="908351" y="756248"/>
            <a:ext cx="7823106" cy="7943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panose="020B0604020202020204" pitchFamily="34" charset="0"/>
                <a:cs typeface="Arial" panose="020B0604020202020204" pitchFamily="34" charset="0"/>
              </a:rPr>
              <a:t>“consumer price index plus a </a:t>
            </a:r>
            <a:r>
              <a:rPr lang="en-US" sz="1600" dirty="0">
                <a:solidFill>
                  <a:srgbClr val="00527A"/>
                </a:solidFill>
                <a:latin typeface="Arial" panose="020B0604020202020204" pitchFamily="34" charset="0"/>
                <a:cs typeface="Arial" panose="020B0604020202020204" pitchFamily="34" charset="0"/>
              </a:rPr>
              <a:t>percentage of not more than five percent that would produce an increase in net tuition revenue no greater than the dollar amount by which state operating support was reduced for the prior fiscal year”</a:t>
            </a: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08351" y="710593"/>
            <a:ext cx="7823105" cy="8447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6763" y="936206"/>
            <a:ext cx="961335" cy="307777"/>
          </a:xfrm>
          <a:prstGeom prst="rect">
            <a:avLst/>
          </a:prstGeom>
          <a:noFill/>
        </p:spPr>
        <p:txBody>
          <a:bodyPr wrap="square" rtlCol="0">
            <a:spAutoFit/>
          </a:bodyPr>
          <a:lstStyle/>
          <a:p>
            <a:r>
              <a:rPr lang="en-US" sz="1400" b="1" dirty="0" smtClean="0">
                <a:solidFill>
                  <a:srgbClr val="00527A"/>
                </a:solidFill>
                <a:latin typeface="Arial" charset="0"/>
                <a:ea typeface="Arial" charset="0"/>
                <a:cs typeface="Arial" charset="0"/>
              </a:rPr>
              <a:t>Statute</a:t>
            </a:r>
            <a:endParaRPr lang="en-US" sz="1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4955467"/>
      </p:ext>
    </p:extLst>
  </p:cSld>
  <p:clrMapOvr>
    <a:masterClrMapping/>
  </p:clrMapOvr>
  <mc:AlternateContent xmlns:mc="http://schemas.openxmlformats.org/markup-compatibility/2006">
    <mc:Choice xmlns:p14="http://schemas.microsoft.com/office/powerpoint/2010/main" Requires="p14">
      <p:transition spd="slow" p14:dur="2000" advTm="17033"/>
    </mc:Choice>
    <mc:Fallback>
      <p:transition spd="slow" advTm="17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17594"/>
            <a:ext cx="8413750" cy="701207"/>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X?</a:t>
            </a:r>
            <a:endParaRPr lang="en-US" sz="3200" b="1" dirty="0">
              <a:solidFill>
                <a:schemeClr val="accent6">
                  <a:lumMod val="75000"/>
                </a:schemeClr>
              </a:solidFill>
              <a:latin typeface="Arial" charset="0"/>
              <a:ea typeface="Arial" charset="0"/>
              <a:cs typeface="Arial" charset="0"/>
            </a:endParaRPr>
          </a:p>
        </p:txBody>
      </p:sp>
      <p:sp>
        <p:nvSpPr>
          <p:cNvPr id="15" name="Title 1"/>
          <p:cNvSpPr txBox="1">
            <a:spLocks/>
          </p:cNvSpPr>
          <p:nvPr/>
        </p:nvSpPr>
        <p:spPr>
          <a:xfrm>
            <a:off x="908351" y="756248"/>
            <a:ext cx="7823106" cy="7943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panose="020B0604020202020204" pitchFamily="34" charset="0"/>
                <a:cs typeface="Arial" panose="020B0604020202020204" pitchFamily="34" charset="0"/>
              </a:rPr>
              <a:t>“</a:t>
            </a:r>
            <a:r>
              <a:rPr lang="en-US" sz="1600" dirty="0" smtClean="0">
                <a:solidFill>
                  <a:srgbClr val="FF0000"/>
                </a:solidFill>
                <a:latin typeface="Arial" panose="020B0604020202020204" pitchFamily="34" charset="0"/>
                <a:cs typeface="Arial" panose="020B0604020202020204" pitchFamily="34" charset="0"/>
              </a:rPr>
              <a:t>consumer price index plus a </a:t>
            </a:r>
            <a:r>
              <a:rPr lang="en-US" sz="1600" dirty="0">
                <a:solidFill>
                  <a:srgbClr val="FF0000"/>
                </a:solidFill>
                <a:latin typeface="Arial" panose="020B0604020202020204" pitchFamily="34" charset="0"/>
                <a:cs typeface="Arial" panose="020B0604020202020204" pitchFamily="34" charset="0"/>
              </a:rPr>
              <a:t>percentage </a:t>
            </a:r>
            <a:r>
              <a:rPr lang="en-US" sz="1600" dirty="0">
                <a:solidFill>
                  <a:srgbClr val="00527A"/>
                </a:solidFill>
                <a:latin typeface="Arial" panose="020B0604020202020204" pitchFamily="34" charset="0"/>
                <a:cs typeface="Arial" panose="020B0604020202020204" pitchFamily="34" charset="0"/>
              </a:rPr>
              <a:t>of not more than five percent that would produce an increase in net tuition revenue no greater than the dollar amount by which state operating support was reduced for the prior fiscal year”</a:t>
            </a: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08351" y="710593"/>
            <a:ext cx="7823105" cy="8447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6763" y="936206"/>
            <a:ext cx="961335" cy="307777"/>
          </a:xfrm>
          <a:prstGeom prst="rect">
            <a:avLst/>
          </a:prstGeom>
          <a:noFill/>
        </p:spPr>
        <p:txBody>
          <a:bodyPr wrap="square" rtlCol="0">
            <a:spAutoFit/>
          </a:bodyPr>
          <a:lstStyle/>
          <a:p>
            <a:r>
              <a:rPr lang="en-US" sz="1400" b="1" dirty="0" smtClean="0">
                <a:solidFill>
                  <a:srgbClr val="00527A"/>
                </a:solidFill>
                <a:latin typeface="Arial" charset="0"/>
                <a:ea typeface="Arial" charset="0"/>
                <a:cs typeface="Arial" charset="0"/>
              </a:rPr>
              <a:t>Statute</a:t>
            </a:r>
            <a:endParaRPr lang="en-US" sz="1400" dirty="0"/>
          </a:p>
        </p:txBody>
      </p:sp>
      <p:cxnSp>
        <p:nvCxnSpPr>
          <p:cNvPr id="11" name="Straight Connector 10"/>
          <p:cNvCxnSpPr/>
          <p:nvPr/>
        </p:nvCxnSpPr>
        <p:spPr>
          <a:xfrm>
            <a:off x="1562778" y="1558796"/>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562778" y="2024515"/>
            <a:ext cx="4556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070884" y="1826951"/>
            <a:ext cx="6660572" cy="8588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588536" y="1555322"/>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sp>
        <p:nvSpPr>
          <p:cNvPr id="25" name="Title 1"/>
          <p:cNvSpPr txBox="1">
            <a:spLocks/>
          </p:cNvSpPr>
          <p:nvPr/>
        </p:nvSpPr>
        <p:spPr>
          <a:xfrm>
            <a:off x="2075025" y="1874449"/>
            <a:ext cx="6708867" cy="8793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Since it states “plus a percentage,” we will add the </a:t>
            </a:r>
            <a:r>
              <a:rPr lang="en-US" sz="1600" dirty="0">
                <a:solidFill>
                  <a:srgbClr val="00527A"/>
                </a:solidFill>
                <a:latin typeface="Arial" charset="0"/>
                <a:ea typeface="Arial" charset="0"/>
                <a:cs typeface="Arial" charset="0"/>
              </a:rPr>
              <a:t>total allowable per student increase to recoup the amount reduced in state operating </a:t>
            </a:r>
            <a:r>
              <a:rPr lang="en-US" sz="1600" dirty="0" smtClean="0">
                <a:solidFill>
                  <a:srgbClr val="00527A"/>
                </a:solidFill>
                <a:latin typeface="Arial" charset="0"/>
                <a:ea typeface="Arial" charset="0"/>
                <a:cs typeface="Arial" charset="0"/>
              </a:rPr>
              <a:t>support to the FY 19 + </a:t>
            </a:r>
            <a:r>
              <a:rPr lang="en-US" sz="1600" dirty="0">
                <a:solidFill>
                  <a:srgbClr val="00527A"/>
                </a:solidFill>
                <a:latin typeface="Arial" charset="0"/>
                <a:ea typeface="Arial" charset="0"/>
                <a:cs typeface="Arial" charset="0"/>
              </a:rPr>
              <a:t>CPI </a:t>
            </a:r>
            <a:r>
              <a:rPr lang="en-US" sz="1600" dirty="0" smtClean="0">
                <a:solidFill>
                  <a:srgbClr val="00527A"/>
                </a:solidFill>
                <a:latin typeface="Arial" charset="0"/>
                <a:ea typeface="Arial" charset="0"/>
                <a:cs typeface="Arial" charset="0"/>
              </a:rPr>
              <a:t>amount</a:t>
            </a:r>
            <a:endParaRPr lang="en-US" sz="1600" dirty="0">
              <a:solidFill>
                <a:srgbClr val="00527A"/>
              </a:solidFill>
              <a:latin typeface="Arial" charset="0"/>
              <a:ea typeface="Arial" charset="0"/>
              <a:cs typeface="Aria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7077721"/>
      </p:ext>
    </p:extLst>
  </p:cSld>
  <p:clrMapOvr>
    <a:masterClrMapping/>
  </p:clrMapOvr>
  <mc:AlternateContent xmlns:mc="http://schemas.openxmlformats.org/markup-compatibility/2006">
    <mc:Choice xmlns:p14="http://schemas.microsoft.com/office/powerpoint/2010/main" Requires="p14">
      <p:transition spd="slow" p14:dur="2000" advTm="15026"/>
    </mc:Choice>
    <mc:Fallback>
      <p:transition spd="slow" advTm="15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910" y="378900"/>
            <a:ext cx="8817198" cy="999238"/>
          </a:xfrm>
        </p:spPr>
        <p:txBody>
          <a:bodyPr>
            <a:normAutofit/>
          </a:bodyPr>
          <a:lstStyle/>
          <a:p>
            <a:pPr algn="ctr"/>
            <a:r>
              <a:rPr lang="en-US" sz="4000" b="1" dirty="0" smtClean="0">
                <a:solidFill>
                  <a:srgbClr val="00527A"/>
                </a:solidFill>
                <a:latin typeface="Arial" charset="0"/>
                <a:ea typeface="Arial" charset="0"/>
                <a:cs typeface="Arial" charset="0"/>
              </a:rPr>
              <a:t>Overview of Variables Involved</a:t>
            </a:r>
            <a:endParaRPr lang="en-US" sz="4000" b="1" dirty="0">
              <a:solidFill>
                <a:srgbClr val="00527A"/>
              </a:solidFill>
              <a:latin typeface="Arial" charset="0"/>
              <a:ea typeface="Arial" charset="0"/>
              <a:cs typeface="Arial" charset="0"/>
            </a:endParaRPr>
          </a:p>
        </p:txBody>
      </p:sp>
      <p:sp>
        <p:nvSpPr>
          <p:cNvPr id="10" name="Title 1"/>
          <p:cNvSpPr txBox="1">
            <a:spLocks/>
          </p:cNvSpPr>
          <p:nvPr/>
        </p:nvSpPr>
        <p:spPr>
          <a:xfrm>
            <a:off x="1522595" y="1736614"/>
            <a:ext cx="6199006" cy="252110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000" dirty="0" smtClean="0">
                <a:solidFill>
                  <a:srgbClr val="00527A"/>
                </a:solidFill>
                <a:latin typeface="Arial" charset="0"/>
                <a:ea typeface="Arial" charset="0"/>
                <a:cs typeface="Arial" charset="0"/>
              </a:rPr>
              <a:t>FY 17 core amount dispersed </a:t>
            </a:r>
          </a:p>
          <a:p>
            <a:pPr>
              <a:lnSpc>
                <a:spcPct val="150000"/>
              </a:lnSpc>
            </a:pPr>
            <a:r>
              <a:rPr lang="en-US" sz="2000" dirty="0" smtClean="0">
                <a:solidFill>
                  <a:srgbClr val="00527A"/>
                </a:solidFill>
                <a:latin typeface="Arial" charset="0"/>
                <a:ea typeface="Arial" charset="0"/>
                <a:cs typeface="Arial" charset="0"/>
              </a:rPr>
              <a:t>FY 18 core amount dispersed </a:t>
            </a:r>
            <a:endParaRPr lang="en-US" sz="2000" dirty="0">
              <a:solidFill>
                <a:srgbClr val="00527A"/>
              </a:solidFill>
              <a:latin typeface="Arial" charset="0"/>
              <a:ea typeface="Arial" charset="0"/>
              <a:cs typeface="Arial" charset="0"/>
            </a:endParaRPr>
          </a:p>
          <a:p>
            <a:pPr>
              <a:lnSpc>
                <a:spcPct val="150000"/>
              </a:lnSpc>
            </a:pPr>
            <a:r>
              <a:rPr lang="en-US" sz="2000" dirty="0" smtClean="0">
                <a:solidFill>
                  <a:srgbClr val="00527A"/>
                </a:solidFill>
                <a:latin typeface="Arial" charset="0"/>
                <a:ea typeface="Arial" charset="0"/>
                <a:cs typeface="Arial" charset="0"/>
              </a:rPr>
              <a:t>FY 19 Fall 2018 Missouri undergraduate enrollment</a:t>
            </a:r>
          </a:p>
          <a:p>
            <a:pPr>
              <a:lnSpc>
                <a:spcPct val="150000"/>
              </a:lnSpc>
            </a:pPr>
            <a:r>
              <a:rPr lang="en-US" sz="2000" dirty="0" smtClean="0">
                <a:solidFill>
                  <a:srgbClr val="00527A"/>
                </a:solidFill>
                <a:latin typeface="Arial" charset="0"/>
                <a:ea typeface="Arial" charset="0"/>
                <a:cs typeface="Arial" charset="0"/>
              </a:rPr>
              <a:t>FY 19 tuition and fees for Missouri undergraduates</a:t>
            </a:r>
          </a:p>
          <a:p>
            <a:pPr>
              <a:lnSpc>
                <a:spcPct val="150000"/>
              </a:lnSpc>
            </a:pPr>
            <a:r>
              <a:rPr lang="en-US" sz="2000" dirty="0" smtClean="0">
                <a:solidFill>
                  <a:srgbClr val="00527A"/>
                </a:solidFill>
                <a:latin typeface="Arial" charset="0"/>
                <a:ea typeface="Arial" charset="0"/>
                <a:cs typeface="Arial" charset="0"/>
              </a:rPr>
              <a:t>FY 20 consumer price index (CPI</a:t>
            </a:r>
            <a:r>
              <a:rPr lang="en-US" sz="2000" dirty="0">
                <a:solidFill>
                  <a:srgbClr val="00527A"/>
                </a:solidFill>
                <a:latin typeface="Arial" charset="0"/>
                <a:ea typeface="Arial" charset="0"/>
                <a:cs typeface="Arial" charset="0"/>
              </a:rPr>
              <a:t>) </a:t>
            </a:r>
            <a:endParaRPr lang="en-US" sz="2000" dirty="0" smtClean="0">
              <a:solidFill>
                <a:srgbClr val="00527A"/>
              </a:solidFill>
              <a:latin typeface="Arial" charset="0"/>
              <a:ea typeface="Arial" charset="0"/>
              <a:cs typeface="Arial" charset="0"/>
            </a:endParaRPr>
          </a:p>
          <a:p>
            <a:pPr marL="342900" indent="-342900">
              <a:buFont typeface="Arial" panose="020B0604020202020204" pitchFamily="34" charset="0"/>
              <a:buChar char="•"/>
            </a:pPr>
            <a:endParaRPr lang="en-US" sz="2000" dirty="0">
              <a:solidFill>
                <a:srgbClr val="FF0000"/>
              </a:solidFill>
              <a:latin typeface="Arial" charset="0"/>
              <a:ea typeface="Arial" charset="0"/>
              <a:cs typeface="Arial" charset="0"/>
            </a:endParaRPr>
          </a:p>
          <a:p>
            <a:pPr marL="342900" indent="-342900">
              <a:buFont typeface="Arial" panose="020B0604020202020204" pitchFamily="34" charset="0"/>
              <a:buChar char="•"/>
            </a:pPr>
            <a:endParaRPr lang="en-US" sz="2000" dirty="0" smtClean="0">
              <a:solidFill>
                <a:srgbClr val="00527A"/>
              </a:solidFill>
              <a:latin typeface="Arial" charset="0"/>
              <a:ea typeface="Arial" charset="0"/>
              <a:cs typeface="Arial" charset="0"/>
            </a:endParaRPr>
          </a:p>
        </p:txBody>
      </p:sp>
      <p:sp>
        <p:nvSpPr>
          <p:cNvPr id="13" name="Rectangle 12"/>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a:stretch>
            <a:fillRect/>
          </a:stretch>
        </p:blipFill>
        <p:spPr>
          <a:xfrm>
            <a:off x="171416" y="5750319"/>
            <a:ext cx="1330510" cy="780914"/>
          </a:xfrm>
          <a:prstGeom prst="rect">
            <a:avLst/>
          </a:prstGeom>
        </p:spPr>
      </p:pic>
      <p:cxnSp>
        <p:nvCxnSpPr>
          <p:cNvPr id="5" name="Straight Connector 4"/>
          <p:cNvCxnSpPr/>
          <p:nvPr/>
        </p:nvCxnSpPr>
        <p:spPr>
          <a:xfrm>
            <a:off x="4273485" y="4257719"/>
            <a:ext cx="0" cy="813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273485" y="5071434"/>
            <a:ext cx="11063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61065" y="4850212"/>
            <a:ext cx="2946400" cy="400110"/>
          </a:xfrm>
          <a:prstGeom prst="rect">
            <a:avLst/>
          </a:prstGeom>
          <a:noFill/>
        </p:spPr>
        <p:txBody>
          <a:bodyPr wrap="square" rtlCol="0">
            <a:spAutoFit/>
          </a:bodyPr>
          <a:lstStyle/>
          <a:p>
            <a:r>
              <a:rPr lang="en-US" sz="2000" dirty="0" smtClean="0">
                <a:solidFill>
                  <a:srgbClr val="00527A"/>
                </a:solidFill>
                <a:latin typeface="Arial" panose="020B0604020202020204" pitchFamily="34" charset="0"/>
                <a:cs typeface="Arial" panose="020B0604020202020204" pitchFamily="34" charset="0"/>
              </a:rPr>
              <a:t>4 fiscal years</a:t>
            </a:r>
            <a:endParaRPr lang="en-US" sz="2000" dirty="0">
              <a:solidFill>
                <a:srgbClr val="00527A"/>
              </a:solidFill>
              <a:latin typeface="Arial" panose="020B0604020202020204" pitchFamily="34" charset="0"/>
              <a:cs typeface="Arial" panose="020B0604020202020204" pitchFamily="34" charset="0"/>
            </a:endParaRPr>
          </a:p>
        </p:txBody>
      </p:sp>
      <p:sp>
        <p:nvSpPr>
          <p:cNvPr id="9" name="Rectangle 8"/>
          <p:cNvSpPr/>
          <p:nvPr/>
        </p:nvSpPr>
        <p:spPr>
          <a:xfrm>
            <a:off x="5481396" y="4864401"/>
            <a:ext cx="1786670" cy="3859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27788" y="1673478"/>
            <a:ext cx="6435564" cy="25842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14551326"/>
      </p:ext>
    </p:extLst>
  </p:cSld>
  <p:clrMapOvr>
    <a:masterClrMapping/>
  </p:clrMapOvr>
  <mc:AlternateContent xmlns:mc="http://schemas.openxmlformats.org/markup-compatibility/2006">
    <mc:Choice xmlns:p14="http://schemas.microsoft.com/office/powerpoint/2010/main" Requires="p14">
      <p:transition spd="slow" p14:dur="2000" advTm="23898"/>
    </mc:Choice>
    <mc:Fallback>
      <p:transition spd="slow" advTm="23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17594"/>
            <a:ext cx="8413750" cy="701207"/>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X?</a:t>
            </a:r>
            <a:endParaRPr lang="en-US" sz="3200" b="1" dirty="0">
              <a:solidFill>
                <a:schemeClr val="accent6">
                  <a:lumMod val="75000"/>
                </a:schemeClr>
              </a:solidFill>
              <a:latin typeface="Arial" charset="0"/>
              <a:ea typeface="Arial" charset="0"/>
              <a:cs typeface="Arial" charset="0"/>
            </a:endParaRPr>
          </a:p>
        </p:txBody>
      </p:sp>
      <p:sp>
        <p:nvSpPr>
          <p:cNvPr id="15" name="Title 1"/>
          <p:cNvSpPr txBox="1">
            <a:spLocks/>
          </p:cNvSpPr>
          <p:nvPr/>
        </p:nvSpPr>
        <p:spPr>
          <a:xfrm>
            <a:off x="908351" y="756248"/>
            <a:ext cx="7823106" cy="7943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panose="020B0604020202020204" pitchFamily="34" charset="0"/>
                <a:cs typeface="Arial" panose="020B0604020202020204" pitchFamily="34" charset="0"/>
              </a:rPr>
              <a:t>“</a:t>
            </a:r>
            <a:r>
              <a:rPr lang="en-US" sz="1600" dirty="0" smtClean="0">
                <a:solidFill>
                  <a:srgbClr val="FF0000"/>
                </a:solidFill>
                <a:latin typeface="Arial" panose="020B0604020202020204" pitchFamily="34" charset="0"/>
                <a:cs typeface="Arial" panose="020B0604020202020204" pitchFamily="34" charset="0"/>
              </a:rPr>
              <a:t>consumer price index plus a </a:t>
            </a:r>
            <a:r>
              <a:rPr lang="en-US" sz="1600" dirty="0">
                <a:solidFill>
                  <a:srgbClr val="FF0000"/>
                </a:solidFill>
                <a:latin typeface="Arial" panose="020B0604020202020204" pitchFamily="34" charset="0"/>
                <a:cs typeface="Arial" panose="020B0604020202020204" pitchFamily="34" charset="0"/>
              </a:rPr>
              <a:t>percentage </a:t>
            </a:r>
            <a:r>
              <a:rPr lang="en-US" sz="1600" dirty="0">
                <a:solidFill>
                  <a:srgbClr val="00527A"/>
                </a:solidFill>
                <a:latin typeface="Arial" panose="020B0604020202020204" pitchFamily="34" charset="0"/>
                <a:cs typeface="Arial" panose="020B0604020202020204" pitchFamily="34" charset="0"/>
              </a:rPr>
              <a:t>of not more than five percent that would produce an increase in net tuition revenue no greater than the dollar amount by which state operating support was reduced for the prior fiscal year”</a:t>
            </a: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08351" y="710593"/>
            <a:ext cx="7823105" cy="8447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6763" y="936206"/>
            <a:ext cx="961335" cy="307777"/>
          </a:xfrm>
          <a:prstGeom prst="rect">
            <a:avLst/>
          </a:prstGeom>
          <a:noFill/>
        </p:spPr>
        <p:txBody>
          <a:bodyPr wrap="square" rtlCol="0">
            <a:spAutoFit/>
          </a:bodyPr>
          <a:lstStyle/>
          <a:p>
            <a:r>
              <a:rPr lang="en-US" sz="1400" b="1" dirty="0" smtClean="0">
                <a:solidFill>
                  <a:srgbClr val="00527A"/>
                </a:solidFill>
                <a:latin typeface="Arial" charset="0"/>
                <a:ea typeface="Arial" charset="0"/>
                <a:cs typeface="Arial" charset="0"/>
              </a:rPr>
              <a:t>Statute</a:t>
            </a:r>
            <a:endParaRPr lang="en-US" sz="1400" dirty="0"/>
          </a:p>
        </p:txBody>
      </p:sp>
      <p:cxnSp>
        <p:nvCxnSpPr>
          <p:cNvPr id="11" name="Straight Connector 10"/>
          <p:cNvCxnSpPr/>
          <p:nvPr/>
        </p:nvCxnSpPr>
        <p:spPr>
          <a:xfrm>
            <a:off x="1562778" y="1558796"/>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562778" y="2024515"/>
            <a:ext cx="4556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070884" y="1826951"/>
            <a:ext cx="6660572" cy="8588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588536" y="1555322"/>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cxnSp>
        <p:nvCxnSpPr>
          <p:cNvPr id="27" name="Straight Connector 26"/>
          <p:cNvCxnSpPr/>
          <p:nvPr/>
        </p:nvCxnSpPr>
        <p:spPr>
          <a:xfrm>
            <a:off x="2521554" y="2685766"/>
            <a:ext cx="0" cy="554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521554" y="3239914"/>
            <a:ext cx="4019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989478" y="2952039"/>
            <a:ext cx="5744044" cy="539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3507131" y="2680410"/>
            <a:ext cx="2061980"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sp>
        <p:nvSpPr>
          <p:cNvPr id="31" name="Title 1"/>
          <p:cNvSpPr txBox="1">
            <a:spLocks/>
          </p:cNvSpPr>
          <p:nvPr/>
        </p:nvSpPr>
        <p:spPr>
          <a:xfrm>
            <a:off x="3036526" y="2940846"/>
            <a:ext cx="5696997" cy="6189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This yields the maximum allowed tuition and required fees for FY 20 </a:t>
            </a:r>
            <a:endParaRPr lang="en-US" sz="1600" dirty="0">
              <a:solidFill>
                <a:srgbClr val="00527A"/>
              </a:solidFill>
              <a:latin typeface="Arial" charset="0"/>
              <a:ea typeface="Arial" charset="0"/>
              <a:cs typeface="Arial" charset="0"/>
            </a:endParaRPr>
          </a:p>
        </p:txBody>
      </p:sp>
      <p:sp>
        <p:nvSpPr>
          <p:cNvPr id="25" name="Title 1"/>
          <p:cNvSpPr txBox="1">
            <a:spLocks/>
          </p:cNvSpPr>
          <p:nvPr/>
        </p:nvSpPr>
        <p:spPr>
          <a:xfrm>
            <a:off x="2075025" y="1874449"/>
            <a:ext cx="6708867" cy="8793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rgbClr val="00527A"/>
                </a:solidFill>
                <a:latin typeface="Arial" charset="0"/>
                <a:ea typeface="Arial" charset="0"/>
                <a:cs typeface="Arial" charset="0"/>
              </a:rPr>
              <a:t>Since it states “plus a percentage,” we will add the total allowable per student increase to recoup the amount reduced in state operating support to the FY 19 + CPI amount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1427" y="6096000"/>
            <a:ext cx="609600" cy="609600"/>
          </a:xfrm>
          <a:prstGeom prst="rect">
            <a:avLst/>
          </a:prstGeom>
        </p:spPr>
      </p:pic>
    </p:spTree>
    <p:extLst>
      <p:ext uri="{BB962C8B-B14F-4D97-AF65-F5344CB8AC3E}">
        <p14:creationId xmlns:p14="http://schemas.microsoft.com/office/powerpoint/2010/main" val="365548446"/>
      </p:ext>
    </p:extLst>
  </p:cSld>
  <p:clrMapOvr>
    <a:masterClrMapping/>
  </p:clrMapOvr>
  <mc:AlternateContent xmlns:mc="http://schemas.openxmlformats.org/markup-compatibility/2006">
    <mc:Choice xmlns:p14="http://schemas.microsoft.com/office/powerpoint/2010/main" Requires="p14">
      <p:transition spd="slow" p14:dur="2000" advTm="8416"/>
    </mc:Choice>
    <mc:Fallback>
      <p:transition spd="slow" advTm="8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17594"/>
            <a:ext cx="8413750" cy="701207"/>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How do we determine X?</a:t>
            </a:r>
            <a:endParaRPr lang="en-US" sz="3200" b="1" dirty="0">
              <a:solidFill>
                <a:schemeClr val="accent6">
                  <a:lumMod val="75000"/>
                </a:schemeClr>
              </a:solidFill>
              <a:latin typeface="Arial" charset="0"/>
              <a:ea typeface="Arial" charset="0"/>
              <a:cs typeface="Arial" charset="0"/>
            </a:endParaRPr>
          </a:p>
        </p:txBody>
      </p:sp>
      <p:sp>
        <p:nvSpPr>
          <p:cNvPr id="15" name="Title 1"/>
          <p:cNvSpPr txBox="1">
            <a:spLocks/>
          </p:cNvSpPr>
          <p:nvPr/>
        </p:nvSpPr>
        <p:spPr>
          <a:xfrm>
            <a:off x="908351" y="756248"/>
            <a:ext cx="7823106" cy="7943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panose="020B0604020202020204" pitchFamily="34" charset="0"/>
                <a:cs typeface="Arial" panose="020B0604020202020204" pitchFamily="34" charset="0"/>
              </a:rPr>
              <a:t>“</a:t>
            </a:r>
            <a:r>
              <a:rPr lang="en-US" sz="1600" dirty="0" smtClean="0">
                <a:solidFill>
                  <a:srgbClr val="FF0000"/>
                </a:solidFill>
                <a:latin typeface="Arial" panose="020B0604020202020204" pitchFamily="34" charset="0"/>
                <a:cs typeface="Arial" panose="020B0604020202020204" pitchFamily="34" charset="0"/>
              </a:rPr>
              <a:t>consumer price index plus a </a:t>
            </a:r>
            <a:r>
              <a:rPr lang="en-US" sz="1600" dirty="0">
                <a:solidFill>
                  <a:srgbClr val="FF0000"/>
                </a:solidFill>
                <a:latin typeface="Arial" panose="020B0604020202020204" pitchFamily="34" charset="0"/>
                <a:cs typeface="Arial" panose="020B0604020202020204" pitchFamily="34" charset="0"/>
              </a:rPr>
              <a:t>percentage </a:t>
            </a:r>
            <a:r>
              <a:rPr lang="en-US" sz="1600" dirty="0">
                <a:solidFill>
                  <a:srgbClr val="00527A"/>
                </a:solidFill>
                <a:latin typeface="Arial" panose="020B0604020202020204" pitchFamily="34" charset="0"/>
                <a:cs typeface="Arial" panose="020B0604020202020204" pitchFamily="34" charset="0"/>
              </a:rPr>
              <a:t>of not more than five percent that would produce an increase in net tuition revenue no greater than the dollar amount by which state operating support was reduced for the prior fiscal year”</a:t>
            </a: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08351" y="710593"/>
            <a:ext cx="7823105" cy="8447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6763" y="936206"/>
            <a:ext cx="961335" cy="307777"/>
          </a:xfrm>
          <a:prstGeom prst="rect">
            <a:avLst/>
          </a:prstGeom>
          <a:noFill/>
        </p:spPr>
        <p:txBody>
          <a:bodyPr wrap="square" rtlCol="0">
            <a:spAutoFit/>
          </a:bodyPr>
          <a:lstStyle/>
          <a:p>
            <a:r>
              <a:rPr lang="en-US" sz="1400" b="1" dirty="0" smtClean="0">
                <a:solidFill>
                  <a:srgbClr val="00527A"/>
                </a:solidFill>
                <a:latin typeface="Arial" charset="0"/>
                <a:ea typeface="Arial" charset="0"/>
                <a:cs typeface="Arial" charset="0"/>
              </a:rPr>
              <a:t>Statute</a:t>
            </a:r>
            <a:endParaRPr lang="en-US" sz="1400" dirty="0"/>
          </a:p>
        </p:txBody>
      </p:sp>
      <p:cxnSp>
        <p:nvCxnSpPr>
          <p:cNvPr id="11" name="Straight Connector 10"/>
          <p:cNvCxnSpPr/>
          <p:nvPr/>
        </p:nvCxnSpPr>
        <p:spPr>
          <a:xfrm>
            <a:off x="1562778" y="1558796"/>
            <a:ext cx="0" cy="46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562778" y="2024515"/>
            <a:ext cx="4556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070884" y="1826951"/>
            <a:ext cx="6660572" cy="8588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588536" y="1555322"/>
            <a:ext cx="2337301"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cxnSp>
        <p:nvCxnSpPr>
          <p:cNvPr id="27" name="Straight Connector 26"/>
          <p:cNvCxnSpPr/>
          <p:nvPr/>
        </p:nvCxnSpPr>
        <p:spPr>
          <a:xfrm>
            <a:off x="2521554" y="2685766"/>
            <a:ext cx="0" cy="554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521554" y="3239914"/>
            <a:ext cx="4019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989478" y="2952039"/>
            <a:ext cx="5744044" cy="539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3507131" y="2680410"/>
            <a:ext cx="2061980"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sp>
        <p:nvSpPr>
          <p:cNvPr id="31" name="Title 1"/>
          <p:cNvSpPr txBox="1">
            <a:spLocks/>
          </p:cNvSpPr>
          <p:nvPr/>
        </p:nvSpPr>
        <p:spPr>
          <a:xfrm>
            <a:off x="3036526" y="2940846"/>
            <a:ext cx="5696997" cy="6189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This yields the maximum allowed tuition and required fees for FY 20 </a:t>
            </a:r>
            <a:endParaRPr lang="en-US" sz="1600" dirty="0">
              <a:solidFill>
                <a:srgbClr val="00527A"/>
              </a:solidFill>
              <a:latin typeface="Arial" charset="0"/>
              <a:ea typeface="Arial" charset="0"/>
              <a:cs typeface="Arial" charset="0"/>
            </a:endParaRPr>
          </a:p>
        </p:txBody>
      </p:sp>
      <p:sp>
        <p:nvSpPr>
          <p:cNvPr id="25" name="Title 1"/>
          <p:cNvSpPr txBox="1">
            <a:spLocks/>
          </p:cNvSpPr>
          <p:nvPr/>
        </p:nvSpPr>
        <p:spPr>
          <a:xfrm>
            <a:off x="2075025" y="1874449"/>
            <a:ext cx="6708867" cy="8793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rgbClr val="00527A"/>
                </a:solidFill>
                <a:latin typeface="Arial" charset="0"/>
                <a:ea typeface="Arial" charset="0"/>
                <a:cs typeface="Arial" charset="0"/>
              </a:rPr>
              <a:t>Since it states “plus a percentage,” we will add the total allowable per student increase to recoup the amount reduced in state operating support to the FY 19 + CPI amount</a:t>
            </a:r>
          </a:p>
        </p:txBody>
      </p:sp>
      <p:cxnSp>
        <p:nvCxnSpPr>
          <p:cNvPr id="32" name="Straight Connector 31"/>
          <p:cNvCxnSpPr/>
          <p:nvPr/>
        </p:nvCxnSpPr>
        <p:spPr>
          <a:xfrm>
            <a:off x="3373865" y="3501757"/>
            <a:ext cx="0" cy="554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373865" y="4055905"/>
            <a:ext cx="4019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841789" y="3768030"/>
            <a:ext cx="4891734" cy="12443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4359442" y="3496401"/>
            <a:ext cx="2061980" cy="307777"/>
          </a:xfrm>
          <a:prstGeom prst="rect">
            <a:avLst/>
          </a:prstGeom>
          <a:noFill/>
        </p:spPr>
        <p:txBody>
          <a:bodyPr wrap="square" rtlCol="0">
            <a:spAutoFit/>
          </a:bodyPr>
          <a:lstStyle/>
          <a:p>
            <a:r>
              <a:rPr lang="en-US" sz="1400" b="1" dirty="0" smtClean="0">
                <a:solidFill>
                  <a:srgbClr val="00527A"/>
                </a:solidFill>
                <a:latin typeface="Arial" charset="0"/>
                <a:cs typeface="Arial" charset="0"/>
              </a:rPr>
              <a:t>DHE Interpretation </a:t>
            </a:r>
            <a:endParaRPr lang="en-US" sz="1400" dirty="0"/>
          </a:p>
        </p:txBody>
      </p:sp>
      <p:sp>
        <p:nvSpPr>
          <p:cNvPr id="36" name="Title 1"/>
          <p:cNvSpPr txBox="1">
            <a:spLocks/>
          </p:cNvSpPr>
          <p:nvPr/>
        </p:nvSpPr>
        <p:spPr>
          <a:xfrm>
            <a:off x="3888837" y="3803971"/>
            <a:ext cx="4842619" cy="142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We will convert that number into a percentage increase above FY 19 + CPI</a:t>
            </a:r>
          </a:p>
          <a:p>
            <a:endParaRPr lang="en-US" sz="1600" dirty="0">
              <a:solidFill>
                <a:srgbClr val="00527A"/>
              </a:solidFill>
              <a:latin typeface="Arial" charset="0"/>
              <a:ea typeface="Arial" charset="0"/>
              <a:cs typeface="Arial" charset="0"/>
            </a:endParaRPr>
          </a:p>
          <a:p>
            <a:r>
              <a:rPr lang="en-US" sz="1600" dirty="0" smtClean="0">
                <a:solidFill>
                  <a:srgbClr val="00527A"/>
                </a:solidFill>
                <a:latin typeface="Arial" charset="0"/>
                <a:ea typeface="Arial" charset="0"/>
                <a:cs typeface="Arial" charset="0"/>
              </a:rPr>
              <a:t>*The </a:t>
            </a:r>
            <a:r>
              <a:rPr lang="en-US" sz="1600" dirty="0" smtClean="0">
                <a:solidFill>
                  <a:srgbClr val="00527A"/>
                </a:solidFill>
                <a:latin typeface="Arial" charset="0"/>
                <a:ea typeface="Arial" charset="0"/>
                <a:cs typeface="Arial" charset="0"/>
              </a:rPr>
              <a:t>increase above FY </a:t>
            </a:r>
            <a:r>
              <a:rPr lang="en-US" sz="1600" dirty="0" smtClean="0">
                <a:solidFill>
                  <a:srgbClr val="00527A"/>
                </a:solidFill>
                <a:latin typeface="Arial" charset="0"/>
                <a:ea typeface="Arial" charset="0"/>
                <a:cs typeface="Arial" charset="0"/>
              </a:rPr>
              <a:t>19 + CPI </a:t>
            </a:r>
            <a:r>
              <a:rPr lang="en-US" sz="1600" dirty="0" smtClean="0">
                <a:solidFill>
                  <a:srgbClr val="00527A"/>
                </a:solidFill>
                <a:latin typeface="Arial" charset="0"/>
                <a:ea typeface="Arial" charset="0"/>
                <a:cs typeface="Arial" charset="0"/>
              </a:rPr>
              <a:t>cannot </a:t>
            </a:r>
            <a:r>
              <a:rPr lang="en-US" sz="1600" dirty="0" smtClean="0">
                <a:solidFill>
                  <a:srgbClr val="00527A"/>
                </a:solidFill>
                <a:latin typeface="Arial" charset="0"/>
                <a:ea typeface="Arial" charset="0"/>
                <a:cs typeface="Arial" charset="0"/>
              </a:rPr>
              <a:t>exceed the statutory cap of 5%</a:t>
            </a:r>
            <a:endParaRPr lang="en-US" sz="1600" dirty="0">
              <a:solidFill>
                <a:srgbClr val="00527A"/>
              </a:solidFill>
              <a:latin typeface="Arial" charset="0"/>
              <a:ea typeface="Arial" charset="0"/>
              <a:cs typeface="Arial" charset="0"/>
            </a:endParaRP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64366081"/>
      </p:ext>
    </p:extLst>
  </p:cSld>
  <p:clrMapOvr>
    <a:masterClrMapping/>
  </p:clrMapOvr>
  <mc:AlternateContent xmlns:mc="http://schemas.openxmlformats.org/markup-compatibility/2006">
    <mc:Choice xmlns:p14="http://schemas.microsoft.com/office/powerpoint/2010/main" Requires="p14">
      <p:transition spd="slow" p14:dur="2000" advTm="24794"/>
    </mc:Choice>
    <mc:Fallback>
      <p:transition spd="slow" advTm="24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9966"/>
            <a:ext cx="9144000" cy="1215976"/>
          </a:xfrm>
        </p:spPr>
        <p:txBody>
          <a:bodyPr>
            <a:normAutofit/>
          </a:bodyPr>
          <a:lstStyle/>
          <a:p>
            <a:pPr algn="ctr"/>
            <a:r>
              <a:rPr lang="en-US" sz="4000" b="1" dirty="0" smtClean="0">
                <a:solidFill>
                  <a:srgbClr val="00527A"/>
                </a:solidFill>
                <a:latin typeface="Arial" charset="0"/>
                <a:ea typeface="Arial" charset="0"/>
                <a:cs typeface="Arial" charset="0"/>
              </a:rPr>
              <a:t>EXCEL</a:t>
            </a:r>
            <a:br>
              <a:rPr lang="en-US" sz="4000" b="1" dirty="0" smtClean="0">
                <a:solidFill>
                  <a:srgbClr val="00527A"/>
                </a:solidFill>
                <a:latin typeface="Arial" charset="0"/>
                <a:ea typeface="Arial" charset="0"/>
                <a:cs typeface="Arial" charset="0"/>
              </a:rPr>
            </a:br>
            <a:r>
              <a:rPr lang="en-US" sz="4000" b="1" dirty="0" smtClean="0">
                <a:solidFill>
                  <a:srgbClr val="00527A"/>
                </a:solidFill>
                <a:latin typeface="Arial" charset="0"/>
                <a:ea typeface="Arial" charset="0"/>
                <a:cs typeface="Arial" charset="0"/>
              </a:rPr>
              <a:t>DEMONSTRATION</a:t>
            </a:r>
            <a:endParaRPr lang="en-US" sz="4000" b="1" dirty="0">
              <a:solidFill>
                <a:srgbClr val="00527A"/>
              </a:solidFill>
              <a:latin typeface="Arial" charset="0"/>
              <a:ea typeface="Arial" charset="0"/>
              <a:cs typeface="Arial" charset="0"/>
            </a:endParaRPr>
          </a:p>
        </p:txBody>
      </p:sp>
      <p:sp>
        <p:nvSpPr>
          <p:cNvPr id="13" name="Rectangle 12"/>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a:stretch>
            <a:fillRect/>
          </a:stretch>
        </p:blipFill>
        <p:spPr>
          <a:xfrm>
            <a:off x="171416" y="5750319"/>
            <a:ext cx="1330510" cy="780914"/>
          </a:xfrm>
          <a:prstGeom prst="rect">
            <a:avLst/>
          </a:prstGeom>
        </p:spPr>
      </p:pic>
      <p:sp>
        <p:nvSpPr>
          <p:cNvPr id="17" name="Rectangle 1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2695559"/>
      </p:ext>
    </p:extLst>
  </p:cSld>
  <p:clrMapOvr>
    <a:masterClrMapping/>
  </p:clrMapOvr>
  <mc:AlternateContent xmlns:mc="http://schemas.openxmlformats.org/markup-compatibility/2006">
    <mc:Choice xmlns:p14="http://schemas.microsoft.com/office/powerpoint/2010/main" Requires="p14">
      <p:transition spd="slow" p14:dur="2000" advTm="8222"/>
    </mc:Choice>
    <mc:Fallback>
      <p:transition spd="slow" advTm="8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a:stretch>
            <a:fillRect/>
          </a:stretch>
        </p:blipFill>
        <p:spPr>
          <a:xfrm>
            <a:off x="171416" y="5750319"/>
            <a:ext cx="1330510" cy="780914"/>
          </a:xfrm>
          <a:prstGeom prst="rect">
            <a:avLst/>
          </a:prstGeom>
        </p:spPr>
      </p:pic>
      <p:sp>
        <p:nvSpPr>
          <p:cNvPr id="17" name="Rectangle 1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9544"/>
            <a:ext cx="9144000" cy="420358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7103452"/>
      </p:ext>
    </p:extLst>
  </p:cSld>
  <p:clrMapOvr>
    <a:masterClrMapping/>
  </p:clrMapOvr>
  <mc:AlternateContent xmlns:mc="http://schemas.openxmlformats.org/markup-compatibility/2006">
    <mc:Choice xmlns:p14="http://schemas.microsoft.com/office/powerpoint/2010/main" Requires="p14">
      <p:transition spd="slow" p14:dur="2000" advTm="6312"/>
    </mc:Choice>
    <mc:Fallback>
      <p:transition spd="slow" advTm="6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a:stretch>
            <a:fillRect/>
          </a:stretch>
        </p:blipFill>
        <p:spPr>
          <a:xfrm>
            <a:off x="171416" y="5750319"/>
            <a:ext cx="1330510" cy="780914"/>
          </a:xfrm>
          <a:prstGeom prst="rect">
            <a:avLst/>
          </a:prstGeom>
        </p:spPr>
      </p:pic>
      <p:sp>
        <p:nvSpPr>
          <p:cNvPr id="17" name="Rectangle 1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9544"/>
            <a:ext cx="9144000" cy="420358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82588535"/>
      </p:ext>
    </p:extLst>
  </p:cSld>
  <p:clrMapOvr>
    <a:masterClrMapping/>
  </p:clrMapOvr>
  <mc:AlternateContent xmlns:mc="http://schemas.openxmlformats.org/markup-compatibility/2006">
    <mc:Choice xmlns:p14="http://schemas.microsoft.com/office/powerpoint/2010/main" Requires="p14">
      <p:transition spd="slow" p14:dur="2000" advTm="5304"/>
    </mc:Choice>
    <mc:Fallback>
      <p:transition spd="slow" advTm="5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a:stretch>
            <a:fillRect/>
          </a:stretch>
        </p:blipFill>
        <p:spPr>
          <a:xfrm>
            <a:off x="171416" y="5750319"/>
            <a:ext cx="1330510" cy="780914"/>
          </a:xfrm>
          <a:prstGeom prst="rect">
            <a:avLst/>
          </a:prstGeom>
        </p:spPr>
      </p:pic>
      <p:sp>
        <p:nvSpPr>
          <p:cNvPr id="17" name="Rectangle 1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9544"/>
            <a:ext cx="9144000" cy="420358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1799079"/>
      </p:ext>
    </p:extLst>
  </p:cSld>
  <p:clrMapOvr>
    <a:masterClrMapping/>
  </p:clrMapOvr>
  <mc:AlternateContent xmlns:mc="http://schemas.openxmlformats.org/markup-compatibility/2006">
    <mc:Choice xmlns:p14="http://schemas.microsoft.com/office/powerpoint/2010/main" Requires="p14">
      <p:transition spd="slow" p14:dur="2000" advTm="11225"/>
    </mc:Choice>
    <mc:Fallback>
      <p:transition spd="slow" advTm="1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9544"/>
            <a:ext cx="9144000" cy="4203583"/>
          </a:xfrm>
          <a:prstGeom prst="rect">
            <a:avLst/>
          </a:prstGeom>
        </p:spPr>
      </p:pic>
      <p:sp>
        <p:nvSpPr>
          <p:cNvPr id="13" name="Rectangle 12"/>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6"/>
          <a:stretch>
            <a:fillRect/>
          </a:stretch>
        </p:blipFill>
        <p:spPr>
          <a:xfrm>
            <a:off x="171416" y="5750319"/>
            <a:ext cx="1330510" cy="780914"/>
          </a:xfrm>
          <a:prstGeom prst="rect">
            <a:avLst/>
          </a:prstGeom>
        </p:spPr>
      </p:pic>
      <p:sp>
        <p:nvSpPr>
          <p:cNvPr id="17" name="Rectangle 1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3" name="TextBox 2"/>
          <p:cNvSpPr txBox="1"/>
          <p:nvPr/>
        </p:nvSpPr>
        <p:spPr>
          <a:xfrm>
            <a:off x="1716698" y="4910151"/>
            <a:ext cx="6296086" cy="461665"/>
          </a:xfrm>
          <a:prstGeom prst="rect">
            <a:avLst/>
          </a:prstGeom>
          <a:noFill/>
        </p:spPr>
        <p:txBody>
          <a:bodyPr wrap="square" rtlCol="0">
            <a:spAutoFit/>
          </a:bodyPr>
          <a:lstStyle/>
          <a:p>
            <a:r>
              <a:rPr lang="en-US" sz="2400" dirty="0" smtClean="0">
                <a:solidFill>
                  <a:srgbClr val="FF0000"/>
                </a:solidFill>
              </a:rPr>
              <a:t>IF NO REDUCTION IN STATE OPERATING SUPPORT</a:t>
            </a:r>
            <a:endParaRPr lang="en-US" sz="2400" dirty="0">
              <a:solidFill>
                <a:srgbClr val="FF0000"/>
              </a:solidFill>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5811" y="2379361"/>
            <a:ext cx="2252377" cy="2250617"/>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24065450"/>
      </p:ext>
    </p:extLst>
  </p:cSld>
  <p:clrMapOvr>
    <a:masterClrMapping/>
  </p:clrMapOvr>
  <mc:AlternateContent xmlns:mc="http://schemas.openxmlformats.org/markup-compatibility/2006">
    <mc:Choice xmlns:p14="http://schemas.microsoft.com/office/powerpoint/2010/main" Requires="p14">
      <p:transition spd="slow" p14:dur="2000" advTm="12952"/>
    </mc:Choice>
    <mc:Fallback>
      <p:transition spd="slow" advTm="12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a:stretch>
            <a:fillRect/>
          </a:stretch>
        </p:blipFill>
        <p:spPr>
          <a:xfrm>
            <a:off x="171416" y="5750319"/>
            <a:ext cx="1330510" cy="780914"/>
          </a:xfrm>
          <a:prstGeom prst="rect">
            <a:avLst/>
          </a:prstGeom>
        </p:spPr>
      </p:pic>
      <p:sp>
        <p:nvSpPr>
          <p:cNvPr id="17" name="Rectangle 1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9544"/>
            <a:ext cx="9144000" cy="4203583"/>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0858088"/>
      </p:ext>
    </p:extLst>
  </p:cSld>
  <p:clrMapOvr>
    <a:masterClrMapping/>
  </p:clrMapOvr>
  <mc:AlternateContent xmlns:mc="http://schemas.openxmlformats.org/markup-compatibility/2006">
    <mc:Choice xmlns:p14="http://schemas.microsoft.com/office/powerpoint/2010/main" Requires="p14">
      <p:transition spd="slow" p14:dur="2000" advTm="21049"/>
    </mc:Choice>
    <mc:Fallback>
      <p:transition spd="slow" advTm="21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a:stretch>
            <a:fillRect/>
          </a:stretch>
        </p:blipFill>
        <p:spPr>
          <a:xfrm>
            <a:off x="171416" y="5750319"/>
            <a:ext cx="1330510" cy="780914"/>
          </a:xfrm>
          <a:prstGeom prst="rect">
            <a:avLst/>
          </a:prstGeom>
        </p:spPr>
      </p:pic>
      <p:sp>
        <p:nvSpPr>
          <p:cNvPr id="17" name="Rectangle 1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9544"/>
            <a:ext cx="9144000" cy="4203583"/>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1407409"/>
      </p:ext>
    </p:extLst>
  </p:cSld>
  <p:clrMapOvr>
    <a:masterClrMapping/>
  </p:clrMapOvr>
  <mc:AlternateContent xmlns:mc="http://schemas.openxmlformats.org/markup-compatibility/2006">
    <mc:Choice xmlns:p14="http://schemas.microsoft.com/office/powerpoint/2010/main" Requires="p14">
      <p:transition spd="slow" p14:dur="2000" advTm="7112"/>
    </mc:Choice>
    <mc:Fallback>
      <p:transition spd="slow" advTm="7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a:stretch>
            <a:fillRect/>
          </a:stretch>
        </p:blipFill>
        <p:spPr>
          <a:xfrm>
            <a:off x="171416" y="5750319"/>
            <a:ext cx="1330510" cy="780914"/>
          </a:xfrm>
          <a:prstGeom prst="rect">
            <a:avLst/>
          </a:prstGeom>
        </p:spPr>
      </p:pic>
      <p:sp>
        <p:nvSpPr>
          <p:cNvPr id="17" name="Rectangle 1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9544"/>
            <a:ext cx="9144000" cy="4203583"/>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56469157"/>
      </p:ext>
    </p:extLst>
  </p:cSld>
  <p:clrMapOvr>
    <a:masterClrMapping/>
  </p:clrMapOvr>
  <mc:AlternateContent xmlns:mc="http://schemas.openxmlformats.org/markup-compatibility/2006">
    <mc:Choice xmlns:p14="http://schemas.microsoft.com/office/powerpoint/2010/main" Requires="p14">
      <p:transition spd="slow" p14:dur="2000" advTm="18299"/>
    </mc:Choice>
    <mc:Fallback>
      <p:transition spd="slow" advTm="18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799601" y="1791995"/>
            <a:ext cx="7886700" cy="967563"/>
          </a:xfrm>
        </p:spPr>
        <p:txBody>
          <a:bodyPr>
            <a:normAutofit fontScale="90000"/>
          </a:bodyPr>
          <a:lstStyle/>
          <a:p>
            <a:pPr algn="ctr"/>
            <a:r>
              <a:rPr lang="en-US" b="1" dirty="0" smtClean="0">
                <a:solidFill>
                  <a:srgbClr val="00527A"/>
                </a:solidFill>
                <a:latin typeface="Arial" charset="0"/>
                <a:ea typeface="Arial" charset="0"/>
                <a:cs typeface="Arial" charset="0"/>
              </a:rPr>
              <a:t>Step 1</a:t>
            </a:r>
            <a:r>
              <a:rPr lang="en-US" sz="5400" dirty="0" smtClean="0">
                <a:solidFill>
                  <a:srgbClr val="00527A"/>
                </a:solidFill>
                <a:latin typeface="Arial" charset="0"/>
                <a:ea typeface="Arial" charset="0"/>
                <a:cs typeface="Arial" charset="0"/>
              </a:rPr>
              <a:t/>
            </a:r>
            <a:br>
              <a:rPr lang="en-US" sz="5400" dirty="0" smtClean="0">
                <a:solidFill>
                  <a:srgbClr val="00527A"/>
                </a:solidFill>
                <a:latin typeface="Arial" charset="0"/>
                <a:ea typeface="Arial" charset="0"/>
                <a:cs typeface="Arial" charset="0"/>
              </a:rPr>
            </a:br>
            <a:r>
              <a:rPr lang="en-US" sz="5400" dirty="0" smtClean="0">
                <a:solidFill>
                  <a:srgbClr val="00527A"/>
                </a:solidFill>
                <a:latin typeface="Arial" charset="0"/>
                <a:ea typeface="Arial" charset="0"/>
                <a:cs typeface="Arial" charset="0"/>
              </a:rPr>
              <a:t/>
            </a:r>
            <a:br>
              <a:rPr lang="en-US" sz="5400" dirty="0" smtClean="0">
                <a:solidFill>
                  <a:srgbClr val="00527A"/>
                </a:solidFill>
                <a:latin typeface="Arial" charset="0"/>
                <a:ea typeface="Arial" charset="0"/>
                <a:cs typeface="Arial" charset="0"/>
              </a:rPr>
            </a:br>
            <a:r>
              <a:rPr lang="en-US" sz="3600" dirty="0" smtClean="0">
                <a:solidFill>
                  <a:srgbClr val="00527A"/>
                </a:solidFill>
                <a:latin typeface="Arial" charset="0"/>
                <a:ea typeface="Arial" charset="0"/>
                <a:cs typeface="Arial" charset="0"/>
              </a:rPr>
              <a:t>Determine whether state operating support was reduced for the prior fiscal year</a:t>
            </a:r>
            <a:endParaRPr lang="en-US" sz="3600" dirty="0">
              <a:solidFill>
                <a:srgbClr val="00527A"/>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a:stretch>
            <a:fillRect/>
          </a:stretch>
        </p:blipFill>
        <p:spPr>
          <a:xfrm>
            <a:off x="171416" y="5750319"/>
            <a:ext cx="1330510" cy="780914"/>
          </a:xfrm>
          <a:prstGeom prst="rect">
            <a:avLst/>
          </a:prstGeom>
        </p:spPr>
      </p:pic>
      <p:sp>
        <p:nvSpPr>
          <p:cNvPr id="7" name="Rectangle 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50702761"/>
      </p:ext>
    </p:extLst>
  </p:cSld>
  <p:clrMapOvr>
    <a:masterClrMapping/>
  </p:clrMapOvr>
  <mc:AlternateContent xmlns:mc="http://schemas.openxmlformats.org/markup-compatibility/2006">
    <mc:Choice xmlns:p14="http://schemas.microsoft.com/office/powerpoint/2010/main" Requires="p14">
      <p:transition spd="slow" p14:dur="2000" advTm="6417"/>
    </mc:Choice>
    <mc:Fallback>
      <p:transition spd="slow" advTm="6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a:stretch>
            <a:fillRect/>
          </a:stretch>
        </p:blipFill>
        <p:spPr>
          <a:xfrm>
            <a:off x="171416" y="5750319"/>
            <a:ext cx="1330510" cy="780914"/>
          </a:xfrm>
          <a:prstGeom prst="rect">
            <a:avLst/>
          </a:prstGeom>
        </p:spPr>
      </p:pic>
      <p:sp>
        <p:nvSpPr>
          <p:cNvPr id="17" name="Rectangle 1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9544"/>
            <a:ext cx="9144000" cy="420358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87615286"/>
      </p:ext>
    </p:extLst>
  </p:cSld>
  <p:clrMapOvr>
    <a:masterClrMapping/>
  </p:clrMapOvr>
  <mc:AlternateContent xmlns:mc="http://schemas.openxmlformats.org/markup-compatibility/2006">
    <mc:Choice xmlns:p14="http://schemas.microsoft.com/office/powerpoint/2010/main" Requires="p14">
      <p:transition spd="slow" p14:dur="2000" advTm="12321"/>
    </mc:Choice>
    <mc:Fallback>
      <p:transition spd="slow" advTm="12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a:stretch>
            <a:fillRect/>
          </a:stretch>
        </p:blipFill>
        <p:spPr>
          <a:xfrm>
            <a:off x="171416" y="5750319"/>
            <a:ext cx="1330510" cy="780914"/>
          </a:xfrm>
          <a:prstGeom prst="rect">
            <a:avLst/>
          </a:prstGeom>
        </p:spPr>
      </p:pic>
      <p:sp>
        <p:nvSpPr>
          <p:cNvPr id="17" name="Rectangle 1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9544"/>
            <a:ext cx="9144000" cy="4203583"/>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88343432"/>
      </p:ext>
    </p:extLst>
  </p:cSld>
  <p:clrMapOvr>
    <a:masterClrMapping/>
  </p:clrMapOvr>
  <mc:AlternateContent xmlns:mc="http://schemas.openxmlformats.org/markup-compatibility/2006">
    <mc:Choice xmlns:p14="http://schemas.microsoft.com/office/powerpoint/2010/main" Requires="p14">
      <p:transition spd="slow" p14:dur="2000" advTm="14953"/>
    </mc:Choice>
    <mc:Fallback>
      <p:transition spd="slow" advTm="14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a:stretch>
            <a:fillRect/>
          </a:stretch>
        </p:blipFill>
        <p:spPr>
          <a:xfrm>
            <a:off x="171416" y="5750319"/>
            <a:ext cx="1330510" cy="780914"/>
          </a:xfrm>
          <a:prstGeom prst="rect">
            <a:avLst/>
          </a:prstGeom>
        </p:spPr>
      </p:pic>
      <p:sp>
        <p:nvSpPr>
          <p:cNvPr id="17" name="Rectangle 1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9544"/>
            <a:ext cx="9144000" cy="4203583"/>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1427" y="6096000"/>
            <a:ext cx="609600" cy="609600"/>
          </a:xfrm>
          <a:prstGeom prst="rect">
            <a:avLst/>
          </a:prstGeom>
        </p:spPr>
      </p:pic>
    </p:spTree>
    <p:extLst>
      <p:ext uri="{BB962C8B-B14F-4D97-AF65-F5344CB8AC3E}">
        <p14:creationId xmlns:p14="http://schemas.microsoft.com/office/powerpoint/2010/main" val="350390548"/>
      </p:ext>
    </p:extLst>
  </p:cSld>
  <p:clrMapOvr>
    <a:masterClrMapping/>
  </p:clrMapOvr>
  <mc:AlternateContent xmlns:mc="http://schemas.openxmlformats.org/markup-compatibility/2006">
    <mc:Choice xmlns:p14="http://schemas.microsoft.com/office/powerpoint/2010/main" Requires="p14">
      <p:transition spd="slow" p14:dur="2000" advTm="36410"/>
    </mc:Choice>
    <mc:Fallback>
      <p:transition spd="slow" advTm="3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a:stretch>
            <a:fillRect/>
          </a:stretch>
        </p:blipFill>
        <p:spPr>
          <a:xfrm>
            <a:off x="171416" y="5750319"/>
            <a:ext cx="1330510" cy="780914"/>
          </a:xfrm>
          <a:prstGeom prst="rect">
            <a:avLst/>
          </a:prstGeom>
        </p:spPr>
      </p:pic>
      <p:sp>
        <p:nvSpPr>
          <p:cNvPr id="17" name="Rectangle 1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9544"/>
            <a:ext cx="9144000" cy="4203583"/>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66309590"/>
      </p:ext>
    </p:extLst>
  </p:cSld>
  <p:clrMapOvr>
    <a:masterClrMapping/>
  </p:clrMapOvr>
  <mc:AlternateContent xmlns:mc="http://schemas.openxmlformats.org/markup-compatibility/2006">
    <mc:Choice xmlns:p14="http://schemas.microsoft.com/office/powerpoint/2010/main" Requires="p14">
      <p:transition spd="slow" p14:dur="2000" advTm="36939"/>
    </mc:Choice>
    <mc:Fallback>
      <p:transition spd="slow" advTm="36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836671" y="1638278"/>
            <a:ext cx="6947127" cy="34882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0" b="1" dirty="0">
              <a:solidFill>
                <a:srgbClr val="00527A"/>
              </a:solidFill>
              <a:latin typeface="Arial" charset="0"/>
              <a:ea typeface="Arial" charset="0"/>
              <a:cs typeface="Arial" charset="0"/>
            </a:endParaRPr>
          </a:p>
        </p:txBody>
      </p:sp>
      <p:sp>
        <p:nvSpPr>
          <p:cNvPr id="13" name="Title 1"/>
          <p:cNvSpPr txBox="1">
            <a:spLocks/>
          </p:cNvSpPr>
          <p:nvPr/>
        </p:nvSpPr>
        <p:spPr>
          <a:xfrm>
            <a:off x="1042250" y="2493807"/>
            <a:ext cx="7199147" cy="25368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4000"/>
              </a:lnSpc>
            </a:pPr>
            <a:r>
              <a:rPr lang="en-US" sz="2400" b="1" u="sng" cap="small" dirty="0" smtClean="0">
                <a:solidFill>
                  <a:srgbClr val="00527A"/>
                </a:solidFill>
                <a:latin typeface="Arial" charset="0"/>
                <a:ea typeface="Arial" charset="0"/>
                <a:cs typeface="Arial" charset="0"/>
              </a:rPr>
              <a:t>Contact Information</a:t>
            </a:r>
          </a:p>
          <a:p>
            <a:pPr algn="ctr">
              <a:lnSpc>
                <a:spcPct val="114000"/>
              </a:lnSpc>
            </a:pPr>
            <a:endParaRPr lang="en-US" sz="1400" b="1" u="sng" cap="small" dirty="0" smtClean="0">
              <a:solidFill>
                <a:srgbClr val="00527A"/>
              </a:solidFill>
              <a:latin typeface="Arial" charset="0"/>
              <a:ea typeface="Arial" charset="0"/>
              <a:cs typeface="Arial" charset="0"/>
            </a:endParaRPr>
          </a:p>
          <a:p>
            <a:pPr algn="ctr">
              <a:lnSpc>
                <a:spcPct val="114000"/>
              </a:lnSpc>
            </a:pPr>
            <a:r>
              <a:rPr lang="en-US" sz="2400" dirty="0" smtClean="0">
                <a:solidFill>
                  <a:srgbClr val="00527A"/>
                </a:solidFill>
                <a:latin typeface="Arial" charset="0"/>
                <a:ea typeface="Arial" charset="0"/>
                <a:cs typeface="Arial" charset="0"/>
              </a:rPr>
              <a:t>Nicole Epstein</a:t>
            </a:r>
          </a:p>
          <a:p>
            <a:pPr algn="ctr">
              <a:lnSpc>
                <a:spcPct val="114000"/>
              </a:lnSpc>
            </a:pPr>
            <a:r>
              <a:rPr lang="en-US" sz="2400" dirty="0" smtClean="0">
                <a:solidFill>
                  <a:srgbClr val="00527A"/>
                </a:solidFill>
                <a:latin typeface="Arial" charset="0"/>
                <a:ea typeface="Arial" charset="0"/>
                <a:cs typeface="Arial" charset="0"/>
              </a:rPr>
              <a:t>General Counsel &amp; Legislative Liaison</a:t>
            </a:r>
          </a:p>
          <a:p>
            <a:pPr algn="ctr">
              <a:lnSpc>
                <a:spcPct val="114000"/>
              </a:lnSpc>
            </a:pPr>
            <a:r>
              <a:rPr lang="en-US" sz="2400" dirty="0" smtClean="0">
                <a:solidFill>
                  <a:srgbClr val="00527A"/>
                </a:solidFill>
                <a:latin typeface="Arial" charset="0"/>
                <a:ea typeface="Arial" charset="0"/>
                <a:cs typeface="Arial" charset="0"/>
              </a:rPr>
              <a:t>nicole.epstein@dhe.mo.gov </a:t>
            </a:r>
          </a:p>
          <a:p>
            <a:pPr algn="ctr">
              <a:lnSpc>
                <a:spcPct val="114000"/>
              </a:lnSpc>
            </a:pPr>
            <a:r>
              <a:rPr lang="en-US" sz="2400" dirty="0" smtClean="0">
                <a:solidFill>
                  <a:srgbClr val="00527A"/>
                </a:solidFill>
                <a:latin typeface="Arial" charset="0"/>
                <a:ea typeface="Arial" charset="0"/>
                <a:cs typeface="Arial" charset="0"/>
              </a:rPr>
              <a:t>(573) 526-1577</a:t>
            </a:r>
            <a:endParaRPr lang="en-US" sz="2400" dirty="0">
              <a:solidFill>
                <a:srgbClr val="00527A"/>
              </a:solidFill>
              <a:latin typeface="Arial" charset="0"/>
              <a:ea typeface="Arial" charset="0"/>
              <a:cs typeface="Arial" charset="0"/>
            </a:endParaRPr>
          </a:p>
        </p:txBody>
      </p:sp>
      <p:pic>
        <p:nvPicPr>
          <p:cNvPr id="15" name="Picture 14"/>
          <p:cNvPicPr>
            <a:picLocks noChangeAspect="1"/>
          </p:cNvPicPr>
          <p:nvPr/>
        </p:nvPicPr>
        <p:blipFill>
          <a:blip r:embed="rId4"/>
          <a:stretch>
            <a:fillRect/>
          </a:stretch>
        </p:blipFill>
        <p:spPr>
          <a:xfrm>
            <a:off x="171416" y="5750319"/>
            <a:ext cx="1330510" cy="780914"/>
          </a:xfrm>
          <a:prstGeom prst="rect">
            <a:avLst/>
          </a:prstGeom>
        </p:spPr>
      </p:pic>
      <p:sp>
        <p:nvSpPr>
          <p:cNvPr id="8" name="Title 1"/>
          <p:cNvSpPr>
            <a:spLocks noGrp="1"/>
          </p:cNvSpPr>
          <p:nvPr>
            <p:ph type="title"/>
          </p:nvPr>
        </p:nvSpPr>
        <p:spPr>
          <a:xfrm>
            <a:off x="628650" y="870480"/>
            <a:ext cx="7886700" cy="967563"/>
          </a:xfrm>
        </p:spPr>
        <p:txBody>
          <a:bodyPr>
            <a:noAutofit/>
          </a:bodyPr>
          <a:lstStyle/>
          <a:p>
            <a:pPr algn="ctr"/>
            <a:r>
              <a:rPr lang="en-US" sz="3600" b="1" dirty="0" smtClean="0">
                <a:solidFill>
                  <a:srgbClr val="00527A"/>
                </a:solidFill>
                <a:latin typeface="Arial" charset="0"/>
                <a:ea typeface="Arial" charset="0"/>
                <a:cs typeface="Arial" charset="0"/>
              </a:rPr>
              <a:t>Thoughts? Questions? </a:t>
            </a:r>
            <a:br>
              <a:rPr lang="en-US" sz="3600" b="1" dirty="0" smtClean="0">
                <a:solidFill>
                  <a:srgbClr val="00527A"/>
                </a:solidFill>
                <a:latin typeface="Arial" charset="0"/>
                <a:ea typeface="Arial" charset="0"/>
                <a:cs typeface="Arial" charset="0"/>
              </a:rPr>
            </a:br>
            <a:r>
              <a:rPr lang="en-US" sz="3600" b="1" dirty="0" smtClean="0">
                <a:solidFill>
                  <a:srgbClr val="00527A"/>
                </a:solidFill>
                <a:latin typeface="Arial" charset="0"/>
                <a:ea typeface="Arial" charset="0"/>
                <a:cs typeface="Arial" charset="0"/>
              </a:rPr>
              <a:t>Feedback is welcome!</a:t>
            </a:r>
            <a:endParaRPr lang="en-US" sz="3600" b="1" dirty="0">
              <a:solidFill>
                <a:srgbClr val="00527A"/>
              </a:solidFill>
              <a:latin typeface="Arial" charset="0"/>
              <a:ea typeface="Arial" charset="0"/>
              <a:cs typeface="Arial" charset="0"/>
            </a:endParaRPr>
          </a:p>
        </p:txBody>
      </p:sp>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59924069"/>
      </p:ext>
    </p:extLst>
  </p:cSld>
  <p:clrMapOvr>
    <a:masterClrMapping/>
  </p:clrMapOvr>
  <mc:AlternateContent xmlns:mc="http://schemas.openxmlformats.org/markup-compatibility/2006">
    <mc:Choice xmlns:p14="http://schemas.microsoft.com/office/powerpoint/2010/main" Requires="p14">
      <p:transition spd="slow" p14:dur="2000" advTm="19208"/>
    </mc:Choice>
    <mc:Fallback>
      <p:transition spd="slow" advTm="19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799601" y="1791995"/>
            <a:ext cx="7886700" cy="967563"/>
          </a:xfrm>
        </p:spPr>
        <p:txBody>
          <a:bodyPr>
            <a:normAutofit fontScale="90000"/>
          </a:bodyPr>
          <a:lstStyle/>
          <a:p>
            <a:pPr algn="ctr"/>
            <a:r>
              <a:rPr lang="en-US" b="1" dirty="0" smtClean="0">
                <a:solidFill>
                  <a:srgbClr val="00527A"/>
                </a:solidFill>
                <a:latin typeface="Arial" charset="0"/>
                <a:ea typeface="Arial" charset="0"/>
                <a:cs typeface="Arial" charset="0"/>
              </a:rPr>
              <a:t>Step 1 </a:t>
            </a:r>
            <a:r>
              <a:rPr lang="en-US" sz="5400" dirty="0" smtClean="0">
                <a:solidFill>
                  <a:srgbClr val="00527A"/>
                </a:solidFill>
                <a:latin typeface="Arial" charset="0"/>
                <a:ea typeface="Arial" charset="0"/>
                <a:cs typeface="Arial" charset="0"/>
              </a:rPr>
              <a:t/>
            </a:r>
            <a:br>
              <a:rPr lang="en-US" sz="5400" dirty="0" smtClean="0">
                <a:solidFill>
                  <a:srgbClr val="00527A"/>
                </a:solidFill>
                <a:latin typeface="Arial" charset="0"/>
                <a:ea typeface="Arial" charset="0"/>
                <a:cs typeface="Arial" charset="0"/>
              </a:rPr>
            </a:br>
            <a:r>
              <a:rPr lang="en-US" sz="5400" dirty="0" smtClean="0">
                <a:solidFill>
                  <a:srgbClr val="00527A"/>
                </a:solidFill>
                <a:latin typeface="Arial" charset="0"/>
                <a:ea typeface="Arial" charset="0"/>
                <a:cs typeface="Arial" charset="0"/>
              </a:rPr>
              <a:t/>
            </a:r>
            <a:br>
              <a:rPr lang="en-US" sz="5400" dirty="0" smtClean="0">
                <a:solidFill>
                  <a:srgbClr val="00527A"/>
                </a:solidFill>
                <a:latin typeface="Arial" charset="0"/>
                <a:ea typeface="Arial" charset="0"/>
                <a:cs typeface="Arial" charset="0"/>
              </a:rPr>
            </a:br>
            <a:r>
              <a:rPr lang="en-US" sz="3600" dirty="0" smtClean="0">
                <a:solidFill>
                  <a:srgbClr val="00527A"/>
                </a:solidFill>
                <a:latin typeface="Arial" charset="0"/>
                <a:ea typeface="Arial" charset="0"/>
                <a:cs typeface="Arial" charset="0"/>
              </a:rPr>
              <a:t>Determine whether </a:t>
            </a:r>
            <a:r>
              <a:rPr lang="en-US" sz="3600" dirty="0" smtClean="0">
                <a:solidFill>
                  <a:srgbClr val="FF0000"/>
                </a:solidFill>
                <a:latin typeface="Arial" charset="0"/>
                <a:ea typeface="Arial" charset="0"/>
                <a:cs typeface="Arial" charset="0"/>
              </a:rPr>
              <a:t>state operating support </a:t>
            </a:r>
            <a:r>
              <a:rPr lang="en-US" sz="3600" dirty="0" smtClean="0">
                <a:solidFill>
                  <a:srgbClr val="00527A"/>
                </a:solidFill>
                <a:latin typeface="Arial" charset="0"/>
                <a:ea typeface="Arial" charset="0"/>
                <a:cs typeface="Arial" charset="0"/>
              </a:rPr>
              <a:t>was reduced for the prior fiscal year</a:t>
            </a:r>
            <a:endParaRPr lang="en-US" sz="3600" dirty="0">
              <a:solidFill>
                <a:srgbClr val="00527A"/>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a:stretch>
            <a:fillRect/>
          </a:stretch>
        </p:blipFill>
        <p:spPr>
          <a:xfrm>
            <a:off x="171416" y="5750319"/>
            <a:ext cx="1330510" cy="780914"/>
          </a:xfrm>
          <a:prstGeom prst="rect">
            <a:avLst/>
          </a:prstGeom>
        </p:spPr>
      </p:pic>
      <p:sp>
        <p:nvSpPr>
          <p:cNvPr id="7" name="Rectangle 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9325809"/>
      </p:ext>
    </p:extLst>
  </p:cSld>
  <p:clrMapOvr>
    <a:masterClrMapping/>
  </p:clrMapOvr>
  <mc:AlternateContent xmlns:mc="http://schemas.openxmlformats.org/markup-compatibility/2006">
    <mc:Choice xmlns:p14="http://schemas.microsoft.com/office/powerpoint/2010/main" Requires="p14">
      <p:transition spd="slow" p14:dur="2000" advTm="4016"/>
    </mc:Choice>
    <mc:Fallback>
      <p:transition spd="slow" advTm="4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799601" y="1779066"/>
            <a:ext cx="7886700" cy="967563"/>
          </a:xfrm>
        </p:spPr>
        <p:txBody>
          <a:bodyPr>
            <a:normAutofit fontScale="90000"/>
          </a:bodyPr>
          <a:lstStyle/>
          <a:p>
            <a:pPr algn="ctr"/>
            <a:r>
              <a:rPr lang="en-US" b="1" dirty="0" smtClean="0">
                <a:solidFill>
                  <a:srgbClr val="00527A"/>
                </a:solidFill>
                <a:latin typeface="Arial" charset="0"/>
                <a:ea typeface="Arial" charset="0"/>
                <a:cs typeface="Arial" charset="0"/>
              </a:rPr>
              <a:t>Step 1 </a:t>
            </a:r>
            <a:r>
              <a:rPr lang="en-US" sz="5400" dirty="0" smtClean="0">
                <a:solidFill>
                  <a:srgbClr val="00527A"/>
                </a:solidFill>
                <a:latin typeface="Arial" charset="0"/>
                <a:ea typeface="Arial" charset="0"/>
                <a:cs typeface="Arial" charset="0"/>
              </a:rPr>
              <a:t/>
            </a:r>
            <a:br>
              <a:rPr lang="en-US" sz="5400" dirty="0" smtClean="0">
                <a:solidFill>
                  <a:srgbClr val="00527A"/>
                </a:solidFill>
                <a:latin typeface="Arial" charset="0"/>
                <a:ea typeface="Arial" charset="0"/>
                <a:cs typeface="Arial" charset="0"/>
              </a:rPr>
            </a:br>
            <a:r>
              <a:rPr lang="en-US" sz="5400" dirty="0" smtClean="0">
                <a:solidFill>
                  <a:srgbClr val="00527A"/>
                </a:solidFill>
                <a:latin typeface="Arial" charset="0"/>
                <a:ea typeface="Arial" charset="0"/>
                <a:cs typeface="Arial" charset="0"/>
              </a:rPr>
              <a:t/>
            </a:r>
            <a:br>
              <a:rPr lang="en-US" sz="5400" dirty="0" smtClean="0">
                <a:solidFill>
                  <a:srgbClr val="00527A"/>
                </a:solidFill>
                <a:latin typeface="Arial" charset="0"/>
                <a:ea typeface="Arial" charset="0"/>
                <a:cs typeface="Arial" charset="0"/>
              </a:rPr>
            </a:br>
            <a:r>
              <a:rPr lang="en-US" sz="3600" dirty="0" smtClean="0">
                <a:solidFill>
                  <a:srgbClr val="00527A"/>
                </a:solidFill>
                <a:latin typeface="Arial" charset="0"/>
                <a:ea typeface="Arial" charset="0"/>
                <a:cs typeface="Arial" charset="0"/>
              </a:rPr>
              <a:t>Determine whether </a:t>
            </a:r>
            <a:r>
              <a:rPr lang="en-US" sz="3600" dirty="0" smtClean="0">
                <a:solidFill>
                  <a:srgbClr val="FF0000"/>
                </a:solidFill>
                <a:latin typeface="Arial" charset="0"/>
                <a:ea typeface="Arial" charset="0"/>
                <a:cs typeface="Arial" charset="0"/>
              </a:rPr>
              <a:t>state operating support </a:t>
            </a:r>
            <a:r>
              <a:rPr lang="en-US" sz="3600" dirty="0" smtClean="0">
                <a:solidFill>
                  <a:srgbClr val="00527A"/>
                </a:solidFill>
                <a:latin typeface="Arial" charset="0"/>
                <a:ea typeface="Arial" charset="0"/>
                <a:cs typeface="Arial" charset="0"/>
              </a:rPr>
              <a:t>was reduced for the </a:t>
            </a:r>
            <a:r>
              <a:rPr lang="en-US" sz="3600" dirty="0" smtClean="0">
                <a:solidFill>
                  <a:srgbClr val="FF0000"/>
                </a:solidFill>
                <a:latin typeface="Arial" charset="0"/>
                <a:ea typeface="Arial" charset="0"/>
                <a:cs typeface="Arial" charset="0"/>
              </a:rPr>
              <a:t>prior fiscal year</a:t>
            </a:r>
            <a:endParaRPr lang="en-US" sz="3600" dirty="0">
              <a:solidFill>
                <a:srgbClr val="FF0000"/>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a:stretch>
            <a:fillRect/>
          </a:stretch>
        </p:blipFill>
        <p:spPr>
          <a:xfrm>
            <a:off x="171416" y="5750319"/>
            <a:ext cx="1330510" cy="780914"/>
          </a:xfrm>
          <a:prstGeom prst="rect">
            <a:avLst/>
          </a:prstGeom>
        </p:spPr>
      </p:pic>
      <p:sp>
        <p:nvSpPr>
          <p:cNvPr id="7" name="Rectangle 6"/>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8669976"/>
      </p:ext>
    </p:extLst>
  </p:cSld>
  <p:clrMapOvr>
    <a:masterClrMapping/>
  </p:clrMapOvr>
  <mc:AlternateContent xmlns:mc="http://schemas.openxmlformats.org/markup-compatibility/2006">
    <mc:Choice xmlns:p14="http://schemas.microsoft.com/office/powerpoint/2010/main" Requires="p14">
      <p:transition spd="slow" p14:dur="2000" advTm="3736"/>
    </mc:Choice>
    <mc:Fallback>
      <p:transition spd="slow" advTm="3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209532"/>
            <a:ext cx="8413750" cy="967563"/>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What is state operating support? </a:t>
            </a:r>
            <a:endParaRPr lang="en-US" sz="3200" b="1" dirty="0">
              <a:solidFill>
                <a:schemeClr val="accent6">
                  <a:lumMod val="75000"/>
                </a:schemeClr>
              </a:solidFill>
              <a:latin typeface="Arial" charset="0"/>
              <a:ea typeface="Arial" charset="0"/>
              <a:cs typeface="Arial" charset="0"/>
            </a:endParaRPr>
          </a:p>
        </p:txBody>
      </p:sp>
      <p:sp>
        <p:nvSpPr>
          <p:cNvPr id="15" name="Title 1"/>
          <p:cNvSpPr txBox="1">
            <a:spLocks/>
          </p:cNvSpPr>
          <p:nvPr/>
        </p:nvSpPr>
        <p:spPr>
          <a:xfrm>
            <a:off x="1076946" y="1243199"/>
            <a:ext cx="7673723" cy="16395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“the funding actually disbursed from state operating appropriations to approved public institutions and shall not include appropriations of disbursement for special initiatives or specific program additions or expansions”</a:t>
            </a:r>
            <a:endParaRPr lang="en-US" sz="1600" dirty="0">
              <a:solidFill>
                <a:srgbClr val="00527A"/>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52128" y="1132981"/>
            <a:ext cx="7639355" cy="10348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3202" y="1452517"/>
            <a:ext cx="961335" cy="338554"/>
          </a:xfrm>
          <a:prstGeom prst="rect">
            <a:avLst/>
          </a:prstGeom>
          <a:noFill/>
        </p:spPr>
        <p:txBody>
          <a:bodyPr wrap="square" rtlCol="0">
            <a:spAutoFit/>
          </a:bodyPr>
          <a:lstStyle/>
          <a:p>
            <a:r>
              <a:rPr lang="en-US" sz="1600" b="1" dirty="0" smtClean="0">
                <a:solidFill>
                  <a:srgbClr val="00527A"/>
                </a:solidFill>
                <a:latin typeface="Arial" charset="0"/>
                <a:ea typeface="Arial" charset="0"/>
                <a:cs typeface="Arial" charset="0"/>
              </a:rPr>
              <a:t>Statute</a:t>
            </a:r>
            <a:endParaRPr lang="en-US" sz="16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88526798"/>
      </p:ext>
    </p:extLst>
  </p:cSld>
  <p:clrMapOvr>
    <a:masterClrMapping/>
  </p:clrMapOvr>
  <mc:AlternateContent xmlns:mc="http://schemas.openxmlformats.org/markup-compatibility/2006">
    <mc:Choice xmlns:p14="http://schemas.microsoft.com/office/powerpoint/2010/main" Requires="p14">
      <p:transition spd="slow" p14:dur="2000" advTm="18208"/>
    </mc:Choice>
    <mc:Fallback>
      <p:transition spd="slow" advTm="18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209532"/>
            <a:ext cx="8413750" cy="967563"/>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What is state operating support? </a:t>
            </a:r>
            <a:endParaRPr lang="en-US" sz="3200" b="1" dirty="0">
              <a:solidFill>
                <a:schemeClr val="accent6">
                  <a:lumMod val="75000"/>
                </a:schemeClr>
              </a:solidFill>
              <a:latin typeface="Arial" charset="0"/>
              <a:ea typeface="Arial" charset="0"/>
              <a:cs typeface="Arial" charset="0"/>
            </a:endParaRPr>
          </a:p>
        </p:txBody>
      </p:sp>
      <p:sp>
        <p:nvSpPr>
          <p:cNvPr id="15" name="Title 1"/>
          <p:cNvSpPr txBox="1">
            <a:spLocks/>
          </p:cNvSpPr>
          <p:nvPr/>
        </p:nvSpPr>
        <p:spPr>
          <a:xfrm>
            <a:off x="1076946" y="1243199"/>
            <a:ext cx="7673723" cy="16395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“the funding </a:t>
            </a:r>
            <a:r>
              <a:rPr lang="en-US" sz="1600" dirty="0" smtClean="0">
                <a:solidFill>
                  <a:srgbClr val="FF0000"/>
                </a:solidFill>
                <a:latin typeface="Arial" charset="0"/>
                <a:ea typeface="Arial" charset="0"/>
                <a:cs typeface="Arial" charset="0"/>
              </a:rPr>
              <a:t>actually disbursed </a:t>
            </a:r>
            <a:r>
              <a:rPr lang="en-US" sz="1600" dirty="0" smtClean="0">
                <a:solidFill>
                  <a:srgbClr val="00527A"/>
                </a:solidFill>
                <a:latin typeface="Arial" charset="0"/>
                <a:ea typeface="Arial" charset="0"/>
                <a:cs typeface="Arial" charset="0"/>
              </a:rPr>
              <a:t>from state operating appropriations to approved public institutions and shall not include appropriations of disbursement for special initiatives or specific program additions or expansions”</a:t>
            </a:r>
            <a:endParaRPr lang="en-US" sz="1600" dirty="0">
              <a:solidFill>
                <a:srgbClr val="00527A"/>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52128" y="1132981"/>
            <a:ext cx="7639355" cy="10348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3202" y="1452517"/>
            <a:ext cx="961335" cy="338554"/>
          </a:xfrm>
          <a:prstGeom prst="rect">
            <a:avLst/>
          </a:prstGeom>
          <a:noFill/>
        </p:spPr>
        <p:txBody>
          <a:bodyPr wrap="square" rtlCol="0">
            <a:spAutoFit/>
          </a:bodyPr>
          <a:lstStyle/>
          <a:p>
            <a:r>
              <a:rPr lang="en-US" sz="1600" b="1" dirty="0" smtClean="0">
                <a:solidFill>
                  <a:srgbClr val="00527A"/>
                </a:solidFill>
                <a:latin typeface="Arial" charset="0"/>
                <a:ea typeface="Arial" charset="0"/>
                <a:cs typeface="Arial" charset="0"/>
              </a:rPr>
              <a:t>Statute</a:t>
            </a:r>
            <a:endParaRPr lang="en-US" sz="1600" dirty="0"/>
          </a:p>
        </p:txBody>
      </p:sp>
      <p:cxnSp>
        <p:nvCxnSpPr>
          <p:cNvPr id="18" name="Straight Connector 17"/>
          <p:cNvCxnSpPr/>
          <p:nvPr/>
        </p:nvCxnSpPr>
        <p:spPr>
          <a:xfrm>
            <a:off x="1599202" y="2167869"/>
            <a:ext cx="0" cy="639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599202" y="2807261"/>
            <a:ext cx="682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itle 1"/>
          <p:cNvSpPr txBox="1">
            <a:spLocks/>
          </p:cNvSpPr>
          <p:nvPr/>
        </p:nvSpPr>
        <p:spPr>
          <a:xfrm>
            <a:off x="2406357" y="2489871"/>
            <a:ext cx="6096613" cy="11292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Institutions won’t know the actual disbursed amount until June 30</a:t>
            </a:r>
            <a:r>
              <a:rPr lang="en-US" sz="1600" baseline="30000" dirty="0" smtClean="0">
                <a:solidFill>
                  <a:srgbClr val="00527A"/>
                </a:solidFill>
                <a:latin typeface="Arial" charset="0"/>
                <a:ea typeface="Arial" charset="0"/>
                <a:cs typeface="Arial" charset="0"/>
              </a:rPr>
              <a:t>th</a:t>
            </a:r>
            <a:r>
              <a:rPr lang="en-US" sz="1600" dirty="0" smtClean="0">
                <a:solidFill>
                  <a:srgbClr val="00527A"/>
                </a:solidFill>
                <a:latin typeface="Arial" charset="0"/>
                <a:ea typeface="Arial" charset="0"/>
                <a:cs typeface="Arial" charset="0"/>
              </a:rPr>
              <a:t> when the fiscal year ends, so we’ll look at FY 18</a:t>
            </a:r>
            <a:endParaRPr lang="en-US" sz="1600" dirty="0">
              <a:solidFill>
                <a:srgbClr val="00527A"/>
              </a:solidFill>
              <a:latin typeface="Arial" charset="0"/>
              <a:ea typeface="Arial" charset="0"/>
              <a:cs typeface="Arial" charset="0"/>
            </a:endParaRPr>
          </a:p>
        </p:txBody>
      </p:sp>
      <p:sp>
        <p:nvSpPr>
          <p:cNvPr id="26" name="Rectangle 25"/>
          <p:cNvSpPr/>
          <p:nvPr/>
        </p:nvSpPr>
        <p:spPr>
          <a:xfrm>
            <a:off x="2406357" y="2448570"/>
            <a:ext cx="6185126" cy="5613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721307" y="2141459"/>
            <a:ext cx="2337301" cy="338554"/>
          </a:xfrm>
          <a:prstGeom prst="rect">
            <a:avLst/>
          </a:prstGeom>
          <a:noFill/>
        </p:spPr>
        <p:txBody>
          <a:bodyPr wrap="square" rtlCol="0">
            <a:spAutoFit/>
          </a:bodyPr>
          <a:lstStyle/>
          <a:p>
            <a:r>
              <a:rPr lang="en-US" sz="1600" b="1" dirty="0" smtClean="0">
                <a:solidFill>
                  <a:srgbClr val="00527A"/>
                </a:solidFill>
                <a:latin typeface="Arial" charset="0"/>
                <a:cs typeface="Arial" charset="0"/>
              </a:rPr>
              <a:t>DHE Interpretation</a:t>
            </a:r>
            <a:endParaRPr lang="en-US" sz="16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5223877"/>
      </p:ext>
    </p:extLst>
  </p:cSld>
  <p:clrMapOvr>
    <a:masterClrMapping/>
  </p:clrMapOvr>
  <mc:AlternateContent xmlns:mc="http://schemas.openxmlformats.org/markup-compatibility/2006">
    <mc:Choice xmlns:p14="http://schemas.microsoft.com/office/powerpoint/2010/main" Requires="p14">
      <p:transition spd="slow" p14:dur="2000" advTm="15009"/>
    </mc:Choice>
    <mc:Fallback>
      <p:transition spd="slow" advTm="15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8014" y="209532"/>
            <a:ext cx="8413750" cy="967563"/>
          </a:xfrm>
        </p:spPr>
        <p:txBody>
          <a:bodyPr>
            <a:noAutofit/>
          </a:bodyPr>
          <a:lstStyle/>
          <a:p>
            <a:pPr algn="ctr"/>
            <a:r>
              <a:rPr lang="en-US" sz="3200" b="1" dirty="0" smtClean="0">
                <a:solidFill>
                  <a:schemeClr val="accent6">
                    <a:lumMod val="75000"/>
                  </a:schemeClr>
                </a:solidFill>
                <a:latin typeface="Arial" charset="0"/>
                <a:ea typeface="Arial" charset="0"/>
                <a:cs typeface="Arial" charset="0"/>
              </a:rPr>
              <a:t>What is state operating support? </a:t>
            </a:r>
            <a:endParaRPr lang="en-US" sz="3200" b="1" dirty="0">
              <a:solidFill>
                <a:schemeClr val="accent6">
                  <a:lumMod val="75000"/>
                </a:schemeClr>
              </a:solidFill>
              <a:latin typeface="Arial" charset="0"/>
              <a:ea typeface="Arial" charset="0"/>
              <a:cs typeface="Arial" charset="0"/>
            </a:endParaRPr>
          </a:p>
        </p:txBody>
      </p:sp>
      <p:sp>
        <p:nvSpPr>
          <p:cNvPr id="15" name="Title 1"/>
          <p:cNvSpPr txBox="1">
            <a:spLocks/>
          </p:cNvSpPr>
          <p:nvPr/>
        </p:nvSpPr>
        <p:spPr>
          <a:xfrm>
            <a:off x="1076946" y="1243199"/>
            <a:ext cx="7673723" cy="16395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“the funding actually disbursed from state operating appropriations to approved public institutions and </a:t>
            </a:r>
            <a:r>
              <a:rPr lang="en-US" sz="1600" dirty="0" smtClean="0">
                <a:solidFill>
                  <a:srgbClr val="FF0000"/>
                </a:solidFill>
                <a:latin typeface="Arial" charset="0"/>
                <a:ea typeface="Arial" charset="0"/>
                <a:cs typeface="Arial" charset="0"/>
              </a:rPr>
              <a:t>shall not include appropriations of disbursement for special initiatives or specific program additions or expansions</a:t>
            </a:r>
            <a:r>
              <a:rPr lang="en-US" sz="1600" dirty="0" smtClean="0">
                <a:solidFill>
                  <a:srgbClr val="00527A"/>
                </a:solidFill>
                <a:latin typeface="Arial" charset="0"/>
                <a:ea typeface="Arial" charset="0"/>
                <a:cs typeface="Arial" charset="0"/>
              </a:rPr>
              <a:t>”</a:t>
            </a:r>
            <a:endParaRPr lang="en-US" sz="1600" dirty="0">
              <a:solidFill>
                <a:srgbClr val="00527A"/>
              </a:solidFill>
              <a:latin typeface="Arial" charset="0"/>
              <a:ea typeface="Arial" charset="0"/>
              <a:cs typeface="Arial" charset="0"/>
            </a:endParaRPr>
          </a:p>
        </p:txBody>
      </p:sp>
      <p:sp>
        <p:nvSpPr>
          <p:cNvPr id="19" name="Rectangle 18"/>
          <p:cNvSpPr/>
          <p:nvPr/>
        </p:nvSpPr>
        <p:spPr>
          <a:xfrm>
            <a:off x="0" y="5750318"/>
            <a:ext cx="9144000" cy="280344"/>
          </a:xfrm>
          <a:prstGeom prst="rect">
            <a:avLst/>
          </a:prstGeom>
          <a:solidFill>
            <a:srgbClr val="005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077796"/>
            <a:ext cx="9144000" cy="440891"/>
          </a:xfrm>
          <a:prstGeom prst="rect">
            <a:avLst/>
          </a:prstGeom>
          <a:solidFill>
            <a:srgbClr val="EB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1415" y="5454978"/>
            <a:ext cx="1256373" cy="1256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71416" y="5750319"/>
            <a:ext cx="1330510" cy="780914"/>
          </a:xfrm>
          <a:prstGeom prst="rect">
            <a:avLst/>
          </a:prstGeom>
        </p:spPr>
      </p:pic>
      <p:sp>
        <p:nvSpPr>
          <p:cNvPr id="10" name="Rectangle 9"/>
          <p:cNvSpPr/>
          <p:nvPr/>
        </p:nvSpPr>
        <p:spPr>
          <a:xfrm>
            <a:off x="1599202" y="6099771"/>
            <a:ext cx="7410905"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Proposed HESFA Calculations                       </a:t>
            </a:r>
            <a:r>
              <a:rPr lang="en-US" dirty="0" smtClean="0">
                <a:solidFill>
                  <a:schemeClr val="bg1"/>
                </a:solidFill>
                <a:latin typeface="Arial" charset="0"/>
                <a:ea typeface="Arial" charset="0"/>
                <a:cs typeface="Arial" charset="0"/>
              </a:rPr>
              <a:t>SB 807 &amp; 577 (2018)  </a:t>
            </a:r>
            <a:endParaRPr lang="en-US" dirty="0">
              <a:solidFill>
                <a:schemeClr val="bg1"/>
              </a:solidFill>
              <a:latin typeface="Arial" charset="0"/>
              <a:ea typeface="Arial" charset="0"/>
              <a:cs typeface="Arial" charset="0"/>
            </a:endParaRPr>
          </a:p>
        </p:txBody>
      </p:sp>
      <p:sp>
        <p:nvSpPr>
          <p:cNvPr id="6" name="Rectangle 5"/>
          <p:cNvSpPr/>
          <p:nvPr/>
        </p:nvSpPr>
        <p:spPr>
          <a:xfrm>
            <a:off x="952128" y="1132981"/>
            <a:ext cx="7639355" cy="10348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3202" y="1452517"/>
            <a:ext cx="961335" cy="338554"/>
          </a:xfrm>
          <a:prstGeom prst="rect">
            <a:avLst/>
          </a:prstGeom>
          <a:noFill/>
        </p:spPr>
        <p:txBody>
          <a:bodyPr wrap="square" rtlCol="0">
            <a:spAutoFit/>
          </a:bodyPr>
          <a:lstStyle/>
          <a:p>
            <a:r>
              <a:rPr lang="en-US" sz="1600" b="1" dirty="0" smtClean="0">
                <a:solidFill>
                  <a:srgbClr val="00527A"/>
                </a:solidFill>
                <a:latin typeface="Arial" charset="0"/>
                <a:ea typeface="Arial" charset="0"/>
                <a:cs typeface="Arial" charset="0"/>
              </a:rPr>
              <a:t>Statute</a:t>
            </a:r>
            <a:endParaRPr lang="en-US" sz="1600" dirty="0"/>
          </a:p>
        </p:txBody>
      </p:sp>
      <p:cxnSp>
        <p:nvCxnSpPr>
          <p:cNvPr id="18" name="Straight Connector 17"/>
          <p:cNvCxnSpPr/>
          <p:nvPr/>
        </p:nvCxnSpPr>
        <p:spPr>
          <a:xfrm>
            <a:off x="1599202" y="2167869"/>
            <a:ext cx="0" cy="639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599202" y="2807261"/>
            <a:ext cx="682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itle 1"/>
          <p:cNvSpPr txBox="1">
            <a:spLocks/>
          </p:cNvSpPr>
          <p:nvPr/>
        </p:nvSpPr>
        <p:spPr>
          <a:xfrm>
            <a:off x="2406357" y="2489871"/>
            <a:ext cx="6096613" cy="11292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Institutions won’t know the actual disbursed amount until June 30</a:t>
            </a:r>
            <a:r>
              <a:rPr lang="en-US" sz="1600" baseline="30000" dirty="0" smtClean="0">
                <a:solidFill>
                  <a:srgbClr val="00527A"/>
                </a:solidFill>
                <a:latin typeface="Arial" charset="0"/>
                <a:ea typeface="Arial" charset="0"/>
                <a:cs typeface="Arial" charset="0"/>
              </a:rPr>
              <a:t>th</a:t>
            </a:r>
            <a:r>
              <a:rPr lang="en-US" sz="1600" dirty="0" smtClean="0">
                <a:solidFill>
                  <a:srgbClr val="00527A"/>
                </a:solidFill>
                <a:latin typeface="Arial" charset="0"/>
                <a:ea typeface="Arial" charset="0"/>
                <a:cs typeface="Arial" charset="0"/>
              </a:rPr>
              <a:t> when the fiscal year ends, so we’ll look at FY 18</a:t>
            </a:r>
            <a:endParaRPr lang="en-US" sz="1600" dirty="0">
              <a:solidFill>
                <a:srgbClr val="00527A"/>
              </a:solidFill>
              <a:latin typeface="Arial" charset="0"/>
              <a:ea typeface="Arial" charset="0"/>
              <a:cs typeface="Arial" charset="0"/>
            </a:endParaRPr>
          </a:p>
        </p:txBody>
      </p:sp>
      <p:sp>
        <p:nvSpPr>
          <p:cNvPr id="26" name="Rectangle 25"/>
          <p:cNvSpPr/>
          <p:nvPr/>
        </p:nvSpPr>
        <p:spPr>
          <a:xfrm>
            <a:off x="2406357" y="2448570"/>
            <a:ext cx="6185126" cy="5613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721307" y="2141459"/>
            <a:ext cx="2337301" cy="338554"/>
          </a:xfrm>
          <a:prstGeom prst="rect">
            <a:avLst/>
          </a:prstGeom>
          <a:noFill/>
        </p:spPr>
        <p:txBody>
          <a:bodyPr wrap="square" rtlCol="0">
            <a:spAutoFit/>
          </a:bodyPr>
          <a:lstStyle/>
          <a:p>
            <a:r>
              <a:rPr lang="en-US" sz="1600" b="1" dirty="0" smtClean="0">
                <a:solidFill>
                  <a:srgbClr val="00527A"/>
                </a:solidFill>
                <a:latin typeface="Arial" charset="0"/>
                <a:cs typeface="Arial" charset="0"/>
              </a:rPr>
              <a:t>DHE Interpretation</a:t>
            </a:r>
            <a:endParaRPr lang="en-US" sz="1600" dirty="0"/>
          </a:p>
        </p:txBody>
      </p:sp>
      <p:cxnSp>
        <p:nvCxnSpPr>
          <p:cNvPr id="42" name="Straight Connector 41"/>
          <p:cNvCxnSpPr/>
          <p:nvPr/>
        </p:nvCxnSpPr>
        <p:spPr>
          <a:xfrm>
            <a:off x="2887101" y="3024549"/>
            <a:ext cx="0" cy="481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887101" y="3505896"/>
            <a:ext cx="7443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694257" y="3305250"/>
            <a:ext cx="4897226" cy="5450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4009206" y="2998139"/>
            <a:ext cx="2549637" cy="338554"/>
          </a:xfrm>
          <a:prstGeom prst="rect">
            <a:avLst/>
          </a:prstGeom>
          <a:noFill/>
        </p:spPr>
        <p:txBody>
          <a:bodyPr wrap="square" rtlCol="0">
            <a:spAutoFit/>
          </a:bodyPr>
          <a:lstStyle/>
          <a:p>
            <a:r>
              <a:rPr lang="en-US" sz="1600" b="1" dirty="0" smtClean="0">
                <a:solidFill>
                  <a:srgbClr val="00527A"/>
                </a:solidFill>
                <a:latin typeface="Arial" charset="0"/>
                <a:cs typeface="Arial" charset="0"/>
              </a:rPr>
              <a:t>DHE Interpretation</a:t>
            </a:r>
            <a:endParaRPr lang="en-US" sz="1600" dirty="0"/>
          </a:p>
        </p:txBody>
      </p:sp>
      <p:sp>
        <p:nvSpPr>
          <p:cNvPr id="46" name="Title 1"/>
          <p:cNvSpPr txBox="1">
            <a:spLocks/>
          </p:cNvSpPr>
          <p:nvPr/>
        </p:nvSpPr>
        <p:spPr>
          <a:xfrm>
            <a:off x="3735769" y="3299780"/>
            <a:ext cx="4830031" cy="4086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527A"/>
                </a:solidFill>
                <a:latin typeface="Arial" charset="0"/>
                <a:ea typeface="Arial" charset="0"/>
                <a:cs typeface="Arial" charset="0"/>
              </a:rPr>
              <a:t>We will only look at the institution’s dispersed core funding</a:t>
            </a:r>
            <a:endParaRPr lang="en-US" sz="1600" dirty="0">
              <a:solidFill>
                <a:srgbClr val="00527A"/>
              </a:solidFill>
              <a:latin typeface="Arial" charset="0"/>
              <a:ea typeface="Arial" charset="0"/>
              <a:cs typeface="Arial"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9639664"/>
      </p:ext>
    </p:extLst>
  </p:cSld>
  <p:clrMapOvr>
    <a:masterClrMapping/>
  </p:clrMapOvr>
  <mc:AlternateContent xmlns:mc="http://schemas.openxmlformats.org/markup-compatibility/2006">
    <mc:Choice xmlns:p14="http://schemas.microsoft.com/office/powerpoint/2010/main" Requires="p14">
      <p:transition spd="slow" p14:dur="2000" advTm="15044"/>
    </mc:Choice>
    <mc:Fallback>
      <p:transition spd="slow" advTm="15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2671</TotalTime>
  <Words>2731</Words>
  <Application>Microsoft Office PowerPoint</Application>
  <PresentationFormat>On-screen Show (4:3)</PresentationFormat>
  <Paragraphs>241</Paragraphs>
  <Slides>44</Slides>
  <Notes>13</Notes>
  <HiddenSlides>0</HiddenSlides>
  <MMClips>44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Wingdings</vt:lpstr>
      <vt:lpstr>Office Theme</vt:lpstr>
      <vt:lpstr>Proposed HESFA Calculations </vt:lpstr>
      <vt:lpstr>For institutions whose tuition is greater than the average tuition, the percentage change in tuition shall not exceed the percentage change of the consumer price index plus a percentage of not more than five percent that would produce an increase in net tuition revenue no greater than the dollar amount by which the state operating support was reduced for the prior fiscal year, if applicable</vt:lpstr>
      <vt:lpstr>Overview of Variables Involved</vt:lpstr>
      <vt:lpstr>Step 1  Determine whether state operating support was reduced for the prior fiscal year</vt:lpstr>
      <vt:lpstr>Step 1   Determine whether state operating support was reduced for the prior fiscal year</vt:lpstr>
      <vt:lpstr>Step 1   Determine whether state operating support was reduced for the prior fiscal year</vt:lpstr>
      <vt:lpstr>What is state operating support? </vt:lpstr>
      <vt:lpstr>What is state operating support? </vt:lpstr>
      <vt:lpstr>What is state operating support? </vt:lpstr>
      <vt:lpstr>What is state operating support? </vt:lpstr>
      <vt:lpstr>How do we determine if a reduction occurred? </vt:lpstr>
      <vt:lpstr>How do we determine if a reduction occurred? </vt:lpstr>
      <vt:lpstr>How do we determine if a reduction occurred? </vt:lpstr>
      <vt:lpstr>Step 2  If state operating support is not reduced…</vt:lpstr>
      <vt:lpstr>Step 2  If state operating support is reduced…</vt:lpstr>
      <vt:lpstr>How do we determine X?</vt:lpstr>
      <vt:lpstr>How do we determine X?</vt:lpstr>
      <vt:lpstr>How do we determine X?</vt:lpstr>
      <vt:lpstr>How do we determine X?</vt:lpstr>
      <vt:lpstr>How do we determine X?</vt:lpstr>
      <vt:lpstr>How do we determine X?</vt:lpstr>
      <vt:lpstr>How do we determine net tuition revenue?</vt:lpstr>
      <vt:lpstr>How do we determine net tuition revenue?</vt:lpstr>
      <vt:lpstr>How do we determine net tuition revenue?</vt:lpstr>
      <vt:lpstr>How do we determine net tuition revenue?</vt:lpstr>
      <vt:lpstr>How do we determine net tuition revenue?</vt:lpstr>
      <vt:lpstr>How do we determine net tuition revenue?</vt:lpstr>
      <vt:lpstr>How do we determine X?</vt:lpstr>
      <vt:lpstr>How do we determine X?</vt:lpstr>
      <vt:lpstr>How do we determine X?</vt:lpstr>
      <vt:lpstr>How do we determine X?</vt:lpstr>
      <vt:lpstr>EXCEL DEMONSTRATION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Thoughts? Questions?  Feedback is welcome!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Presenter Name Presenter Title</dc:title>
  <dc:creator>Microsoft Office User</dc:creator>
  <cp:lastModifiedBy>Epstein, Nicole</cp:lastModifiedBy>
  <cp:revision>167</cp:revision>
  <cp:lastPrinted>2018-05-31T17:18:25Z</cp:lastPrinted>
  <dcterms:created xsi:type="dcterms:W3CDTF">2018-02-26T19:57:32Z</dcterms:created>
  <dcterms:modified xsi:type="dcterms:W3CDTF">2018-09-21T22:08:47Z</dcterms:modified>
</cp:coreProperties>
</file>