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7" r:id="rId7"/>
    <p:sldId id="270" r:id="rId8"/>
    <p:sldId id="271" r:id="rId9"/>
    <p:sldId id="268" r:id="rId10"/>
    <p:sldId id="269" r:id="rId11"/>
    <p:sldId id="265" r:id="rId12"/>
    <p:sldId id="266" r:id="rId13"/>
    <p:sldId id="261" r:id="rId14"/>
    <p:sldId id="264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104" autoAdjust="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84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3526C-DD01-4CEC-B189-85ACCC7F63A4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F9A74-8E2D-4637-AF21-706FAB295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41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and Agenda (Erin)</a:t>
            </a:r>
          </a:p>
          <a:p>
            <a:r>
              <a:rPr lang="en-US" dirty="0" smtClean="0"/>
              <a:t>We’re not experts</a:t>
            </a:r>
          </a:p>
          <a:p>
            <a:r>
              <a:rPr lang="en-US" dirty="0" smtClean="0"/>
              <a:t>We can all learn from each other</a:t>
            </a:r>
          </a:p>
          <a:p>
            <a:r>
              <a:rPr lang="en-US" dirty="0" smtClean="0"/>
              <a:t>This is how we do things, what about you?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F9A74-8E2D-4637-AF21-706FAB295E5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70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about you? (Jeremy)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F9A74-8E2D-4637-AF21-706FAB295E5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9510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Admissions</a:t>
            </a:r>
            <a:r>
              <a:rPr lang="en-US" baseline="0" dirty="0" smtClean="0"/>
              <a:t> Perspective on Orientation - Admissions/Recruitment Tool (Jeremy)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Advising Perspective on Orientation (Advising/Retention Tool)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Who is in the room? (Jeremy)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F9A74-8E2D-4637-AF21-706FAB295E5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8608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History (Jeremy)</a:t>
            </a:r>
          </a:p>
          <a:p>
            <a:r>
              <a:rPr lang="en-US" dirty="0" smtClean="0"/>
              <a:t>How many years?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Transfers noted as a necessary demographic around 2005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Focus group formed with students, faculty and staff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Created recommendations for future growth</a:t>
            </a:r>
          </a:p>
          <a:p>
            <a:r>
              <a:rPr lang="en-US" dirty="0" smtClean="0"/>
              <a:t>Two separate Orientations annually</a:t>
            </a:r>
          </a:p>
          <a:p>
            <a:r>
              <a:rPr lang="en-US" dirty="0" smtClean="0"/>
              <a:t>Fall </a:t>
            </a:r>
          </a:p>
          <a:p>
            <a:pPr lvl="1"/>
            <a:r>
              <a:rPr lang="en-US" dirty="0" smtClean="0"/>
              <a:t>4 </a:t>
            </a:r>
            <a:r>
              <a:rPr lang="en-US" dirty="0" smtClean="0"/>
              <a:t>days</a:t>
            </a:r>
          </a:p>
          <a:p>
            <a:pPr lvl="1"/>
            <a:r>
              <a:rPr lang="en-US" dirty="0" smtClean="0"/>
              <a:t>Spring </a:t>
            </a:r>
            <a:r>
              <a:rPr lang="en-US" dirty="0" smtClean="0"/>
              <a:t>–1 ½ </a:t>
            </a:r>
            <a:r>
              <a:rPr lang="en-US" dirty="0" smtClean="0"/>
              <a:t>days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Bring between</a:t>
            </a:r>
            <a:r>
              <a:rPr lang="en-US" baseline="0" dirty="0" smtClean="0"/>
              <a:t> 200-270 transfers annually each year</a:t>
            </a:r>
          </a:p>
          <a:p>
            <a:r>
              <a:rPr lang="en-US" baseline="0" dirty="0" smtClean="0"/>
              <a:t>Charge fee for orientation expenses ($50)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we have done in the past (Erin)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F9A74-8E2D-4637-AF21-706FAB295E5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346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have we gathered feedback? What have we learned? (Jeremy)</a:t>
            </a:r>
          </a:p>
          <a:p>
            <a:endParaRPr lang="en-US" dirty="0" smtClean="0"/>
          </a:p>
          <a:p>
            <a:r>
              <a:rPr lang="en-US" dirty="0" smtClean="0"/>
              <a:t>Pre-Orientation Surveys</a:t>
            </a:r>
          </a:p>
          <a:p>
            <a:r>
              <a:rPr lang="en-US" dirty="0" smtClean="0"/>
              <a:t>Post</a:t>
            </a:r>
            <a:r>
              <a:rPr lang="en-US" baseline="0" dirty="0" smtClean="0"/>
              <a:t> Orientation Surveys</a:t>
            </a:r>
          </a:p>
          <a:p>
            <a:r>
              <a:rPr lang="en-US" baseline="0" dirty="0" smtClean="0"/>
              <a:t>Student Senate-lead Transfer student Forum</a:t>
            </a:r>
          </a:p>
          <a:p>
            <a:r>
              <a:rPr lang="en-US" baseline="0" dirty="0" smtClean="0"/>
              <a:t>Peer Mentoring (Transfer Adjustment) Program</a:t>
            </a:r>
          </a:p>
          <a:p>
            <a:r>
              <a:rPr lang="en-US" baseline="0" dirty="0" smtClean="0"/>
              <a:t>	Liaisons in program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have we changed based on student/faculty/staff feedback?</a:t>
            </a:r>
            <a:r>
              <a:rPr lang="en-US" baseline="0" dirty="0" smtClean="0"/>
              <a:t> (Erin)</a:t>
            </a:r>
            <a:endParaRPr lang="en-US" dirty="0" smtClean="0"/>
          </a:p>
          <a:p>
            <a:r>
              <a:rPr lang="en-US" dirty="0" smtClean="0"/>
              <a:t>For fall</a:t>
            </a:r>
          </a:p>
          <a:p>
            <a:r>
              <a:rPr lang="en-US" dirty="0" smtClean="0"/>
              <a:t>	Included more Truman</a:t>
            </a:r>
            <a:r>
              <a:rPr lang="en-US" baseline="0" dirty="0" smtClean="0"/>
              <a:t> Week activities for transfers to participate in activities with freshmen, if desired</a:t>
            </a:r>
          </a:p>
          <a:p>
            <a:r>
              <a:rPr lang="en-US" baseline="0" dirty="0" smtClean="0"/>
              <a:t>	Removed our activities that conflicted with TW activities (ex: Sunday night)</a:t>
            </a:r>
          </a:p>
          <a:p>
            <a:r>
              <a:rPr lang="en-US" baseline="0" dirty="0" smtClean="0"/>
              <a:t>	Added formal welcome on Sunday</a:t>
            </a:r>
          </a:p>
          <a:p>
            <a:r>
              <a:rPr lang="en-US" baseline="0" dirty="0" smtClean="0"/>
              <a:t>	Added breakfasts back to schedule but included structured mingling</a:t>
            </a:r>
          </a:p>
          <a:p>
            <a:r>
              <a:rPr lang="en-US" baseline="0" dirty="0" smtClean="0"/>
              <a:t>	Added scavenger hunt to find campus resources and dept. offices and library tour for bigger prizes</a:t>
            </a:r>
          </a:p>
          <a:p>
            <a:r>
              <a:rPr lang="en-US" baseline="0" dirty="0" smtClean="0"/>
              <a:t>	(in concert w/ university focus on mission) Added Truman Transfer Experience panel</a:t>
            </a:r>
          </a:p>
          <a:p>
            <a:r>
              <a:rPr lang="en-US" baseline="0" dirty="0" smtClean="0"/>
              <a:t>	(feedback from fall) Added more opportunities to interact with students who previously transferred</a:t>
            </a:r>
          </a:p>
          <a:p>
            <a:r>
              <a:rPr lang="en-US" baseline="0" dirty="0" smtClean="0"/>
              <a:t>	Shortened fall orientation so students had full day before classes to run errands</a:t>
            </a:r>
          </a:p>
          <a:p>
            <a:r>
              <a:rPr lang="en-US" baseline="0" dirty="0" smtClean="0"/>
              <a:t>	Moved final group dinner to night before classes to wrap up before classes started/improve attendance</a:t>
            </a:r>
          </a:p>
          <a:p>
            <a:r>
              <a:rPr lang="en-US" baseline="0" dirty="0" smtClean="0"/>
              <a:t>	Removed info session topics that are covered during Truman Week	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spring	(TAL feedback) Moved activities earlier in the day so ended earlier</a:t>
            </a:r>
          </a:p>
          <a:p>
            <a:r>
              <a:rPr lang="en-US" baseline="0" dirty="0" smtClean="0"/>
              <a:t>	(</a:t>
            </a:r>
            <a:r>
              <a:rPr lang="en-US" baseline="0" dirty="0" err="1" smtClean="0"/>
              <a:t>eval</a:t>
            </a:r>
            <a:r>
              <a:rPr lang="en-US" baseline="0" dirty="0" smtClean="0"/>
              <a:t> feedback) Moved campus tour before mini majors day and allowed time to look for classes</a:t>
            </a:r>
          </a:p>
          <a:p>
            <a:r>
              <a:rPr lang="en-US" baseline="0" dirty="0" smtClean="0"/>
              <a:t>	(in concert w/ university focus on mission) Added Truman Transfer Experience panel</a:t>
            </a:r>
          </a:p>
          <a:p>
            <a:r>
              <a:rPr lang="en-US" baseline="0" dirty="0" smtClean="0"/>
              <a:t>	Panel talked during dinner instead of playing games</a:t>
            </a:r>
          </a:p>
          <a:p>
            <a:r>
              <a:rPr lang="en-US" baseline="0" dirty="0" smtClean="0"/>
              <a:t>	Added “Did all of your credits transfer?” talk to Sunday night dinner</a:t>
            </a:r>
          </a:p>
          <a:p>
            <a:r>
              <a:rPr lang="en-US" baseline="0" dirty="0" smtClean="0"/>
              <a:t>	Reordered rotating presentations and offered prizes to keep them there</a:t>
            </a:r>
          </a:p>
          <a:p>
            <a:r>
              <a:rPr lang="en-US" baseline="0" dirty="0" smtClean="0"/>
              <a:t>	Added Student Health Center/University Counseling Services to presentations</a:t>
            </a:r>
          </a:p>
          <a:p>
            <a:r>
              <a:rPr lang="en-US" baseline="0" dirty="0" smtClean="0"/>
              <a:t>	</a:t>
            </a:r>
          </a:p>
          <a:p>
            <a:r>
              <a:rPr lang="en-US" dirty="0" smtClean="0"/>
              <a:t>Student Map example (Jeremy)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F9A74-8E2D-4637-AF21-706FAB295E5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4825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</a:t>
            </a:r>
            <a:r>
              <a:rPr lang="en-US" baseline="0" dirty="0" smtClean="0"/>
              <a:t> different questions we know these are things we should keep or modify the least.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F9A74-8E2D-4637-AF21-706FAB295E5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have we gathered feedback? What have we learned? (Jeremy)</a:t>
            </a:r>
          </a:p>
          <a:p>
            <a:endParaRPr lang="en-US" dirty="0" smtClean="0"/>
          </a:p>
          <a:p>
            <a:r>
              <a:rPr lang="en-US" dirty="0" smtClean="0"/>
              <a:t>Pre-Orientation Surveys</a:t>
            </a:r>
          </a:p>
          <a:p>
            <a:r>
              <a:rPr lang="en-US" dirty="0" smtClean="0"/>
              <a:t>Post</a:t>
            </a:r>
            <a:r>
              <a:rPr lang="en-US" baseline="0" dirty="0" smtClean="0"/>
              <a:t> Orientation Surveys</a:t>
            </a:r>
          </a:p>
          <a:p>
            <a:r>
              <a:rPr lang="en-US" baseline="0" dirty="0" smtClean="0"/>
              <a:t>Student Senate-lead Transfer student Forum</a:t>
            </a:r>
          </a:p>
          <a:p>
            <a:r>
              <a:rPr lang="en-US" baseline="0" dirty="0" smtClean="0"/>
              <a:t>Peer Mentoring (Transfer Adjustment) Program</a:t>
            </a:r>
          </a:p>
          <a:p>
            <a:r>
              <a:rPr lang="en-US" baseline="0" dirty="0" smtClean="0"/>
              <a:t>	Liaisons in program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have we changed based on student/faculty/staff feedback?</a:t>
            </a:r>
            <a:r>
              <a:rPr lang="en-US" baseline="0" dirty="0" smtClean="0"/>
              <a:t> (Erin)</a:t>
            </a:r>
            <a:endParaRPr lang="en-US" dirty="0" smtClean="0"/>
          </a:p>
          <a:p>
            <a:r>
              <a:rPr lang="en-US" dirty="0" smtClean="0"/>
              <a:t>For fall</a:t>
            </a:r>
          </a:p>
          <a:p>
            <a:r>
              <a:rPr lang="en-US" dirty="0" smtClean="0"/>
              <a:t>	Included more Truman</a:t>
            </a:r>
            <a:r>
              <a:rPr lang="en-US" baseline="0" dirty="0" smtClean="0"/>
              <a:t> Week activities for transfers to participate in activities with freshmen, if desired</a:t>
            </a:r>
          </a:p>
          <a:p>
            <a:r>
              <a:rPr lang="en-US" baseline="0" dirty="0" smtClean="0"/>
              <a:t>	Removed our activities that conflicted with TW activities (ex: Sunday night)</a:t>
            </a:r>
          </a:p>
          <a:p>
            <a:r>
              <a:rPr lang="en-US" baseline="0" dirty="0" smtClean="0"/>
              <a:t>	Added formal welcome on Sunday</a:t>
            </a:r>
          </a:p>
          <a:p>
            <a:r>
              <a:rPr lang="en-US" baseline="0" dirty="0" smtClean="0"/>
              <a:t>	Added breakfasts back to schedule but included structured mingling</a:t>
            </a:r>
          </a:p>
          <a:p>
            <a:r>
              <a:rPr lang="en-US" baseline="0" dirty="0" smtClean="0"/>
              <a:t>	Added scavenger hunt to find campus resources and dept. offices and library tour for bigger prizes</a:t>
            </a:r>
          </a:p>
          <a:p>
            <a:r>
              <a:rPr lang="en-US" baseline="0" dirty="0" smtClean="0"/>
              <a:t>	(in concert w/ university focus on mission) Added Truman Transfer Experience panel</a:t>
            </a:r>
          </a:p>
          <a:p>
            <a:r>
              <a:rPr lang="en-US" baseline="0" dirty="0" smtClean="0"/>
              <a:t>	(feedback from fall) Added more opportunities to interact with students who previously transferred</a:t>
            </a:r>
          </a:p>
          <a:p>
            <a:r>
              <a:rPr lang="en-US" baseline="0" dirty="0" smtClean="0"/>
              <a:t>	Shortened fall orientation so students had full day before classes to run errands</a:t>
            </a:r>
          </a:p>
          <a:p>
            <a:r>
              <a:rPr lang="en-US" baseline="0" dirty="0" smtClean="0"/>
              <a:t>	Moved final group dinner to night before classes to wrap up before classes started/improve attendance</a:t>
            </a:r>
          </a:p>
          <a:p>
            <a:r>
              <a:rPr lang="en-US" baseline="0" dirty="0" smtClean="0"/>
              <a:t>	Removed info session topics that are covered during Truman Week	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spring	(TAL feedback) Moved activities earlier in the day so ended earlier</a:t>
            </a:r>
          </a:p>
          <a:p>
            <a:r>
              <a:rPr lang="en-US" baseline="0" dirty="0" smtClean="0"/>
              <a:t>	(</a:t>
            </a:r>
            <a:r>
              <a:rPr lang="en-US" baseline="0" dirty="0" err="1" smtClean="0"/>
              <a:t>eval</a:t>
            </a:r>
            <a:r>
              <a:rPr lang="en-US" baseline="0" dirty="0" smtClean="0"/>
              <a:t> feedback) Moved campus tour before mini majors day and allowed time to look for classes</a:t>
            </a:r>
          </a:p>
          <a:p>
            <a:r>
              <a:rPr lang="en-US" baseline="0" dirty="0" smtClean="0"/>
              <a:t>	(in concert w/ university focus on mission) Added Truman Transfer Experience panel</a:t>
            </a:r>
          </a:p>
          <a:p>
            <a:r>
              <a:rPr lang="en-US" baseline="0" dirty="0" smtClean="0"/>
              <a:t>	Panel talked during dinner instead of playing games</a:t>
            </a:r>
          </a:p>
          <a:p>
            <a:r>
              <a:rPr lang="en-US" baseline="0" dirty="0" smtClean="0"/>
              <a:t>	Added “Did all of your credits transfer?” talk to Sunday night dinner</a:t>
            </a:r>
          </a:p>
          <a:p>
            <a:r>
              <a:rPr lang="en-US" baseline="0" dirty="0" smtClean="0"/>
              <a:t>	Reordered rotating presentations and offered prizes to keep them there</a:t>
            </a:r>
          </a:p>
          <a:p>
            <a:r>
              <a:rPr lang="en-US" baseline="0" dirty="0" smtClean="0"/>
              <a:t>	Added Student Health Center/University Counseling Services to presentations</a:t>
            </a:r>
          </a:p>
          <a:p>
            <a:r>
              <a:rPr lang="en-US" baseline="0" dirty="0" smtClean="0"/>
              <a:t>	</a:t>
            </a:r>
          </a:p>
          <a:p>
            <a:r>
              <a:rPr lang="en-US" dirty="0" smtClean="0"/>
              <a:t>Student Map example (Jeremy)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F9A74-8E2D-4637-AF21-706FAB295E5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4825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</a:t>
            </a:r>
            <a:r>
              <a:rPr lang="en-US" baseline="0" dirty="0" smtClean="0"/>
              <a:t> Student Schedule</a:t>
            </a:r>
          </a:p>
          <a:p>
            <a:r>
              <a:rPr lang="en-US" baseline="0" dirty="0" smtClean="0"/>
              <a:t>Note the Building and Rooms</a:t>
            </a:r>
          </a:p>
          <a:p>
            <a:r>
              <a:rPr lang="en-US" baseline="0" dirty="0" smtClean="0"/>
              <a:t>	Knows classes</a:t>
            </a:r>
          </a:p>
          <a:p>
            <a:r>
              <a:rPr lang="en-US" baseline="0" dirty="0" smtClean="0"/>
              <a:t>Where is the student’s class?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F9A74-8E2D-4637-AF21-706FAB295E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look at how</a:t>
            </a:r>
            <a:r>
              <a:rPr lang="en-US" baseline="0" dirty="0" smtClean="0"/>
              <a:t> the schedule is set up.</a:t>
            </a:r>
          </a:p>
          <a:p>
            <a:r>
              <a:rPr lang="en-US" baseline="0" dirty="0" smtClean="0"/>
              <a:t>Easier to find?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F9A74-8E2D-4637-AF21-706FAB295E5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Lessons Learned/Future Plans (Erin)</a:t>
            </a:r>
          </a:p>
          <a:p>
            <a:endParaRPr lang="en-US" dirty="0" smtClean="0"/>
          </a:p>
          <a:p>
            <a:r>
              <a:rPr lang="en-US" dirty="0" smtClean="0"/>
              <a:t>Increased enrollments translate to new activities</a:t>
            </a:r>
          </a:p>
          <a:p>
            <a:pPr lvl="1"/>
            <a:r>
              <a:rPr lang="en-US" dirty="0" smtClean="0"/>
              <a:t>Spring 2010 versus Spring 2013 – ate</a:t>
            </a:r>
            <a:r>
              <a:rPr lang="en-US" baseline="0" dirty="0" smtClean="0"/>
              <a:t> at restaurant together versus 35/56 stayed on for Sunday dinner</a:t>
            </a:r>
            <a:endParaRPr lang="en-US" dirty="0" smtClean="0"/>
          </a:p>
          <a:p>
            <a:pPr lvl="1"/>
            <a:r>
              <a:rPr lang="en-US" dirty="0" smtClean="0"/>
              <a:t>Fall 2010 versus Fall 2012 – picked</a:t>
            </a:r>
            <a:r>
              <a:rPr lang="en-US" baseline="0" dirty="0" smtClean="0"/>
              <a:t> up their stuff and left versus stayed for welcome and afternoon sessions</a:t>
            </a:r>
          </a:p>
          <a:p>
            <a:pPr lvl="1"/>
            <a:endParaRPr lang="en-US" baseline="0" dirty="0" smtClean="0"/>
          </a:p>
          <a:p>
            <a:pPr lvl="0"/>
            <a:r>
              <a:rPr lang="en-US" baseline="0" dirty="0" smtClean="0"/>
              <a:t>Still end up competing with </a:t>
            </a:r>
            <a:r>
              <a:rPr lang="en-US" baseline="0" dirty="0" err="1" smtClean="0"/>
              <a:t>Walmart</a:t>
            </a:r>
            <a:endParaRPr lang="en-US" baseline="0" dirty="0" smtClean="0"/>
          </a:p>
          <a:p>
            <a:pPr lvl="1"/>
            <a:r>
              <a:rPr lang="en-US" baseline="0" dirty="0" smtClean="0"/>
              <a:t>Fall – dismal attendance at the Administrator Luncheon where students can eat with </a:t>
            </a:r>
            <a:r>
              <a:rPr lang="en-US" baseline="0" dirty="0" err="1" smtClean="0"/>
              <a:t>dept</a:t>
            </a:r>
            <a:r>
              <a:rPr lang="en-US" baseline="0" dirty="0" smtClean="0"/>
              <a:t> chairs and President</a:t>
            </a:r>
          </a:p>
          <a:p>
            <a:pPr lvl="0"/>
            <a:endParaRPr lang="en-US" baseline="0" dirty="0" smtClean="0"/>
          </a:p>
          <a:p>
            <a:pPr lvl="0"/>
            <a:r>
              <a:rPr lang="en-US" dirty="0" smtClean="0"/>
              <a:t>Current</a:t>
            </a:r>
            <a:r>
              <a:rPr lang="en-US" baseline="0" dirty="0" smtClean="0"/>
              <a:t> students need to be on-campus</a:t>
            </a:r>
          </a:p>
          <a:p>
            <a:pPr lvl="1"/>
            <a:r>
              <a:rPr lang="en-US" baseline="0" dirty="0" smtClean="0"/>
              <a:t>Adding panels has been positively received but they need to shift to when students are on campus</a:t>
            </a:r>
          </a:p>
          <a:p>
            <a:pPr lvl="1"/>
            <a:endParaRPr lang="en-US" baseline="0" dirty="0" smtClean="0"/>
          </a:p>
          <a:p>
            <a:pPr lvl="0"/>
            <a:r>
              <a:rPr lang="en-US" baseline="0" dirty="0" smtClean="0"/>
              <a:t>Keep improving inclusivity of underrepresented populations</a:t>
            </a:r>
          </a:p>
          <a:p>
            <a:pPr lvl="0"/>
            <a:r>
              <a:rPr lang="en-US" baseline="0" dirty="0" smtClean="0"/>
              <a:t>International transfer students</a:t>
            </a:r>
          </a:p>
          <a:p>
            <a:pPr lvl="0"/>
            <a:r>
              <a:rPr lang="en-US" baseline="0" dirty="0" smtClean="0"/>
              <a:t>Long-distance commuters</a:t>
            </a:r>
          </a:p>
          <a:p>
            <a:pPr lvl="0"/>
            <a:r>
              <a:rPr lang="en-US" baseline="0" dirty="0" smtClean="0"/>
              <a:t>Student-Parents</a:t>
            </a:r>
          </a:p>
          <a:p>
            <a:pPr lvl="0"/>
            <a:r>
              <a:rPr lang="en-US" baseline="0" dirty="0" smtClean="0"/>
              <a:t>GLBTQ Luncheon</a:t>
            </a:r>
          </a:p>
          <a:p>
            <a:pPr lvl="0"/>
            <a:r>
              <a:rPr lang="en-US" baseline="0" dirty="0" smtClean="0"/>
              <a:t>Multicultural Affairs Orientation Dinner</a:t>
            </a:r>
          </a:p>
          <a:p>
            <a:pPr lvl="0"/>
            <a:endParaRPr lang="en-US" baseline="0" dirty="0" smtClean="0"/>
          </a:p>
          <a:p>
            <a:pPr lvl="0"/>
            <a:endParaRPr lang="en-US" dirty="0" smtClean="0"/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F9A74-8E2D-4637-AF21-706FAB295E5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01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832303-5AEE-4937-B12F-397404F8FB0E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93CBE1-A00D-4599-BBB6-36BF73193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858000" cy="1143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Jeremy </a:t>
            </a:r>
            <a:r>
              <a:rPr lang="en-US" dirty="0" err="1" smtClean="0"/>
              <a:t>Brinning</a:t>
            </a:r>
            <a:r>
              <a:rPr lang="en-US" dirty="0" smtClean="0"/>
              <a:t> and Erin Shaw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Truman State University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January 2013 – COTA Conference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 Student Orientation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edu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1330039" y="-955965"/>
            <a:ext cx="6483928" cy="86868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43600" y="1219200"/>
            <a:ext cx="990600" cy="1295400"/>
          </a:xfrm>
          <a:prstGeom prst="rect">
            <a:avLst/>
          </a:prstGeom>
          <a:noFill/>
          <a:ln w="38100" cap="rnd">
            <a:solidFill>
              <a:srgbClr val="FF0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CampusMap-TransfersAlpha2013-cr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28600"/>
            <a:ext cx="6737318" cy="4525963"/>
          </a:xfrm>
          <a:prstGeom prst="rect">
            <a:avLst/>
          </a:prstGeom>
        </p:spPr>
      </p:pic>
      <p:pic>
        <p:nvPicPr>
          <p:cNvPr id="3" name="Picture 2" descr="CampusMap-CropBuildingNam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484364" cy="1755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CampusMap-TransfersAlpha2013-cr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52400"/>
            <a:ext cx="6737318" cy="4525963"/>
          </a:xfrm>
          <a:prstGeom prst="rect">
            <a:avLst/>
          </a:prstGeom>
        </p:spPr>
      </p:pic>
      <p:pic>
        <p:nvPicPr>
          <p:cNvPr id="4" name="Picture 3" descr="CampusMap-NamesCr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800600"/>
            <a:ext cx="7466076" cy="1760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Learned/Future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Increased enrollments translate to new activities</a:t>
            </a:r>
          </a:p>
          <a:p>
            <a:pPr lvl="1"/>
            <a:r>
              <a:rPr lang="en-US" dirty="0"/>
              <a:t>Spring 2010 versus Spring 2013</a:t>
            </a:r>
          </a:p>
          <a:p>
            <a:pPr lvl="1"/>
            <a:r>
              <a:rPr lang="en-US" dirty="0"/>
              <a:t>Fall 2010 versus Fall 2012</a:t>
            </a:r>
          </a:p>
          <a:p>
            <a:pPr lvl="1"/>
            <a:endParaRPr lang="en-US" dirty="0"/>
          </a:p>
          <a:p>
            <a:r>
              <a:rPr lang="en-US" dirty="0"/>
              <a:t>Still end up competing with </a:t>
            </a:r>
            <a:r>
              <a:rPr lang="en-US" dirty="0" err="1"/>
              <a:t>Walmart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Current students need to be on-campus</a:t>
            </a:r>
          </a:p>
          <a:p>
            <a:pPr lvl="0"/>
            <a:endParaRPr lang="en-US" dirty="0"/>
          </a:p>
          <a:p>
            <a:r>
              <a:rPr lang="en-US" dirty="0"/>
              <a:t>Keep improving inclusivity of underrepresented </a:t>
            </a:r>
            <a:r>
              <a:rPr lang="en-US" dirty="0" smtClean="0"/>
              <a:t>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827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4-year institutions</a:t>
            </a:r>
          </a:p>
          <a:p>
            <a:pPr lvl="1"/>
            <a:r>
              <a:rPr lang="en-US" dirty="0" smtClean="0"/>
              <a:t>Do you offer a transfer student orientation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Size of your transfer cohorts?</a:t>
            </a:r>
            <a:endParaRPr lang="en-US" dirty="0" smtClean="0"/>
          </a:p>
          <a:p>
            <a:pPr lvl="1"/>
            <a:r>
              <a:rPr lang="en-US" dirty="0" smtClean="0"/>
              <a:t>What have you learned?</a:t>
            </a:r>
          </a:p>
          <a:p>
            <a:pPr lvl="1"/>
            <a:r>
              <a:rPr lang="en-US" dirty="0" smtClean="0"/>
              <a:t>Similarities/Differences?</a:t>
            </a:r>
          </a:p>
          <a:p>
            <a:endParaRPr lang="en-US" dirty="0"/>
          </a:p>
          <a:p>
            <a:r>
              <a:rPr lang="en-US" dirty="0" smtClean="0"/>
              <a:t>2-year institutions</a:t>
            </a:r>
          </a:p>
          <a:p>
            <a:pPr lvl="1"/>
            <a:r>
              <a:rPr lang="en-US" dirty="0" smtClean="0"/>
              <a:t>What anxieties do your students share with you about transferring to a university?</a:t>
            </a:r>
          </a:p>
          <a:p>
            <a:pPr lvl="1"/>
            <a:r>
              <a:rPr lang="en-US" dirty="0" smtClean="0"/>
              <a:t>What else should we help incoming transfer orient to?</a:t>
            </a:r>
          </a:p>
          <a:p>
            <a:pPr lvl="1"/>
            <a:r>
              <a:rPr lang="en-US" dirty="0"/>
              <a:t>Do you offer a transfer student orientation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04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   Transfer@truman.edu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2700338"/>
            <a:ext cx="7772400" cy="1338262"/>
          </a:xfrm>
        </p:spPr>
        <p:txBody>
          <a:bodyPr numCol="2">
            <a:normAutofit fontScale="85000" lnSpcReduction="20000"/>
          </a:bodyPr>
          <a:lstStyle/>
          <a:p>
            <a:r>
              <a:rPr lang="en-US" dirty="0" smtClean="0"/>
              <a:t>Jeremy Brinning</a:t>
            </a:r>
          </a:p>
          <a:p>
            <a:r>
              <a:rPr lang="en-US" dirty="0" smtClean="0"/>
              <a:t>Admissions Counselor for Transfer Programs</a:t>
            </a:r>
          </a:p>
          <a:p>
            <a:r>
              <a:rPr lang="en-US" dirty="0" smtClean="0"/>
              <a:t>jbrinning@truman.edu</a:t>
            </a:r>
          </a:p>
          <a:p>
            <a:r>
              <a:rPr lang="en-US" dirty="0" smtClean="0"/>
              <a:t>Erin Shaw</a:t>
            </a:r>
          </a:p>
          <a:p>
            <a:r>
              <a:rPr lang="en-US" dirty="0" smtClean="0"/>
              <a:t>Academic Advisor</a:t>
            </a:r>
          </a:p>
          <a:p>
            <a:r>
              <a:rPr lang="en-US" dirty="0" smtClean="0"/>
              <a:t>eshaw@truman.edu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58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Introductions and Audience</a:t>
            </a:r>
          </a:p>
          <a:p>
            <a:r>
              <a:rPr lang="en-US" dirty="0" smtClean="0"/>
              <a:t>Brief History of Transfer Student Orientation at Truman</a:t>
            </a:r>
          </a:p>
          <a:p>
            <a:r>
              <a:rPr lang="en-US" dirty="0" smtClean="0"/>
              <a:t>Past Orientation Content</a:t>
            </a:r>
          </a:p>
          <a:p>
            <a:r>
              <a:rPr lang="en-US" dirty="0" smtClean="0"/>
              <a:t>Feedback Loop</a:t>
            </a:r>
          </a:p>
          <a:p>
            <a:r>
              <a:rPr lang="en-US" dirty="0" smtClean="0"/>
              <a:t>Improvements for Fall 2012/Spring 2013</a:t>
            </a:r>
          </a:p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Sharing Across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Introductions and </a:t>
            </a:r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Jeremy Brinning</a:t>
            </a:r>
          </a:p>
          <a:p>
            <a:pPr lvl="1"/>
            <a:r>
              <a:rPr lang="en-US" dirty="0" smtClean="0"/>
              <a:t>Admissions Counselor for Transfer Programs</a:t>
            </a:r>
          </a:p>
          <a:p>
            <a:endParaRPr lang="en-US" dirty="0"/>
          </a:p>
          <a:p>
            <a:r>
              <a:rPr lang="en-US" dirty="0" smtClean="0"/>
              <a:t>Erin Shaw</a:t>
            </a:r>
          </a:p>
          <a:p>
            <a:pPr lvl="1"/>
            <a:r>
              <a:rPr lang="en-US" dirty="0" smtClean="0"/>
              <a:t>Primary Transfer Academic Advisor</a:t>
            </a:r>
          </a:p>
          <a:p>
            <a:pPr lvl="1"/>
            <a:endParaRPr lang="en-US" dirty="0"/>
          </a:p>
          <a:p>
            <a:r>
              <a:rPr lang="en-US" dirty="0" smtClean="0"/>
              <a:t>Who is in the room?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98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Transfer </a:t>
            </a:r>
            <a:r>
              <a:rPr lang="en-US" dirty="0"/>
              <a:t>Student Orientation at </a:t>
            </a:r>
            <a:r>
              <a:rPr lang="en-US" dirty="0" smtClean="0"/>
              <a:t>Truman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group formed with students, faculty and staff</a:t>
            </a:r>
          </a:p>
          <a:p>
            <a:r>
              <a:rPr lang="en-US" dirty="0" smtClean="0"/>
              <a:t>Began as a </a:t>
            </a:r>
            <a:r>
              <a:rPr lang="en-US" b="1" dirty="0" smtClean="0"/>
              <a:t>separate</a:t>
            </a:r>
            <a:r>
              <a:rPr lang="en-US" dirty="0" smtClean="0"/>
              <a:t> orientation around </a:t>
            </a:r>
            <a:r>
              <a:rPr lang="en-US" dirty="0" smtClean="0"/>
              <a:t>2006</a:t>
            </a:r>
          </a:p>
          <a:p>
            <a:pPr lvl="1"/>
            <a:r>
              <a:rPr lang="en-US" dirty="0" smtClean="0"/>
              <a:t>How many?</a:t>
            </a:r>
            <a:endParaRPr lang="en-US" dirty="0" smtClean="0"/>
          </a:p>
          <a:p>
            <a:pPr lvl="1"/>
            <a:r>
              <a:rPr lang="en-US" dirty="0" smtClean="0"/>
              <a:t>When does it occur?</a:t>
            </a:r>
          </a:p>
          <a:p>
            <a:pPr lvl="1"/>
            <a:r>
              <a:rPr lang="en-US" dirty="0" smtClean="0"/>
              <a:t>Where does it take place?</a:t>
            </a:r>
          </a:p>
          <a:p>
            <a:pPr lvl="1"/>
            <a:r>
              <a:rPr lang="en-US" dirty="0" smtClean="0"/>
              <a:t>How long does it last?</a:t>
            </a:r>
          </a:p>
          <a:p>
            <a:endParaRPr lang="en-US" dirty="0" smtClean="0"/>
          </a:p>
          <a:p>
            <a:r>
              <a:rPr lang="en-US" dirty="0" smtClean="0"/>
              <a:t>What activities/information have we included in the past?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95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and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have we gathered feedback? </a:t>
            </a:r>
          </a:p>
          <a:p>
            <a:endParaRPr lang="en-US" dirty="0"/>
          </a:p>
          <a:p>
            <a:r>
              <a:rPr lang="en-US" dirty="0" smtClean="0"/>
              <a:t>What have we changed based on student/faculty/staff feedback?</a:t>
            </a:r>
          </a:p>
          <a:p>
            <a:endParaRPr lang="en-US" dirty="0"/>
          </a:p>
          <a:p>
            <a:r>
              <a:rPr lang="en-US" dirty="0" smtClean="0"/>
              <a:t>Student Map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25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51149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1"/>
            <a:ext cx="3276600" cy="67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209800"/>
            <a:ext cx="7696200" cy="7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72013" y="3200400"/>
            <a:ext cx="62243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4191000"/>
            <a:ext cx="7162800" cy="68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5334000"/>
            <a:ext cx="66484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200" y="1676400"/>
            <a:ext cx="4040188" cy="211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57200" y="3886200"/>
            <a:ext cx="4041775" cy="209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676400"/>
            <a:ext cx="4038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3733800"/>
            <a:ext cx="4038600" cy="221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9"/>
          <p:cNvSpPr txBox="1">
            <a:spLocks/>
          </p:cNvSpPr>
          <p:nvPr/>
        </p:nvSpPr>
        <p:spPr>
          <a:xfrm>
            <a:off x="457200" y="838200"/>
            <a:ext cx="4041775" cy="63976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Spring 2011 Responses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Placeholder 8"/>
          <p:cNvSpPr txBox="1">
            <a:spLocks/>
          </p:cNvSpPr>
          <p:nvPr/>
        </p:nvSpPr>
        <p:spPr>
          <a:xfrm>
            <a:off x="4648200" y="838200"/>
            <a:ext cx="4040188" cy="63976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 2012 Responses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Areas of Improvement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04800" y="1592819"/>
            <a:ext cx="4876800" cy="311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819400" y="3040619"/>
            <a:ext cx="1143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876800"/>
            <a:ext cx="6696075" cy="8667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and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have we gathered feedback? </a:t>
            </a:r>
          </a:p>
          <a:p>
            <a:endParaRPr lang="en-US" dirty="0"/>
          </a:p>
          <a:p>
            <a:r>
              <a:rPr lang="en-US" dirty="0" smtClean="0"/>
              <a:t>What have we changed based on student/faculty/staff feedback?</a:t>
            </a:r>
          </a:p>
          <a:p>
            <a:endParaRPr lang="en-US" dirty="0"/>
          </a:p>
          <a:p>
            <a:r>
              <a:rPr lang="en-US" dirty="0" smtClean="0"/>
              <a:t>Student Map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25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224</TotalTime>
  <Words>632</Words>
  <Application>Microsoft Office PowerPoint</Application>
  <PresentationFormat>On-screen Show (4:3)</PresentationFormat>
  <Paragraphs>193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Transfer Student Orientation</vt:lpstr>
      <vt:lpstr>Agenda</vt:lpstr>
      <vt:lpstr>Introductions and Audience</vt:lpstr>
      <vt:lpstr>Transfer Student Orientation at Truman</vt:lpstr>
      <vt:lpstr>Feedback and Changes</vt:lpstr>
      <vt:lpstr>Slide 6</vt:lpstr>
      <vt:lpstr>Slide 7</vt:lpstr>
      <vt:lpstr>Areas of Improvement</vt:lpstr>
      <vt:lpstr>Feedback and Changes</vt:lpstr>
      <vt:lpstr>Slide 10</vt:lpstr>
      <vt:lpstr>Slide 11</vt:lpstr>
      <vt:lpstr>Slide 12</vt:lpstr>
      <vt:lpstr>Lessons Learned/Future Plans</vt:lpstr>
      <vt:lpstr>How about you?</vt:lpstr>
      <vt:lpstr>Questions?    Transfer@truman.edu</vt:lpstr>
    </vt:vector>
  </TitlesOfParts>
  <Company>Truman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Student Orientation</dc:title>
  <dc:creator>Truman State University</dc:creator>
  <cp:lastModifiedBy>Truman State University</cp:lastModifiedBy>
  <cp:revision>29</cp:revision>
  <dcterms:created xsi:type="dcterms:W3CDTF">2013-01-30T16:09:10Z</dcterms:created>
  <dcterms:modified xsi:type="dcterms:W3CDTF">2013-01-30T22:53:33Z</dcterms:modified>
</cp:coreProperties>
</file>